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0" r:id="rId1"/>
  </p:sldMasterIdLst>
  <p:notesMasterIdLst>
    <p:notesMasterId r:id="rId92"/>
  </p:notesMasterIdLst>
  <p:handoutMasterIdLst>
    <p:handoutMasterId r:id="rId93"/>
  </p:handoutMasterIdLst>
  <p:sldIdLst>
    <p:sldId id="511" r:id="rId2"/>
    <p:sldId id="476" r:id="rId3"/>
    <p:sldId id="517" r:id="rId4"/>
    <p:sldId id="691" r:id="rId5"/>
    <p:sldId id="569" r:id="rId6"/>
    <p:sldId id="549" r:id="rId7"/>
    <p:sldId id="574" r:id="rId8"/>
    <p:sldId id="575" r:id="rId9"/>
    <p:sldId id="576" r:id="rId10"/>
    <p:sldId id="645" r:id="rId11"/>
    <p:sldId id="584" r:id="rId12"/>
    <p:sldId id="693" r:id="rId13"/>
    <p:sldId id="684" r:id="rId14"/>
    <p:sldId id="578" r:id="rId15"/>
    <p:sldId id="560" r:id="rId16"/>
    <p:sldId id="587" r:id="rId17"/>
    <p:sldId id="585" r:id="rId18"/>
    <p:sldId id="550" r:id="rId19"/>
    <p:sldId id="535" r:id="rId20"/>
    <p:sldId id="639" r:id="rId21"/>
    <p:sldId id="637" r:id="rId22"/>
    <p:sldId id="621" r:id="rId23"/>
    <p:sldId id="642" r:id="rId24"/>
    <p:sldId id="563" r:id="rId25"/>
    <p:sldId id="663" r:id="rId26"/>
    <p:sldId id="640" r:id="rId27"/>
    <p:sldId id="564" r:id="rId28"/>
    <p:sldId id="565" r:id="rId29"/>
    <p:sldId id="644" r:id="rId30"/>
    <p:sldId id="680" r:id="rId31"/>
    <p:sldId id="685" r:id="rId32"/>
    <p:sldId id="643" r:id="rId33"/>
    <p:sldId id="665" r:id="rId34"/>
    <p:sldId id="666" r:id="rId35"/>
    <p:sldId id="667" r:id="rId36"/>
    <p:sldId id="646" r:id="rId37"/>
    <p:sldId id="597" r:id="rId38"/>
    <p:sldId id="669" r:id="rId39"/>
    <p:sldId id="681" r:id="rId40"/>
    <p:sldId id="675" r:id="rId41"/>
    <p:sldId id="671" r:id="rId42"/>
    <p:sldId id="603" r:id="rId43"/>
    <p:sldId id="604" r:id="rId44"/>
    <p:sldId id="605" r:id="rId45"/>
    <p:sldId id="608" r:id="rId46"/>
    <p:sldId id="678" r:id="rId47"/>
    <p:sldId id="609" r:id="rId48"/>
    <p:sldId id="610" r:id="rId49"/>
    <p:sldId id="692" r:id="rId50"/>
    <p:sldId id="694" r:id="rId51"/>
    <p:sldId id="683" r:id="rId52"/>
    <p:sldId id="695" r:id="rId53"/>
    <p:sldId id="613" r:id="rId54"/>
    <p:sldId id="615" r:id="rId55"/>
    <p:sldId id="616" r:id="rId56"/>
    <p:sldId id="620" r:id="rId57"/>
    <p:sldId id="617" r:id="rId58"/>
    <p:sldId id="686" r:id="rId59"/>
    <p:sldId id="568" r:id="rId60"/>
    <p:sldId id="682" r:id="rId61"/>
    <p:sldId id="628" r:id="rId62"/>
    <p:sldId id="358" r:id="rId63"/>
    <p:sldId id="654" r:id="rId64"/>
    <p:sldId id="661" r:id="rId65"/>
    <p:sldId id="656" r:id="rId66"/>
    <p:sldId id="657" r:id="rId67"/>
    <p:sldId id="658" r:id="rId68"/>
    <p:sldId id="659" r:id="rId69"/>
    <p:sldId id="662" r:id="rId70"/>
    <p:sldId id="660" r:id="rId71"/>
    <p:sldId id="630" r:id="rId72"/>
    <p:sldId id="631" r:id="rId73"/>
    <p:sldId id="687" r:id="rId74"/>
    <p:sldId id="688" r:id="rId75"/>
    <p:sldId id="689" r:id="rId76"/>
    <p:sldId id="674" r:id="rId77"/>
    <p:sldId id="618" r:id="rId78"/>
    <p:sldId id="335" r:id="rId79"/>
    <p:sldId id="696" r:id="rId80"/>
    <p:sldId id="697" r:id="rId81"/>
    <p:sldId id="698" r:id="rId82"/>
    <p:sldId id="626" r:id="rId83"/>
    <p:sldId id="369" r:id="rId84"/>
    <p:sldId id="293" r:id="rId85"/>
    <p:sldId id="634" r:id="rId86"/>
    <p:sldId id="635" r:id="rId87"/>
    <p:sldId id="548" r:id="rId88"/>
    <p:sldId id="546" r:id="rId89"/>
    <p:sldId id="547" r:id="rId90"/>
    <p:sldId id="690" r:id="rId91"/>
  </p:sldIdLst>
  <p:sldSz cx="9144000" cy="5143500" type="screen16x9"/>
  <p:notesSz cx="7010400" cy="9296400"/>
  <p:custDataLst>
    <p:tags r:id="rId94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CISCO LIVE 2019" id="{57DC69AD-A26E-47D6-B65E-46E672F711FE}">
          <p14:sldIdLst>
            <p14:sldId id="511"/>
            <p14:sldId id="476"/>
            <p14:sldId id="517"/>
            <p14:sldId id="691"/>
            <p14:sldId id="569"/>
            <p14:sldId id="549"/>
            <p14:sldId id="574"/>
            <p14:sldId id="575"/>
            <p14:sldId id="576"/>
            <p14:sldId id="645"/>
            <p14:sldId id="584"/>
            <p14:sldId id="693"/>
            <p14:sldId id="684"/>
            <p14:sldId id="578"/>
            <p14:sldId id="560"/>
            <p14:sldId id="587"/>
            <p14:sldId id="585"/>
            <p14:sldId id="550"/>
            <p14:sldId id="535"/>
            <p14:sldId id="639"/>
            <p14:sldId id="637"/>
            <p14:sldId id="621"/>
            <p14:sldId id="642"/>
            <p14:sldId id="563"/>
            <p14:sldId id="663"/>
            <p14:sldId id="640"/>
            <p14:sldId id="564"/>
            <p14:sldId id="565"/>
            <p14:sldId id="644"/>
            <p14:sldId id="680"/>
            <p14:sldId id="685"/>
            <p14:sldId id="643"/>
            <p14:sldId id="665"/>
            <p14:sldId id="666"/>
            <p14:sldId id="667"/>
            <p14:sldId id="646"/>
            <p14:sldId id="597"/>
            <p14:sldId id="669"/>
            <p14:sldId id="681"/>
            <p14:sldId id="675"/>
            <p14:sldId id="671"/>
            <p14:sldId id="603"/>
            <p14:sldId id="604"/>
            <p14:sldId id="605"/>
            <p14:sldId id="608"/>
            <p14:sldId id="678"/>
            <p14:sldId id="609"/>
            <p14:sldId id="610"/>
            <p14:sldId id="692"/>
            <p14:sldId id="694"/>
            <p14:sldId id="683"/>
            <p14:sldId id="695"/>
            <p14:sldId id="613"/>
            <p14:sldId id="615"/>
            <p14:sldId id="616"/>
            <p14:sldId id="620"/>
            <p14:sldId id="617"/>
            <p14:sldId id="686"/>
            <p14:sldId id="568"/>
            <p14:sldId id="682"/>
            <p14:sldId id="628"/>
            <p14:sldId id="358"/>
            <p14:sldId id="654"/>
            <p14:sldId id="661"/>
            <p14:sldId id="656"/>
            <p14:sldId id="657"/>
            <p14:sldId id="658"/>
            <p14:sldId id="659"/>
            <p14:sldId id="662"/>
            <p14:sldId id="660"/>
            <p14:sldId id="630"/>
            <p14:sldId id="631"/>
            <p14:sldId id="687"/>
            <p14:sldId id="688"/>
            <p14:sldId id="689"/>
            <p14:sldId id="674"/>
            <p14:sldId id="618"/>
            <p14:sldId id="335"/>
            <p14:sldId id="696"/>
            <p14:sldId id="697"/>
            <p14:sldId id="698"/>
            <p14:sldId id="626"/>
            <p14:sldId id="369"/>
            <p14:sldId id="293"/>
            <p14:sldId id="634"/>
            <p14:sldId id="635"/>
            <p14:sldId id="548"/>
            <p14:sldId id="546"/>
            <p14:sldId id="547"/>
            <p14:sldId id="690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1620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DBF2"/>
    <a:srgbClr val="FBAB17"/>
    <a:srgbClr val="085172"/>
    <a:srgbClr val="6EBE4A"/>
    <a:srgbClr val="005073"/>
    <a:srgbClr val="275D38"/>
    <a:srgbClr val="A6192E"/>
    <a:srgbClr val="961825"/>
    <a:srgbClr val="000000"/>
    <a:srgbClr val="0046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 autoAdjust="0"/>
    <p:restoredTop sz="95320" autoAdjust="0"/>
  </p:normalViewPr>
  <p:slideViewPr>
    <p:cSldViewPr snapToGrid="0" snapToObjects="1" showGuides="1">
      <p:cViewPr varScale="1">
        <p:scale>
          <a:sx n="146" d="100"/>
          <a:sy n="146" d="100"/>
        </p:scale>
        <p:origin x="176" y="6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9411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4288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gs" Target="tags/tag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>
                <a:latin typeface="CiscoSansTT Light" panose="020B0503020201020303" pitchFamily="34" charset="0"/>
              </a:rPr>
              <a:pPr>
                <a:defRPr/>
              </a:pPr>
              <a:t>1/29/19</a:t>
            </a:fld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>
                <a:latin typeface="CiscoSansTT Light" panose="020B0503020201020303" pitchFamily="34" charset="0"/>
              </a:rPr>
              <a:pPr>
                <a:defRPr/>
              </a:pPr>
              <a:t>‹#›</a:t>
            </a:fld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 smtClean="0"/>
              <a:pPr>
                <a:defRPr/>
              </a:pPr>
              <a:t>1/29/19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80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FA5D884-7E05-B64E-8942-DB2A01A08EED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2766116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FA5D884-7E05-B64E-8942-DB2A01A08EED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4109126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FA5D884-7E05-B64E-8942-DB2A01A08EED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368078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056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460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2666855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3402336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4272524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4292164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880414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FA5D884-7E05-B64E-8942-DB2A01A08EED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29532866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36329067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1618630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37109075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1870597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24740736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2012623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2843638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34098707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1631473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2210163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FA5D884-7E05-B64E-8942-DB2A01A08EED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1970946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33894104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994446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30685439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20025612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42808007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882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42007892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3089673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2017</a:t>
            </a:r>
          </a:p>
        </p:txBody>
      </p:sp>
    </p:spTree>
    <p:extLst>
      <p:ext uri="{BB962C8B-B14F-4D97-AF65-F5344CB8AC3E}">
        <p14:creationId xmlns:p14="http://schemas.microsoft.com/office/powerpoint/2010/main" val="8253963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2017</a:t>
            </a:r>
          </a:p>
        </p:txBody>
      </p:sp>
    </p:spTree>
    <p:extLst>
      <p:ext uri="{BB962C8B-B14F-4D97-AF65-F5344CB8AC3E}">
        <p14:creationId xmlns:p14="http://schemas.microsoft.com/office/powerpoint/2010/main" val="2561364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FA5D884-7E05-B64E-8942-DB2A01A08EED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3942087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2017</a:t>
            </a:r>
          </a:p>
        </p:txBody>
      </p:sp>
    </p:spTree>
    <p:extLst>
      <p:ext uri="{BB962C8B-B14F-4D97-AF65-F5344CB8AC3E}">
        <p14:creationId xmlns:p14="http://schemas.microsoft.com/office/powerpoint/2010/main" val="30358261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2017</a:t>
            </a:r>
          </a:p>
        </p:txBody>
      </p:sp>
    </p:spTree>
    <p:extLst>
      <p:ext uri="{BB962C8B-B14F-4D97-AF65-F5344CB8AC3E}">
        <p14:creationId xmlns:p14="http://schemas.microsoft.com/office/powerpoint/2010/main" val="33395772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2017</a:t>
            </a:r>
          </a:p>
        </p:txBody>
      </p:sp>
    </p:spTree>
    <p:extLst>
      <p:ext uri="{BB962C8B-B14F-4D97-AF65-F5344CB8AC3E}">
        <p14:creationId xmlns:p14="http://schemas.microsoft.com/office/powerpoint/2010/main" val="18791108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61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2017</a:t>
            </a:r>
          </a:p>
        </p:txBody>
      </p:sp>
    </p:spTree>
    <p:extLst>
      <p:ext uri="{BB962C8B-B14F-4D97-AF65-F5344CB8AC3E}">
        <p14:creationId xmlns:p14="http://schemas.microsoft.com/office/powerpoint/2010/main" val="6419781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2017</a:t>
            </a:r>
          </a:p>
        </p:txBody>
      </p:sp>
    </p:spTree>
    <p:extLst>
      <p:ext uri="{BB962C8B-B14F-4D97-AF65-F5344CB8AC3E}">
        <p14:creationId xmlns:p14="http://schemas.microsoft.com/office/powerpoint/2010/main" val="30254801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27563116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560711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1010780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21735091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16454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FA5D884-7E05-B64E-8942-DB2A01A08EED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28866140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7941264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69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16789410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70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23790965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71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27965160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72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22114066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73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42310942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74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20539744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75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42704001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76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41816109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78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5413CEC-3199-694D-917E-F2B2000BA88D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488295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FA5D884-7E05-B64E-8942-DB2A01A08EED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7805275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83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2713223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2484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86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9AA3B4-303C-184D-BD1C-40F98A549CC0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1067781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FA5D884-7E05-B64E-8942-DB2A01A08EED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3297062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FA5D884-7E05-B64E-8942-DB2A01A08EED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2064174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FA5D884-7E05-B64E-8942-DB2A01A08EED}" type="datetime1">
              <a:rPr lang="en-GB" smtClean="0"/>
              <a:t>29/01/2019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2019</a:t>
            </a:r>
          </a:p>
        </p:txBody>
      </p:sp>
    </p:spTree>
    <p:extLst>
      <p:ext uri="{BB962C8B-B14F-4D97-AF65-F5344CB8AC3E}">
        <p14:creationId xmlns:p14="http://schemas.microsoft.com/office/powerpoint/2010/main" val="2234942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7" y="3856736"/>
            <a:ext cx="5065224" cy="288131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3369733" y="458554"/>
            <a:ext cx="2164988" cy="288131"/>
          </a:xfrm>
          <a:prstGeom prst="rect">
            <a:avLst/>
          </a:prstGeom>
        </p:spPr>
        <p:txBody>
          <a:bodyPr lIns="91420" tIns="45710" rIns="91420" bIns="45710" anchor="t"/>
          <a:lstStyle>
            <a:lvl1pPr marL="0" indent="0" algn="r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400" b="0" i="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553E7B66-7542-43A6-B6AE-1363685411E4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1AF7A52-97E0-494E-BF06-EB65B8BBF2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1913" y="0"/>
            <a:ext cx="3502087" cy="5143500"/>
          </a:xfrm>
          <a:prstGeom prst="rect">
            <a:avLst/>
          </a:prstGeom>
        </p:spPr>
      </p:pic>
      <p:sp>
        <p:nvSpPr>
          <p:cNvPr id="44" name="Freeform 1">
            <a:extLst>
              <a:ext uri="{FF2B5EF4-FFF2-40B4-BE49-F238E27FC236}">
                <a16:creationId xmlns:a16="http://schemas.microsoft.com/office/drawing/2014/main" id="{58D3D469-D82F-4EEC-85C3-A505DF729862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1BFABD0-97E7-4129-9AAC-329EADF0C3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2840289"/>
            <a:ext cx="5071430" cy="299001"/>
          </a:xfrm>
          <a:prstGeom prst="rect">
            <a:avLst/>
          </a:prstGeom>
        </p:spPr>
        <p:txBody>
          <a:bodyPr lIns="91420" tIns="45710" rIns="91420" bIns="4571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6DAA41E-1AC9-4129-87F9-14B1857EF3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766" y="2268803"/>
            <a:ext cx="5108956" cy="64473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200" b="0" i="0" u="none" kern="1200" spc="0" baseline="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45BB461-47D3-4315-98F6-949F600B0DEB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tx2"/>
                </a:solidFill>
                <a:latin typeface="CiscoSansTT Light" panose="020B0503020201020303" pitchFamily="34" charset="0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E499ABA6-44A8-6841-99E7-DF4BAA25DD6A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2FFF9087-6888-1246-BC4E-ECFFD3DCA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D618A79A-6419-F849-92ED-0733240E257D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/>
              <a:t>BRKNMS-2805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63FCCFBA-6929-4EF8-AC15-14353D69B3F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>
              <a:defRPr lang="en-US" sz="18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>
              <a:defRPr lang="en-US" sz="16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>
              <a:defRPr lang="en-US" sz="14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</a:lstStyle>
          <a:p>
            <a:pPr marL="171450" lvl="0" indent="-171450">
              <a:spcBef>
                <a:spcPts val="111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Click to edit Master text styles</a:t>
            </a:r>
          </a:p>
          <a:p>
            <a:pPr marL="341313" lvl="1" indent="-171450">
              <a:buClr>
                <a:schemeClr val="tx1"/>
              </a:buClr>
              <a:buSzPct val="80000"/>
              <a:buFont typeface="Arial"/>
            </a:pPr>
            <a:r>
              <a:rPr lang="en-US" dirty="0"/>
              <a:t>Second level</a:t>
            </a:r>
          </a:p>
          <a:p>
            <a:pPr marL="511175" lvl="2">
              <a:spcBef>
                <a:spcPts val="60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Third level</a:t>
            </a:r>
          </a:p>
        </p:txBody>
      </p:sp>
      <p:sp>
        <p:nvSpPr>
          <p:cNvPr id="18" name="Freeform 1">
            <a:extLst>
              <a:ext uri="{FF2B5EF4-FFF2-40B4-BE49-F238E27FC236}">
                <a16:creationId xmlns:a16="http://schemas.microsoft.com/office/drawing/2014/main" id="{A6A6FE5C-1A23-45C2-85EA-068907045E21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441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45200" y="1195012"/>
            <a:ext cx="3886200" cy="3083094"/>
          </a:xfrm>
          <a:prstGeom prst="rect">
            <a:avLst/>
          </a:prstGeom>
        </p:spPr>
        <p:txBody>
          <a:bodyPr/>
          <a:lstStyle>
            <a:lvl1pPr>
              <a:defRPr lang="en-US" sz="18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>
              <a:defRPr lang="en-US" sz="16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>
              <a:defRPr lang="en-US" sz="14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</a:lstStyle>
          <a:p>
            <a:pPr marL="171450" lvl="0" indent="-171450">
              <a:spcBef>
                <a:spcPts val="111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Click to edit Master text styles</a:t>
            </a:r>
          </a:p>
          <a:p>
            <a:pPr marL="341313" lvl="1" indent="-171450">
              <a:buClr>
                <a:schemeClr val="tx1"/>
              </a:buClr>
              <a:buSzPct val="80000"/>
              <a:buFont typeface="Arial"/>
            </a:pPr>
            <a:r>
              <a:rPr lang="en-US" dirty="0"/>
              <a:t>Second level</a:t>
            </a:r>
          </a:p>
          <a:p>
            <a:pPr marL="511175" lvl="2">
              <a:spcBef>
                <a:spcPts val="60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Third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36" name="Freeform 1">
            <a:extLst>
              <a:ext uri="{FF2B5EF4-FFF2-40B4-BE49-F238E27FC236}">
                <a16:creationId xmlns:a16="http://schemas.microsoft.com/office/drawing/2014/main" id="{710BFB6F-E2E7-4101-844D-C87FCDCB4E55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843616" y="1195012"/>
            <a:ext cx="3886200" cy="3083094"/>
          </a:xfrm>
          <a:prstGeom prst="rect">
            <a:avLst/>
          </a:prstGeom>
        </p:spPr>
        <p:txBody>
          <a:bodyPr/>
          <a:lstStyle>
            <a:lvl1pPr>
              <a:defRPr lang="en-US" sz="18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>
              <a:defRPr lang="en-US" sz="16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>
              <a:defRPr lang="en-US" sz="14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</a:lstStyle>
          <a:p>
            <a:pPr marL="171450" lvl="0" indent="-171450">
              <a:spcBef>
                <a:spcPts val="111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Click to edit Master text styles</a:t>
            </a:r>
          </a:p>
          <a:p>
            <a:pPr marL="341313" lvl="1" indent="-171450">
              <a:buClr>
                <a:schemeClr val="tx1"/>
              </a:buClr>
              <a:buSzPct val="80000"/>
              <a:buFont typeface="Arial"/>
            </a:pPr>
            <a:r>
              <a:rPr lang="en-US" dirty="0"/>
              <a:t>Second level</a:t>
            </a:r>
          </a:p>
          <a:p>
            <a:pPr marL="511175" lvl="2">
              <a:spcBef>
                <a:spcPts val="60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Third level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CB10CDFA-1F62-4657-A69E-BCC02A29DA12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/>
              <a:t>BRKNMS-2805</a:t>
            </a:r>
          </a:p>
        </p:txBody>
      </p:sp>
    </p:spTree>
    <p:extLst>
      <p:ext uri="{BB962C8B-B14F-4D97-AF65-F5344CB8AC3E}">
        <p14:creationId xmlns:p14="http://schemas.microsoft.com/office/powerpoint/2010/main" val="3075693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C07C3C-B68B-485C-A3D5-CA1FAAFB4373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A549340-FC19-364C-8929-BF7BDAED478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E9A44DEC-28BC-5747-86E7-0C25A3D5F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DACCB14-2A95-9A49-896A-ADF58516AD57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>
                <a:solidFill>
                  <a:schemeClr val="bg2"/>
                </a:solidFill>
              </a:rPr>
              <a:t>BRKNMS-2805</a:t>
            </a:r>
          </a:p>
        </p:txBody>
      </p:sp>
      <p:sp>
        <p:nvSpPr>
          <p:cNvPr id="16" name="Freeform 1">
            <a:extLst>
              <a:ext uri="{FF2B5EF4-FFF2-40B4-BE49-F238E27FC236}">
                <a16:creationId xmlns:a16="http://schemas.microsoft.com/office/drawing/2014/main" id="{ABE7353E-DF89-4092-911C-E8772F049489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4ED26C5-8125-FF42-AE3E-A3970B5AEC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5200" y="1195012"/>
            <a:ext cx="3886200" cy="3083094"/>
          </a:xfrm>
          <a:prstGeom prst="rect">
            <a:avLst/>
          </a:prstGeom>
        </p:spPr>
        <p:txBody>
          <a:bodyPr/>
          <a:lstStyle>
            <a:lvl1pPr>
              <a:defRPr lang="en-US" sz="18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>
              <a:defRPr lang="en-US" sz="16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>
              <a:defRPr lang="en-US" sz="14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</a:lstStyle>
          <a:p>
            <a:pPr marL="171450" lvl="0" indent="-171450">
              <a:spcBef>
                <a:spcPts val="111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Click to edit Master text styles</a:t>
            </a:r>
          </a:p>
          <a:p>
            <a:pPr marL="341313" lvl="1" indent="-171450">
              <a:buClr>
                <a:schemeClr val="tx1"/>
              </a:buClr>
              <a:buSzPct val="80000"/>
              <a:buFont typeface="Arial"/>
            </a:pPr>
            <a:r>
              <a:rPr lang="en-US" dirty="0"/>
              <a:t>Second level</a:t>
            </a:r>
          </a:p>
          <a:p>
            <a:pPr marL="511175" lvl="2">
              <a:spcBef>
                <a:spcPts val="60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Third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2B68571-ED21-4041-A3DB-371C1F81C2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43616" y="1195012"/>
            <a:ext cx="3886200" cy="3083094"/>
          </a:xfrm>
          <a:prstGeom prst="rect">
            <a:avLst/>
          </a:prstGeom>
        </p:spPr>
        <p:txBody>
          <a:bodyPr/>
          <a:lstStyle>
            <a:lvl1pPr>
              <a:defRPr lang="en-US" sz="18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>
              <a:defRPr lang="en-US" sz="16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>
              <a:defRPr lang="en-US" sz="14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</a:lstStyle>
          <a:p>
            <a:pPr marL="171450" lvl="0" indent="-171450">
              <a:spcBef>
                <a:spcPts val="111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Click to edit Master text styles</a:t>
            </a:r>
          </a:p>
          <a:p>
            <a:pPr marL="341313" lvl="1" indent="-171450">
              <a:buClr>
                <a:schemeClr val="tx1"/>
              </a:buClr>
              <a:buSzPct val="80000"/>
              <a:buFont typeface="Arial"/>
            </a:pPr>
            <a:r>
              <a:rPr lang="en-US" dirty="0"/>
              <a:t>Second level</a:t>
            </a:r>
          </a:p>
          <a:p>
            <a:pPr marL="511175" lvl="2">
              <a:spcBef>
                <a:spcPts val="60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7231034B-524C-4447-A374-672F2666E9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CBB752D9-2ACF-D548-805F-58049D981360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5" name="Freeform 1">
            <a:extLst>
              <a:ext uri="{FF2B5EF4-FFF2-40B4-BE49-F238E27FC236}">
                <a16:creationId xmlns:a16="http://schemas.microsoft.com/office/drawing/2014/main" id="{B3FF8FA1-670D-5940-B0F9-79F795CC770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7C98A146-11BA-F74F-9980-A8FC49F65F1F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/>
              <a:t>BRKNMS-2805</a:t>
            </a:r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AD8197-A2C2-41C3-A1D1-B2A1015D96A6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5AD3B2-2145-0947-A1BF-029ADE792650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E2B0868-332B-E647-A956-91F1889AF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481448C7-DC1A-A646-8488-63242D8E7DC0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>
                <a:solidFill>
                  <a:schemeClr val="bg2"/>
                </a:solidFill>
              </a:rPr>
              <a:t>BRKNMS-2805</a:t>
            </a:r>
          </a:p>
        </p:txBody>
      </p:sp>
      <p:sp>
        <p:nvSpPr>
          <p:cNvPr id="10" name="Freeform 1">
            <a:extLst>
              <a:ext uri="{FF2B5EF4-FFF2-40B4-BE49-F238E27FC236}">
                <a16:creationId xmlns:a16="http://schemas.microsoft.com/office/drawing/2014/main" id="{CB725B52-2CF9-40A7-AB9E-0634E5D71C3A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683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858908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Freeform 1">
            <a:extLst>
              <a:ext uri="{FF2B5EF4-FFF2-40B4-BE49-F238E27FC236}">
                <a16:creationId xmlns:a16="http://schemas.microsoft.com/office/drawing/2014/main" id="{DC6CEB94-1C3A-44CF-975B-E1EDEC8CE007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49D382F6-5923-406B-9753-03D3315DB803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/>
              <a:t>BRKNMS-2805</a:t>
            </a:r>
          </a:p>
        </p:txBody>
      </p:sp>
    </p:spTree>
    <p:extLst>
      <p:ext uri="{BB962C8B-B14F-4D97-AF65-F5344CB8AC3E}">
        <p14:creationId xmlns:p14="http://schemas.microsoft.com/office/powerpoint/2010/main" val="11119454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6A172F0-B51F-41AE-BB53-2CFFB93791C3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858908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B562F2-44C4-42F1-81C1-AC3A9861CFDE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C2AB1D64-4374-4ACB-82BE-C3AB11638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CDD9A7CD-936D-4D01-AACF-006BC902B2D8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>
                <a:solidFill>
                  <a:schemeClr val="bg2"/>
                </a:solidFill>
              </a:rPr>
              <a:t>BRKNMS-2805</a:t>
            </a:r>
          </a:p>
        </p:txBody>
      </p:sp>
      <p:sp>
        <p:nvSpPr>
          <p:cNvPr id="14" name="Freeform 1">
            <a:extLst>
              <a:ext uri="{FF2B5EF4-FFF2-40B4-BE49-F238E27FC236}">
                <a16:creationId xmlns:a16="http://schemas.microsoft.com/office/drawing/2014/main" id="{85D60D15-EEA5-4C68-A157-BCA85F8B0993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7831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2" name="Freeform 1">
            <a:extLst>
              <a:ext uri="{FF2B5EF4-FFF2-40B4-BE49-F238E27FC236}">
                <a16:creationId xmlns:a16="http://schemas.microsoft.com/office/drawing/2014/main" id="{CF14E642-9F49-4259-AC91-4F59D1A20942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48A576E1-9D81-4FE6-AAE0-7AB567F49E8D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/>
              <a:t>BRKNMS-2805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D336711-E4D4-4296-BE5E-D9AFFA176D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5200" y="1195012"/>
            <a:ext cx="3886200" cy="3083094"/>
          </a:xfrm>
          <a:prstGeom prst="rect">
            <a:avLst/>
          </a:prstGeom>
        </p:spPr>
        <p:txBody>
          <a:bodyPr/>
          <a:lstStyle>
            <a:lvl1pPr>
              <a:defRPr lang="en-US" sz="18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>
              <a:defRPr lang="en-US" sz="16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>
              <a:defRPr lang="en-US" sz="14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</a:lstStyle>
          <a:p>
            <a:pPr marL="171450" lvl="0" indent="-171450">
              <a:spcBef>
                <a:spcPts val="111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Click to edit Master text styles</a:t>
            </a:r>
          </a:p>
          <a:p>
            <a:pPr marL="341313" lvl="1" indent="-171450">
              <a:buClr>
                <a:schemeClr val="tx1"/>
              </a:buClr>
              <a:buSzPct val="80000"/>
              <a:buFont typeface="Arial"/>
            </a:pPr>
            <a:r>
              <a:rPr lang="en-US" dirty="0"/>
              <a:t>Second level</a:t>
            </a:r>
          </a:p>
          <a:p>
            <a:pPr marL="511175" lvl="2">
              <a:spcBef>
                <a:spcPts val="60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EDA8C49-B3BC-4ACD-B4B5-38E5F8E7CC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3616" y="1195012"/>
            <a:ext cx="3886200" cy="3083094"/>
          </a:xfrm>
          <a:prstGeom prst="rect">
            <a:avLst/>
          </a:prstGeom>
        </p:spPr>
        <p:txBody>
          <a:bodyPr/>
          <a:lstStyle>
            <a:lvl1pPr>
              <a:defRPr lang="en-US" sz="18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>
              <a:defRPr lang="en-US" sz="16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>
              <a:defRPr lang="en-US" sz="14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</a:lstStyle>
          <a:p>
            <a:pPr marL="171450" lvl="0" indent="-171450">
              <a:spcBef>
                <a:spcPts val="111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Click to edit Master text styles</a:t>
            </a:r>
          </a:p>
          <a:p>
            <a:pPr marL="341313" lvl="1" indent="-171450">
              <a:buClr>
                <a:schemeClr val="tx1"/>
              </a:buClr>
              <a:buSzPct val="80000"/>
              <a:buFont typeface="Arial"/>
            </a:pPr>
            <a:r>
              <a:rPr lang="en-US" dirty="0"/>
              <a:t>Second level</a:t>
            </a:r>
          </a:p>
          <a:p>
            <a:pPr marL="511175" lvl="2">
              <a:spcBef>
                <a:spcPts val="60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52311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Column with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41EA05-12D2-45C1-BB83-D7FFA9427B3B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D336711-E4D4-4296-BE5E-D9AFFA176D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5200" y="1195012"/>
            <a:ext cx="3886200" cy="3083094"/>
          </a:xfrm>
          <a:prstGeom prst="rect">
            <a:avLst/>
          </a:prstGeom>
        </p:spPr>
        <p:txBody>
          <a:bodyPr/>
          <a:lstStyle>
            <a:lvl1pPr>
              <a:defRPr lang="en-US" sz="18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>
              <a:defRPr lang="en-US" sz="16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>
              <a:defRPr lang="en-US" sz="14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</a:lstStyle>
          <a:p>
            <a:pPr marL="171450" lvl="0" indent="-171450">
              <a:spcBef>
                <a:spcPts val="111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Click to edit Master text styles</a:t>
            </a:r>
          </a:p>
          <a:p>
            <a:pPr marL="341313" lvl="1" indent="-171450">
              <a:buClr>
                <a:schemeClr val="tx1"/>
              </a:buClr>
              <a:buSzPct val="80000"/>
              <a:buFont typeface="Arial"/>
            </a:pPr>
            <a:r>
              <a:rPr lang="en-US" dirty="0"/>
              <a:t>Second level</a:t>
            </a:r>
          </a:p>
          <a:p>
            <a:pPr marL="511175" lvl="2">
              <a:spcBef>
                <a:spcPts val="60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EDA8C49-B3BC-4ACD-B4B5-38E5F8E7CC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3616" y="1195012"/>
            <a:ext cx="3886200" cy="3083094"/>
          </a:xfrm>
          <a:prstGeom prst="rect">
            <a:avLst/>
          </a:prstGeom>
        </p:spPr>
        <p:txBody>
          <a:bodyPr/>
          <a:lstStyle>
            <a:lvl1pPr>
              <a:defRPr lang="en-US" sz="18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>
              <a:defRPr lang="en-US" sz="16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>
              <a:defRPr lang="en-US" sz="14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</a:lstStyle>
          <a:p>
            <a:pPr marL="171450" lvl="0" indent="-171450">
              <a:spcBef>
                <a:spcPts val="111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Click to edit Master text styles</a:t>
            </a:r>
          </a:p>
          <a:p>
            <a:pPr marL="341313" lvl="1" indent="-171450">
              <a:buClr>
                <a:schemeClr val="tx1"/>
              </a:buClr>
              <a:buSzPct val="80000"/>
              <a:buFont typeface="Arial"/>
            </a:pPr>
            <a:r>
              <a:rPr lang="en-US" dirty="0"/>
              <a:t>Second level</a:t>
            </a:r>
          </a:p>
          <a:p>
            <a:pPr marL="511175" lvl="2">
              <a:spcBef>
                <a:spcPts val="60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Third level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F1281BA5-EECA-5149-984E-908FB2E17AD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C7ADB157-4A09-5A4F-BD05-A24BBDD30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52D954D3-301C-8042-8DD7-6B4A2BAC5ABB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>
                <a:solidFill>
                  <a:schemeClr val="bg2"/>
                </a:solidFill>
              </a:rPr>
              <a:t>BRKNMS-2805</a:t>
            </a:r>
          </a:p>
        </p:txBody>
      </p:sp>
      <p:sp>
        <p:nvSpPr>
          <p:cNvPr id="20" name="Freeform 1">
            <a:extLst>
              <a:ext uri="{FF2B5EF4-FFF2-40B4-BE49-F238E27FC236}">
                <a16:creationId xmlns:a16="http://schemas.microsoft.com/office/drawing/2014/main" id="{11D3092C-A181-4690-AEF4-3FF2FBA2046B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7860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99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2" name="Freeform 1">
            <a:extLst>
              <a:ext uri="{FF2B5EF4-FFF2-40B4-BE49-F238E27FC236}">
                <a16:creationId xmlns:a16="http://schemas.microsoft.com/office/drawing/2014/main" id="{ED6B7EE5-613E-4CDA-B43E-CD8195D6F059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238160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4261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51799948-F87C-4695-8A2C-C4AA1F47E265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/>
              <a:t>BRKNMS-2805</a:t>
            </a:r>
          </a:p>
        </p:txBody>
      </p:sp>
    </p:spTree>
    <p:extLst>
      <p:ext uri="{BB962C8B-B14F-4D97-AF65-F5344CB8AC3E}">
        <p14:creationId xmlns:p14="http://schemas.microsoft.com/office/powerpoint/2010/main" val="609098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Long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0FB856-74BE-6045-9F35-3341020E942C}"/>
              </a:ext>
            </a:extLst>
          </p:cNvPr>
          <p:cNvSpPr/>
          <p:nvPr userDrawn="1"/>
        </p:nvSpPr>
        <p:spPr>
          <a:xfrm>
            <a:off x="6035040" y="0"/>
            <a:ext cx="310896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7" y="3856736"/>
            <a:ext cx="5065224" cy="288131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553E7B66-7542-43A6-B6AE-1363685411E4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1AF7A52-97E0-494E-BF06-EB65B8BBF2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1740" y="804863"/>
            <a:ext cx="2575560" cy="3782714"/>
          </a:xfrm>
          <a:prstGeom prst="rect">
            <a:avLst/>
          </a:prstGeom>
        </p:spPr>
      </p:pic>
      <p:sp>
        <p:nvSpPr>
          <p:cNvPr id="44" name="Freeform 1">
            <a:extLst>
              <a:ext uri="{FF2B5EF4-FFF2-40B4-BE49-F238E27FC236}">
                <a16:creationId xmlns:a16="http://schemas.microsoft.com/office/drawing/2014/main" id="{58D3D469-D82F-4EEC-85C3-A505DF729862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F2FF7BC-E2AA-4FE6-AD47-CFB0855637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2840289"/>
            <a:ext cx="5412471" cy="299001"/>
          </a:xfrm>
          <a:prstGeom prst="rect">
            <a:avLst/>
          </a:prstGeom>
        </p:spPr>
        <p:txBody>
          <a:bodyPr lIns="91420" tIns="45710" rIns="91420" bIns="4571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24CDF85-0E1D-49A6-BFBA-11866A8C59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765" y="2268803"/>
            <a:ext cx="5452521" cy="64473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200" b="0" i="0" u="none" kern="1200" spc="0" baseline="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11" name="Text Placeholder 38">
            <a:extLst>
              <a:ext uri="{FF2B5EF4-FFF2-40B4-BE49-F238E27FC236}">
                <a16:creationId xmlns:a16="http://schemas.microsoft.com/office/drawing/2014/main" id="{D9A4129A-7F71-4357-82B5-D39345165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0775" y="458554"/>
            <a:ext cx="2164988" cy="288131"/>
          </a:xfrm>
          <a:prstGeom prst="rect">
            <a:avLst/>
          </a:prstGeom>
        </p:spPr>
        <p:txBody>
          <a:bodyPr lIns="91420" tIns="45710" rIns="91420" bIns="45710" anchor="t"/>
          <a:lstStyle>
            <a:lvl1pPr marL="0" indent="0" algn="r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400" b="0" i="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</p:spTree>
    <p:extLst>
      <p:ext uri="{BB962C8B-B14F-4D97-AF65-F5344CB8AC3E}">
        <p14:creationId xmlns:p14="http://schemas.microsoft.com/office/powerpoint/2010/main" val="551567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3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FC0D440-9241-4C79-9909-9C031D827DC5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99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238160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4261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8F96181B-DA38-BC41-8E04-265FFBF9FE3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35E4A574-EBA6-3345-B645-53E8A464A1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965A9700-40A8-6C40-BC0D-97AC80205A4C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>
                <a:solidFill>
                  <a:schemeClr val="bg2"/>
                </a:solidFill>
              </a:rPr>
              <a:t>BRKNMS-2805</a:t>
            </a:r>
          </a:p>
        </p:txBody>
      </p:sp>
      <p:sp>
        <p:nvSpPr>
          <p:cNvPr id="19" name="Freeform 1">
            <a:extLst>
              <a:ext uri="{FF2B5EF4-FFF2-40B4-BE49-F238E27FC236}">
                <a16:creationId xmlns:a16="http://schemas.microsoft.com/office/drawing/2014/main" id="{68F60C8D-AB17-4E83-85CD-7E6CE9E6D083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3943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66113" cy="434974"/>
          </a:xfrm>
        </p:spPr>
        <p:txBody>
          <a:bodyPr anchor="b" anchorCtr="0"/>
          <a:lstStyle>
            <a:lvl1pPr marL="6251" indent="-6251" algn="l" defTabSz="457200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Freeform 1">
            <a:extLst>
              <a:ext uri="{FF2B5EF4-FFF2-40B4-BE49-F238E27FC236}">
                <a16:creationId xmlns:a16="http://schemas.microsoft.com/office/drawing/2014/main" id="{362ABC66-E79E-4AFF-9937-065538474F0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F7205771-E89B-4F38-AA10-5794BE3D179B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/>
              <a:t>BRKNMS-2805</a:t>
            </a:r>
          </a:p>
        </p:txBody>
      </p:sp>
    </p:spTree>
    <p:extLst>
      <p:ext uri="{BB962C8B-B14F-4D97-AF65-F5344CB8AC3E}">
        <p14:creationId xmlns:p14="http://schemas.microsoft.com/office/powerpoint/2010/main" val="977924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3CB4D-4B85-4934-B8FC-7443672B31C5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66113" cy="434974"/>
          </a:xfrm>
        </p:spPr>
        <p:txBody>
          <a:bodyPr anchor="b" anchorCtr="0"/>
          <a:lstStyle>
            <a:lvl1pPr marL="6251" indent="-6251" algn="l" defTabSz="457200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9575A1B-D1DF-43AD-AEA4-7A5BCC6EC41C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C42035D0-FB8C-4228-94EE-D89EB6416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C2988C89-B8A0-48CE-938D-F49022992B58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/>
              <a:t>BRKNMS-2805</a:t>
            </a:r>
          </a:p>
        </p:txBody>
      </p:sp>
      <p:sp>
        <p:nvSpPr>
          <p:cNvPr id="14" name="Freeform 1">
            <a:extLst>
              <a:ext uri="{FF2B5EF4-FFF2-40B4-BE49-F238E27FC236}">
                <a16:creationId xmlns:a16="http://schemas.microsoft.com/office/drawing/2014/main" id="{3AEE94E9-650F-49D6-808C-730A110AE56B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5753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 1">
            <a:extLst>
              <a:ext uri="{FF2B5EF4-FFF2-40B4-BE49-F238E27FC236}">
                <a16:creationId xmlns:a16="http://schemas.microsoft.com/office/drawing/2014/main" id="{427BCACF-1D2D-44D1-A355-26B2121A7FE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EE73D866-8A3F-4ADA-BD30-6921F08A7701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/>
              <a:t>BRKNMS-2805</a:t>
            </a:r>
          </a:p>
        </p:txBody>
      </p:sp>
    </p:spTree>
    <p:extLst>
      <p:ext uri="{BB962C8B-B14F-4D97-AF65-F5344CB8AC3E}">
        <p14:creationId xmlns:p14="http://schemas.microsoft.com/office/powerpoint/2010/main" val="20862495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Subtitle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B6A3B9-7A7C-40AC-A6B7-285CFF763F3D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E036ED0-C65B-4208-A813-B6C57E36E56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45738F27-CEF6-4CA3-9460-A262910DF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D55A1B0F-A606-4A4C-9B8C-F22C207A3981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>
                <a:solidFill>
                  <a:schemeClr val="bg2"/>
                </a:solidFill>
              </a:rPr>
              <a:t>BRKNMS-2805</a:t>
            </a:r>
          </a:p>
        </p:txBody>
      </p:sp>
      <p:sp>
        <p:nvSpPr>
          <p:cNvPr id="16" name="Freeform 1">
            <a:extLst>
              <a:ext uri="{FF2B5EF4-FFF2-40B4-BE49-F238E27FC236}">
                <a16:creationId xmlns:a16="http://schemas.microsoft.com/office/drawing/2014/main" id="{80B585F9-26C1-411D-95F3-7AD404DBD3CD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9473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969639"/>
            <a:ext cx="8265249" cy="3757613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latin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latin typeface="CiscoSansTT Light" panose="020B0503020201020303" pitchFamily="34" charset="0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latin typeface="CiscoSansTT Light" panose="020B0503020201020303" pitchFamily="34" charset="0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0" name="Freeform 1">
            <a:extLst>
              <a:ext uri="{FF2B5EF4-FFF2-40B4-BE49-F238E27FC236}">
                <a16:creationId xmlns:a16="http://schemas.microsoft.com/office/drawing/2014/main" id="{55C743F1-7825-490A-9D55-CF909A54ADCA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08441C00-C5B6-4EB4-91FF-7D072433F2FF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/>
              <a:t>BRKNMS-2805</a:t>
            </a:r>
          </a:p>
        </p:txBody>
      </p:sp>
    </p:spTree>
    <p:extLst>
      <p:ext uri="{BB962C8B-B14F-4D97-AF65-F5344CB8AC3E}">
        <p14:creationId xmlns:p14="http://schemas.microsoft.com/office/powerpoint/2010/main" val="39124789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Subtitle and Bullet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AD7AE7-7B22-44D7-9079-AFD0B556C97A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969640"/>
            <a:ext cx="8265249" cy="3625790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latin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latin typeface="CiscoSansTT Light" panose="020B0503020201020303" pitchFamily="34" charset="0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latin typeface="CiscoSansTT Light" panose="020B0503020201020303" pitchFamily="34" charset="0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D72B71C-39C0-4DD0-8729-985E9A101371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60F27404-A820-4B89-84BF-2E4EDD340A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C01B4E05-B932-45A0-AAC3-E2F6B397C169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>
                <a:solidFill>
                  <a:schemeClr val="bg2"/>
                </a:solidFill>
              </a:rPr>
              <a:t>BRKNMS-2805</a:t>
            </a:r>
          </a:p>
        </p:txBody>
      </p:sp>
      <p:sp>
        <p:nvSpPr>
          <p:cNvPr id="17" name="Freeform 1">
            <a:extLst>
              <a:ext uri="{FF2B5EF4-FFF2-40B4-BE49-F238E27FC236}">
                <a16:creationId xmlns:a16="http://schemas.microsoft.com/office/drawing/2014/main" id="{3553AD0C-0450-4B32-8201-40332D74B7A2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765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4 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630655"/>
            <a:ext cx="8265249" cy="4096597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latin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latin typeface="CiscoSansTT Light" panose="020B0503020201020303" pitchFamily="34" charset="0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latin typeface="CiscoSansTT Light" panose="020B0503020201020303" pitchFamily="34" charset="0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0" name="Freeform 1">
            <a:extLst>
              <a:ext uri="{FF2B5EF4-FFF2-40B4-BE49-F238E27FC236}">
                <a16:creationId xmlns:a16="http://schemas.microsoft.com/office/drawing/2014/main" id="{55C743F1-7825-490A-9D55-CF909A54ADCA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A4E137A2-9D8B-43E8-9937-EF0A3992DE31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/>
              <a:t>BRKNMS-2805</a:t>
            </a:r>
          </a:p>
        </p:txBody>
      </p:sp>
    </p:spTree>
    <p:extLst>
      <p:ext uri="{BB962C8B-B14F-4D97-AF65-F5344CB8AC3E}">
        <p14:creationId xmlns:p14="http://schemas.microsoft.com/office/powerpoint/2010/main" val="24805421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 4 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FBA93A9-F33D-4F05-8770-A27885DD0D50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630656"/>
            <a:ext cx="8265249" cy="3964774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latin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latin typeface="CiscoSansTT Light" panose="020B0503020201020303" pitchFamily="34" charset="0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latin typeface="CiscoSansTT Light" panose="020B0503020201020303" pitchFamily="34" charset="0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CAE4B86-9E89-4344-9459-43D088A28AD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E18C375E-698E-4F11-828A-FEF965112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005301EC-5C48-423D-AFAA-B1A66B2C937F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>
                <a:solidFill>
                  <a:schemeClr val="bg2"/>
                </a:solidFill>
              </a:rPr>
              <a:t>BRKNMS-2805</a:t>
            </a:r>
          </a:p>
        </p:txBody>
      </p:sp>
      <p:sp>
        <p:nvSpPr>
          <p:cNvPr id="15" name="Freeform 1">
            <a:extLst>
              <a:ext uri="{FF2B5EF4-FFF2-40B4-BE49-F238E27FC236}">
                <a16:creationId xmlns:a16="http://schemas.microsoft.com/office/drawing/2014/main" id="{F8CD0C18-B0EA-4199-A0DA-91E4AF393C0D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9499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">
            <a:extLst>
              <a:ext uri="{FF2B5EF4-FFF2-40B4-BE49-F238E27FC236}">
                <a16:creationId xmlns:a16="http://schemas.microsoft.com/office/drawing/2014/main" id="{DB5B6734-4AF6-4FDF-B964-3BDCA24065B6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71D33A9-57C2-490B-B54E-C03C43C94FE9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/>
              <a:t>BRKNMS-2805</a:t>
            </a:r>
          </a:p>
        </p:txBody>
      </p:sp>
    </p:spTree>
    <p:extLst>
      <p:ext uri="{BB962C8B-B14F-4D97-AF65-F5344CB8AC3E}">
        <p14:creationId xmlns:p14="http://schemas.microsoft.com/office/powerpoint/2010/main" val="305448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No Graph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856736"/>
            <a:ext cx="8114775" cy="288131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553E7B66-7542-43A6-B6AE-1363685411E4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</a:endParaRPr>
          </a:p>
        </p:txBody>
      </p:sp>
      <p:sp>
        <p:nvSpPr>
          <p:cNvPr id="44" name="Freeform 1">
            <a:extLst>
              <a:ext uri="{FF2B5EF4-FFF2-40B4-BE49-F238E27FC236}">
                <a16:creationId xmlns:a16="http://schemas.microsoft.com/office/drawing/2014/main" id="{58D3D469-D82F-4EEC-85C3-A505DF729862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65D665-4AC4-4051-AD03-6D66FF4EDE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2840289"/>
            <a:ext cx="8124716" cy="299001"/>
          </a:xfrm>
          <a:prstGeom prst="rect">
            <a:avLst/>
          </a:prstGeom>
        </p:spPr>
        <p:txBody>
          <a:bodyPr lIns="91420" tIns="45710" rIns="91420" bIns="4571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FF3B618-8F3D-4135-A4B2-E796C70F9C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765" y="2268803"/>
            <a:ext cx="8184835" cy="64473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200" b="0" i="0" u="none" kern="1200" spc="0" baseline="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9" name="Text Placeholder 38">
            <a:extLst>
              <a:ext uri="{FF2B5EF4-FFF2-40B4-BE49-F238E27FC236}">
                <a16:creationId xmlns:a16="http://schemas.microsoft.com/office/drawing/2014/main" id="{81F09EC8-446A-4958-A576-39DCB6E9F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5612" y="458554"/>
            <a:ext cx="2164988" cy="288131"/>
          </a:xfrm>
          <a:prstGeom prst="rect">
            <a:avLst/>
          </a:prstGeom>
        </p:spPr>
        <p:txBody>
          <a:bodyPr lIns="91420" tIns="45710" rIns="91420" bIns="45710" anchor="t"/>
          <a:lstStyle>
            <a:lvl1pPr marL="0" indent="0" algn="r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400" b="0" i="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</p:spTree>
    <p:extLst>
      <p:ext uri="{BB962C8B-B14F-4D97-AF65-F5344CB8AC3E}">
        <p14:creationId xmlns:p14="http://schemas.microsoft.com/office/powerpoint/2010/main" val="12158541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D8DFE5-1302-4838-A6D7-EB89486BE3BA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604E1B6-0861-4C2B-A5E4-E6A563FBAE4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9E4D7B12-123D-4732-A9B3-A60689701A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6ED95CBF-3443-40E3-8B95-4477F18DE99C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>
                <a:solidFill>
                  <a:schemeClr val="bg2"/>
                </a:solidFill>
              </a:rPr>
              <a:t>BRKNMS-2805</a:t>
            </a:r>
          </a:p>
        </p:txBody>
      </p:sp>
      <p:sp>
        <p:nvSpPr>
          <p:cNvPr id="12" name="Freeform 1">
            <a:extLst>
              <a:ext uri="{FF2B5EF4-FFF2-40B4-BE49-F238E27FC236}">
                <a16:creationId xmlns:a16="http://schemas.microsoft.com/office/drawing/2014/main" id="{AB1A1C75-B1C7-418A-A840-20E3B849E098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6630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0" y="0"/>
            <a:ext cx="9143918" cy="5143500"/>
          </a:xfrm>
          <a:prstGeom prst="rect">
            <a:avLst/>
          </a:prstGeom>
          <a:solidFill>
            <a:srgbClr val="00BCEB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rgbClr val="00BCEB"/>
              </a:solidFill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420010" y="1291590"/>
            <a:ext cx="4754880" cy="2560320"/>
          </a:xfrm>
        </p:spPr>
        <p:txBody>
          <a:bodyPr anchor="ctr"/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sp>
        <p:nvSpPr>
          <p:cNvPr id="6" name="Freeform 1">
            <a:extLst>
              <a:ext uri="{FF2B5EF4-FFF2-40B4-BE49-F238E27FC236}">
                <a16:creationId xmlns:a16="http://schemas.microsoft.com/office/drawing/2014/main" id="{DC6CEB94-1C3A-44CF-975B-E1EDEC8CE007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7" name="Freeform 1">
            <a:extLst>
              <a:ext uri="{FF2B5EF4-FFF2-40B4-BE49-F238E27FC236}">
                <a16:creationId xmlns:a16="http://schemas.microsoft.com/office/drawing/2014/main" id="{2EA5CB29-0449-412E-B1B0-9FE49BE1DBE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09738" y="0"/>
            <a:ext cx="3834262" cy="5148072"/>
          </a:xfrm>
          <a:custGeom>
            <a:avLst/>
            <a:gdLst>
              <a:gd name="T0" fmla="*/ 2946 w 8521"/>
              <a:gd name="T1" fmla="*/ 559 h 11440"/>
              <a:gd name="T2" fmla="*/ 3494 w 8521"/>
              <a:gd name="T3" fmla="*/ 2444 h 11440"/>
              <a:gd name="T4" fmla="*/ 2941 w 8521"/>
              <a:gd name="T5" fmla="*/ 3982 h 11440"/>
              <a:gd name="T6" fmla="*/ 3514 w 8521"/>
              <a:gd name="T7" fmla="*/ 4605 h 11440"/>
              <a:gd name="T8" fmla="*/ 2405 w 8521"/>
              <a:gd name="T9" fmla="*/ 5489 h 11440"/>
              <a:gd name="T10" fmla="*/ 3505 w 8521"/>
              <a:gd name="T11" fmla="*/ 6721 h 11440"/>
              <a:gd name="T12" fmla="*/ 3262 w 8521"/>
              <a:gd name="T13" fmla="*/ 8645 h 11440"/>
              <a:gd name="T14" fmla="*/ 2424 w 8521"/>
              <a:gd name="T15" fmla="*/ 10000 h 11440"/>
              <a:gd name="T16" fmla="*/ 3525 w 8521"/>
              <a:gd name="T17" fmla="*/ 11439 h 11440"/>
              <a:gd name="T18" fmla="*/ 138 w 8521"/>
              <a:gd name="T19" fmla="*/ 11078 h 11440"/>
              <a:gd name="T20" fmla="*/ 260 w 8521"/>
              <a:gd name="T21" fmla="*/ 9596 h 11440"/>
              <a:gd name="T22" fmla="*/ 581 w 8521"/>
              <a:gd name="T23" fmla="*/ 8549 h 11440"/>
              <a:gd name="T24" fmla="*/ 136 w 8521"/>
              <a:gd name="T25" fmla="*/ 6472 h 11440"/>
              <a:gd name="T26" fmla="*/ 51 w 8521"/>
              <a:gd name="T27" fmla="*/ 4783 h 11440"/>
              <a:gd name="T28" fmla="*/ 138 w 8521"/>
              <a:gd name="T29" fmla="*/ 4191 h 11440"/>
              <a:gd name="T30" fmla="*/ 1152 w 8521"/>
              <a:gd name="T31" fmla="*/ 3355 h 11440"/>
              <a:gd name="T32" fmla="*/ 3 w 8521"/>
              <a:gd name="T33" fmla="*/ 2274 h 11440"/>
              <a:gd name="T34" fmla="*/ 26 w 8521"/>
              <a:gd name="T35" fmla="*/ 158 h 11440"/>
              <a:gd name="T36" fmla="*/ 6852 w 8521"/>
              <a:gd name="T37" fmla="*/ 703 h 11440"/>
              <a:gd name="T38" fmla="*/ 6406 w 8521"/>
              <a:gd name="T39" fmla="*/ 2780 h 11440"/>
              <a:gd name="T40" fmla="*/ 5833 w 8521"/>
              <a:gd name="T41" fmla="*/ 4416 h 11440"/>
              <a:gd name="T42" fmla="*/ 6973 w 8521"/>
              <a:gd name="T43" fmla="*/ 5633 h 11440"/>
              <a:gd name="T44" fmla="*/ 6722 w 8521"/>
              <a:gd name="T45" fmla="*/ 6111 h 11440"/>
              <a:gd name="T46" fmla="*/ 5895 w 8521"/>
              <a:gd name="T47" fmla="*/ 7051 h 11440"/>
              <a:gd name="T48" fmla="*/ 6401 w 8521"/>
              <a:gd name="T49" fmla="*/ 8484 h 11440"/>
              <a:gd name="T50" fmla="*/ 6951 w 8521"/>
              <a:gd name="T51" fmla="*/ 10423 h 11440"/>
              <a:gd name="T52" fmla="*/ 4629 w 8521"/>
              <a:gd name="T53" fmla="*/ 11439 h 11440"/>
              <a:gd name="T54" fmla="*/ 3480 w 8521"/>
              <a:gd name="T55" fmla="*/ 10200 h 11440"/>
              <a:gd name="T56" fmla="*/ 4055 w 8521"/>
              <a:gd name="T57" fmla="*/ 8484 h 11440"/>
              <a:gd name="T58" fmla="*/ 4572 w 8521"/>
              <a:gd name="T59" fmla="*/ 6518 h 11440"/>
              <a:gd name="T60" fmla="*/ 3483 w 8521"/>
              <a:gd name="T61" fmla="*/ 5638 h 11440"/>
              <a:gd name="T62" fmla="*/ 4171 w 8521"/>
              <a:gd name="T63" fmla="*/ 5054 h 11440"/>
              <a:gd name="T64" fmla="*/ 4561 w 8521"/>
              <a:gd name="T65" fmla="*/ 4213 h 11440"/>
              <a:gd name="T66" fmla="*/ 4050 w 8521"/>
              <a:gd name="T67" fmla="*/ 2780 h 11440"/>
              <a:gd name="T68" fmla="*/ 3604 w 8521"/>
              <a:gd name="T69" fmla="*/ 703 h 11440"/>
              <a:gd name="T70" fmla="*/ 8520 w 8521"/>
              <a:gd name="T71" fmla="*/ 545 h 11440"/>
              <a:gd name="T72" fmla="*/ 8520 w 8521"/>
              <a:gd name="T73" fmla="*/ 6283 h 11440"/>
              <a:gd name="T74" fmla="*/ 8102 w 8521"/>
              <a:gd name="T75" fmla="*/ 11425 h 11440"/>
              <a:gd name="T76" fmla="*/ 8071 w 8521"/>
              <a:gd name="T77" fmla="*/ 10172 h 11440"/>
              <a:gd name="T78" fmla="*/ 7095 w 8521"/>
              <a:gd name="T79" fmla="*/ 8702 h 11440"/>
              <a:gd name="T80" fmla="*/ 6954 w 8521"/>
              <a:gd name="T81" fmla="*/ 6989 h 11440"/>
              <a:gd name="T82" fmla="*/ 7524 w 8521"/>
              <a:gd name="T83" fmla="*/ 5113 h 11440"/>
              <a:gd name="T84" fmla="*/ 6931 w 8521"/>
              <a:gd name="T85" fmla="*/ 4540 h 11440"/>
              <a:gd name="T86" fmla="*/ 8037 w 8521"/>
              <a:gd name="T87" fmla="*/ 3615 h 11440"/>
              <a:gd name="T88" fmla="*/ 7535 w 8521"/>
              <a:gd name="T89" fmla="*/ 2828 h 11440"/>
              <a:gd name="T90" fmla="*/ 8009 w 8521"/>
              <a:gd name="T91" fmla="*/ 832 h 11440"/>
              <a:gd name="T92" fmla="*/ 1764 w 8521"/>
              <a:gd name="T93" fmla="*/ 8552 h 11440"/>
              <a:gd name="T94" fmla="*/ 1764 w 8521"/>
              <a:gd name="T95" fmla="*/ 6269 h 11440"/>
              <a:gd name="T96" fmla="*/ 1764 w 8521"/>
              <a:gd name="T97" fmla="*/ 5127 h 11440"/>
              <a:gd name="T98" fmla="*/ 1764 w 8521"/>
              <a:gd name="T99" fmla="*/ 1710 h 11440"/>
              <a:gd name="T100" fmla="*/ 5224 w 8521"/>
              <a:gd name="T101" fmla="*/ 9627 h 11440"/>
              <a:gd name="T102" fmla="*/ 5224 w 8521"/>
              <a:gd name="T103" fmla="*/ 7344 h 11440"/>
              <a:gd name="T104" fmla="*/ 5224 w 8521"/>
              <a:gd name="T105" fmla="*/ 6202 h 11440"/>
              <a:gd name="T106" fmla="*/ 5224 w 8521"/>
              <a:gd name="T107" fmla="*/ 2785 h 11440"/>
              <a:gd name="T108" fmla="*/ 5224 w 8521"/>
              <a:gd name="T109" fmla="*/ 502 h 1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521" h="11440">
                <a:moveTo>
                  <a:pt x="1174" y="0"/>
                </a:moveTo>
                <a:cubicBezTo>
                  <a:pt x="1179" y="309"/>
                  <a:pt x="1437" y="559"/>
                  <a:pt x="1750" y="559"/>
                </a:cubicBezTo>
                <a:lnTo>
                  <a:pt x="1764" y="559"/>
                </a:lnTo>
                <a:cubicBezTo>
                  <a:pt x="2078" y="559"/>
                  <a:pt x="2336" y="309"/>
                  <a:pt x="2340" y="0"/>
                </a:cubicBezTo>
                <a:lnTo>
                  <a:pt x="3522" y="0"/>
                </a:lnTo>
                <a:cubicBezTo>
                  <a:pt x="3521" y="53"/>
                  <a:pt x="3513" y="107"/>
                  <a:pt x="3497" y="158"/>
                </a:cubicBezTo>
                <a:cubicBezTo>
                  <a:pt x="3423" y="389"/>
                  <a:pt x="3206" y="559"/>
                  <a:pt x="2946" y="559"/>
                </a:cubicBezTo>
                <a:cubicBezTo>
                  <a:pt x="2537" y="559"/>
                  <a:pt x="2230" y="982"/>
                  <a:pt x="2438" y="1411"/>
                </a:cubicBezTo>
                <a:cubicBezTo>
                  <a:pt x="2529" y="1592"/>
                  <a:pt x="2715" y="1702"/>
                  <a:pt x="2915" y="1702"/>
                </a:cubicBezTo>
                <a:lnTo>
                  <a:pt x="2946" y="1702"/>
                </a:lnTo>
                <a:cubicBezTo>
                  <a:pt x="3124" y="1702"/>
                  <a:pt x="3285" y="1783"/>
                  <a:pt x="3389" y="1910"/>
                </a:cubicBezTo>
                <a:cubicBezTo>
                  <a:pt x="3446" y="1981"/>
                  <a:pt x="3488" y="2066"/>
                  <a:pt x="3508" y="2159"/>
                </a:cubicBezTo>
                <a:cubicBezTo>
                  <a:pt x="3516" y="2195"/>
                  <a:pt x="3519" y="2235"/>
                  <a:pt x="3519" y="2274"/>
                </a:cubicBezTo>
                <a:cubicBezTo>
                  <a:pt x="3519" y="2334"/>
                  <a:pt x="3511" y="2390"/>
                  <a:pt x="3494" y="2444"/>
                </a:cubicBezTo>
                <a:cubicBezTo>
                  <a:pt x="3420" y="2675"/>
                  <a:pt x="3203" y="2844"/>
                  <a:pt x="2944" y="2844"/>
                </a:cubicBezTo>
                <a:cubicBezTo>
                  <a:pt x="2659" y="2844"/>
                  <a:pt x="2424" y="3050"/>
                  <a:pt x="2376" y="3319"/>
                </a:cubicBezTo>
                <a:cubicBezTo>
                  <a:pt x="2376" y="3324"/>
                  <a:pt x="2374" y="3333"/>
                  <a:pt x="2374" y="3338"/>
                </a:cubicBezTo>
                <a:cubicBezTo>
                  <a:pt x="2371" y="3344"/>
                  <a:pt x="2371" y="3350"/>
                  <a:pt x="2371" y="3355"/>
                </a:cubicBezTo>
                <a:cubicBezTo>
                  <a:pt x="2359" y="3468"/>
                  <a:pt x="2379" y="3592"/>
                  <a:pt x="2447" y="3716"/>
                </a:cubicBezTo>
                <a:cubicBezTo>
                  <a:pt x="2534" y="3883"/>
                  <a:pt x="2715" y="3982"/>
                  <a:pt x="2907" y="3982"/>
                </a:cubicBezTo>
                <a:lnTo>
                  <a:pt x="2941" y="3982"/>
                </a:lnTo>
                <a:cubicBezTo>
                  <a:pt x="3119" y="3982"/>
                  <a:pt x="3279" y="4064"/>
                  <a:pt x="3384" y="4191"/>
                </a:cubicBezTo>
                <a:cubicBezTo>
                  <a:pt x="3440" y="4261"/>
                  <a:pt x="3483" y="4346"/>
                  <a:pt x="3502" y="4439"/>
                </a:cubicBezTo>
                <a:cubicBezTo>
                  <a:pt x="3511" y="4476"/>
                  <a:pt x="3514" y="4515"/>
                  <a:pt x="3514" y="4555"/>
                </a:cubicBezTo>
                <a:lnTo>
                  <a:pt x="3514" y="4557"/>
                </a:lnTo>
                <a:lnTo>
                  <a:pt x="3514" y="4560"/>
                </a:lnTo>
                <a:lnTo>
                  <a:pt x="3514" y="4577"/>
                </a:lnTo>
                <a:lnTo>
                  <a:pt x="3514" y="4605"/>
                </a:lnTo>
                <a:cubicBezTo>
                  <a:pt x="3511" y="4667"/>
                  <a:pt x="3494" y="4727"/>
                  <a:pt x="3471" y="4783"/>
                </a:cubicBezTo>
                <a:cubicBezTo>
                  <a:pt x="3440" y="4851"/>
                  <a:pt x="3398" y="4913"/>
                  <a:pt x="3347" y="4964"/>
                </a:cubicBezTo>
                <a:cubicBezTo>
                  <a:pt x="3322" y="4989"/>
                  <a:pt x="3294" y="5015"/>
                  <a:pt x="3262" y="5034"/>
                </a:cubicBezTo>
                <a:cubicBezTo>
                  <a:pt x="3167" y="5099"/>
                  <a:pt x="3048" y="5136"/>
                  <a:pt x="2921" y="5130"/>
                </a:cubicBezTo>
                <a:cubicBezTo>
                  <a:pt x="2896" y="5130"/>
                  <a:pt x="2870" y="5130"/>
                  <a:pt x="2845" y="5133"/>
                </a:cubicBezTo>
                <a:cubicBezTo>
                  <a:pt x="2644" y="5167"/>
                  <a:pt x="2481" y="5300"/>
                  <a:pt x="2407" y="5480"/>
                </a:cubicBezTo>
                <a:cubicBezTo>
                  <a:pt x="2407" y="5483"/>
                  <a:pt x="2405" y="5486"/>
                  <a:pt x="2405" y="5489"/>
                </a:cubicBezTo>
                <a:cubicBezTo>
                  <a:pt x="2402" y="5494"/>
                  <a:pt x="2402" y="5497"/>
                  <a:pt x="2399" y="5503"/>
                </a:cubicBezTo>
                <a:cubicBezTo>
                  <a:pt x="2382" y="5556"/>
                  <a:pt x="2371" y="5613"/>
                  <a:pt x="2368" y="5666"/>
                </a:cubicBezTo>
                <a:cubicBezTo>
                  <a:pt x="2365" y="5764"/>
                  <a:pt x="2385" y="5869"/>
                  <a:pt x="2436" y="5973"/>
                </a:cubicBezTo>
                <a:cubicBezTo>
                  <a:pt x="2526" y="6154"/>
                  <a:pt x="2712" y="6264"/>
                  <a:pt x="2913" y="6264"/>
                </a:cubicBezTo>
                <a:lnTo>
                  <a:pt x="2944" y="6264"/>
                </a:lnTo>
                <a:cubicBezTo>
                  <a:pt x="3121" y="6264"/>
                  <a:pt x="3282" y="6345"/>
                  <a:pt x="3387" y="6472"/>
                </a:cubicBezTo>
                <a:cubicBezTo>
                  <a:pt x="3443" y="6543"/>
                  <a:pt x="3485" y="6628"/>
                  <a:pt x="3505" y="6721"/>
                </a:cubicBezTo>
                <a:cubicBezTo>
                  <a:pt x="3514" y="6757"/>
                  <a:pt x="3516" y="6797"/>
                  <a:pt x="3516" y="6836"/>
                </a:cubicBezTo>
                <a:cubicBezTo>
                  <a:pt x="3516" y="6896"/>
                  <a:pt x="3508" y="6952"/>
                  <a:pt x="3491" y="7006"/>
                </a:cubicBezTo>
                <a:cubicBezTo>
                  <a:pt x="3418" y="7237"/>
                  <a:pt x="3200" y="7406"/>
                  <a:pt x="2941" y="7406"/>
                </a:cubicBezTo>
                <a:cubicBezTo>
                  <a:pt x="2523" y="7406"/>
                  <a:pt x="2210" y="7847"/>
                  <a:pt x="2447" y="8284"/>
                </a:cubicBezTo>
                <a:cubicBezTo>
                  <a:pt x="2537" y="8453"/>
                  <a:pt x="2723" y="8555"/>
                  <a:pt x="2918" y="8547"/>
                </a:cubicBezTo>
                <a:cubicBezTo>
                  <a:pt x="3006" y="8544"/>
                  <a:pt x="3087" y="8561"/>
                  <a:pt x="3164" y="8592"/>
                </a:cubicBezTo>
                <a:cubicBezTo>
                  <a:pt x="3200" y="8606"/>
                  <a:pt x="3231" y="8626"/>
                  <a:pt x="3262" y="8645"/>
                </a:cubicBezTo>
                <a:cubicBezTo>
                  <a:pt x="3294" y="8668"/>
                  <a:pt x="3322" y="8690"/>
                  <a:pt x="3347" y="8716"/>
                </a:cubicBezTo>
                <a:cubicBezTo>
                  <a:pt x="3452" y="8820"/>
                  <a:pt x="3516" y="8961"/>
                  <a:pt x="3516" y="9119"/>
                </a:cubicBezTo>
                <a:cubicBezTo>
                  <a:pt x="3516" y="9198"/>
                  <a:pt x="3500" y="9275"/>
                  <a:pt x="3471" y="9342"/>
                </a:cubicBezTo>
                <a:cubicBezTo>
                  <a:pt x="3440" y="9410"/>
                  <a:pt x="3398" y="9472"/>
                  <a:pt x="3347" y="9523"/>
                </a:cubicBezTo>
                <a:cubicBezTo>
                  <a:pt x="3322" y="9548"/>
                  <a:pt x="3294" y="9574"/>
                  <a:pt x="3262" y="9593"/>
                </a:cubicBezTo>
                <a:cubicBezTo>
                  <a:pt x="3167" y="9658"/>
                  <a:pt x="3048" y="9695"/>
                  <a:pt x="2921" y="9689"/>
                </a:cubicBezTo>
                <a:cubicBezTo>
                  <a:pt x="2709" y="9681"/>
                  <a:pt x="2512" y="9808"/>
                  <a:pt x="2424" y="10000"/>
                </a:cubicBezTo>
                <a:cubicBezTo>
                  <a:pt x="2396" y="10065"/>
                  <a:pt x="2379" y="10127"/>
                  <a:pt x="2371" y="10186"/>
                </a:cubicBezTo>
                <a:cubicBezTo>
                  <a:pt x="2348" y="10316"/>
                  <a:pt x="2371" y="10457"/>
                  <a:pt x="2447" y="10601"/>
                </a:cubicBezTo>
                <a:cubicBezTo>
                  <a:pt x="2534" y="10767"/>
                  <a:pt x="2715" y="10866"/>
                  <a:pt x="2907" y="10866"/>
                </a:cubicBezTo>
                <a:lnTo>
                  <a:pt x="2941" y="10866"/>
                </a:lnTo>
                <a:cubicBezTo>
                  <a:pt x="3119" y="10866"/>
                  <a:pt x="3279" y="10948"/>
                  <a:pt x="3384" y="11075"/>
                </a:cubicBezTo>
                <a:cubicBezTo>
                  <a:pt x="3443" y="11146"/>
                  <a:pt x="3483" y="11230"/>
                  <a:pt x="3514" y="11326"/>
                </a:cubicBezTo>
                <a:cubicBezTo>
                  <a:pt x="3522" y="11362"/>
                  <a:pt x="3525" y="11400"/>
                  <a:pt x="3525" y="11439"/>
                </a:cubicBezTo>
                <a:lnTo>
                  <a:pt x="2348" y="11439"/>
                </a:lnTo>
                <a:cubicBezTo>
                  <a:pt x="2347" y="11127"/>
                  <a:pt x="2090" y="10872"/>
                  <a:pt x="1772" y="10872"/>
                </a:cubicBezTo>
                <a:lnTo>
                  <a:pt x="1758" y="10872"/>
                </a:lnTo>
                <a:cubicBezTo>
                  <a:pt x="1440" y="10872"/>
                  <a:pt x="1185" y="11124"/>
                  <a:pt x="1183" y="11439"/>
                </a:cubicBezTo>
                <a:lnTo>
                  <a:pt x="9" y="11439"/>
                </a:lnTo>
                <a:cubicBezTo>
                  <a:pt x="10" y="11400"/>
                  <a:pt x="12" y="11362"/>
                  <a:pt x="20" y="11326"/>
                </a:cubicBezTo>
                <a:cubicBezTo>
                  <a:pt x="37" y="11233"/>
                  <a:pt x="79" y="11148"/>
                  <a:pt x="138" y="11078"/>
                </a:cubicBezTo>
                <a:cubicBezTo>
                  <a:pt x="243" y="10951"/>
                  <a:pt x="404" y="10869"/>
                  <a:pt x="581" y="10869"/>
                </a:cubicBezTo>
                <a:lnTo>
                  <a:pt x="615" y="10869"/>
                </a:lnTo>
                <a:cubicBezTo>
                  <a:pt x="804" y="10869"/>
                  <a:pt x="985" y="10770"/>
                  <a:pt x="1075" y="10604"/>
                </a:cubicBezTo>
                <a:cubicBezTo>
                  <a:pt x="1154" y="10460"/>
                  <a:pt x="1177" y="10316"/>
                  <a:pt x="1152" y="10189"/>
                </a:cubicBezTo>
                <a:cubicBezTo>
                  <a:pt x="1143" y="10127"/>
                  <a:pt x="1126" y="10065"/>
                  <a:pt x="1098" y="10003"/>
                </a:cubicBezTo>
                <a:cubicBezTo>
                  <a:pt x="1010" y="9811"/>
                  <a:pt x="813" y="9684"/>
                  <a:pt x="601" y="9692"/>
                </a:cubicBezTo>
                <a:cubicBezTo>
                  <a:pt x="474" y="9698"/>
                  <a:pt x="356" y="9661"/>
                  <a:pt x="260" y="9596"/>
                </a:cubicBezTo>
                <a:cubicBezTo>
                  <a:pt x="229" y="9574"/>
                  <a:pt x="200" y="9551"/>
                  <a:pt x="175" y="9526"/>
                </a:cubicBezTo>
                <a:cubicBezTo>
                  <a:pt x="121" y="9475"/>
                  <a:pt x="79" y="9413"/>
                  <a:pt x="51" y="9345"/>
                </a:cubicBezTo>
                <a:cubicBezTo>
                  <a:pt x="23" y="9277"/>
                  <a:pt x="6" y="9201"/>
                  <a:pt x="6" y="9122"/>
                </a:cubicBezTo>
                <a:cubicBezTo>
                  <a:pt x="6" y="8964"/>
                  <a:pt x="72" y="8824"/>
                  <a:pt x="175" y="8719"/>
                </a:cubicBezTo>
                <a:cubicBezTo>
                  <a:pt x="201" y="8694"/>
                  <a:pt x="229" y="8668"/>
                  <a:pt x="260" y="8648"/>
                </a:cubicBezTo>
                <a:cubicBezTo>
                  <a:pt x="291" y="8626"/>
                  <a:pt x="326" y="8610"/>
                  <a:pt x="359" y="8595"/>
                </a:cubicBezTo>
                <a:cubicBezTo>
                  <a:pt x="427" y="8567"/>
                  <a:pt x="502" y="8549"/>
                  <a:pt x="581" y="8549"/>
                </a:cubicBezTo>
                <a:cubicBezTo>
                  <a:pt x="991" y="8549"/>
                  <a:pt x="1301" y="8126"/>
                  <a:pt x="1089" y="7697"/>
                </a:cubicBezTo>
                <a:cubicBezTo>
                  <a:pt x="1002" y="7517"/>
                  <a:pt x="816" y="7406"/>
                  <a:pt x="615" y="7406"/>
                </a:cubicBezTo>
                <a:lnTo>
                  <a:pt x="581" y="7406"/>
                </a:lnTo>
                <a:cubicBezTo>
                  <a:pt x="322" y="7406"/>
                  <a:pt x="105" y="7237"/>
                  <a:pt x="31" y="7006"/>
                </a:cubicBezTo>
                <a:cubicBezTo>
                  <a:pt x="14" y="6952"/>
                  <a:pt x="6" y="6896"/>
                  <a:pt x="6" y="6836"/>
                </a:cubicBezTo>
                <a:cubicBezTo>
                  <a:pt x="6" y="6797"/>
                  <a:pt x="9" y="6757"/>
                  <a:pt x="17" y="6721"/>
                </a:cubicBezTo>
                <a:cubicBezTo>
                  <a:pt x="34" y="6628"/>
                  <a:pt x="76" y="6543"/>
                  <a:pt x="136" y="6472"/>
                </a:cubicBezTo>
                <a:cubicBezTo>
                  <a:pt x="240" y="6345"/>
                  <a:pt x="401" y="6264"/>
                  <a:pt x="579" y="6264"/>
                </a:cubicBezTo>
                <a:cubicBezTo>
                  <a:pt x="906" y="6264"/>
                  <a:pt x="1171" y="5993"/>
                  <a:pt x="1154" y="5666"/>
                </a:cubicBezTo>
                <a:cubicBezTo>
                  <a:pt x="1152" y="5593"/>
                  <a:pt x="1132" y="5517"/>
                  <a:pt x="1098" y="5441"/>
                </a:cubicBezTo>
                <a:cubicBezTo>
                  <a:pt x="1010" y="5249"/>
                  <a:pt x="813" y="5122"/>
                  <a:pt x="601" y="5130"/>
                </a:cubicBezTo>
                <a:cubicBezTo>
                  <a:pt x="474" y="5136"/>
                  <a:pt x="356" y="5099"/>
                  <a:pt x="260" y="5034"/>
                </a:cubicBezTo>
                <a:cubicBezTo>
                  <a:pt x="229" y="5012"/>
                  <a:pt x="200" y="4989"/>
                  <a:pt x="175" y="4964"/>
                </a:cubicBezTo>
                <a:cubicBezTo>
                  <a:pt x="121" y="4913"/>
                  <a:pt x="79" y="4851"/>
                  <a:pt x="51" y="4783"/>
                </a:cubicBezTo>
                <a:cubicBezTo>
                  <a:pt x="28" y="4730"/>
                  <a:pt x="14" y="4667"/>
                  <a:pt x="9" y="4605"/>
                </a:cubicBezTo>
                <a:lnTo>
                  <a:pt x="9" y="4577"/>
                </a:lnTo>
                <a:lnTo>
                  <a:pt x="9" y="4560"/>
                </a:lnTo>
                <a:lnTo>
                  <a:pt x="9" y="4557"/>
                </a:lnTo>
                <a:lnTo>
                  <a:pt x="9" y="4555"/>
                </a:lnTo>
                <a:cubicBezTo>
                  <a:pt x="9" y="4515"/>
                  <a:pt x="11" y="4476"/>
                  <a:pt x="20" y="4439"/>
                </a:cubicBezTo>
                <a:cubicBezTo>
                  <a:pt x="37" y="4346"/>
                  <a:pt x="79" y="4261"/>
                  <a:pt x="138" y="4191"/>
                </a:cubicBezTo>
                <a:cubicBezTo>
                  <a:pt x="243" y="4064"/>
                  <a:pt x="404" y="3982"/>
                  <a:pt x="581" y="3982"/>
                </a:cubicBezTo>
                <a:lnTo>
                  <a:pt x="615" y="3982"/>
                </a:lnTo>
                <a:cubicBezTo>
                  <a:pt x="644" y="3982"/>
                  <a:pt x="672" y="3979"/>
                  <a:pt x="697" y="3976"/>
                </a:cubicBezTo>
                <a:cubicBezTo>
                  <a:pt x="886" y="3939"/>
                  <a:pt x="1044" y="3807"/>
                  <a:pt x="1115" y="3632"/>
                </a:cubicBezTo>
                <a:cubicBezTo>
                  <a:pt x="1115" y="3626"/>
                  <a:pt x="1118" y="3623"/>
                  <a:pt x="1118" y="3621"/>
                </a:cubicBezTo>
                <a:cubicBezTo>
                  <a:pt x="1120" y="3615"/>
                  <a:pt x="1120" y="3612"/>
                  <a:pt x="1123" y="3606"/>
                </a:cubicBezTo>
                <a:cubicBezTo>
                  <a:pt x="1152" y="3519"/>
                  <a:pt x="1160" y="3434"/>
                  <a:pt x="1152" y="3355"/>
                </a:cubicBezTo>
                <a:lnTo>
                  <a:pt x="1152" y="3347"/>
                </a:lnTo>
                <a:cubicBezTo>
                  <a:pt x="1149" y="3335"/>
                  <a:pt x="1149" y="3324"/>
                  <a:pt x="1146" y="3313"/>
                </a:cubicBezTo>
                <a:cubicBezTo>
                  <a:pt x="1135" y="3254"/>
                  <a:pt x="1115" y="3194"/>
                  <a:pt x="1087" y="3135"/>
                </a:cubicBezTo>
                <a:cubicBezTo>
                  <a:pt x="999" y="2955"/>
                  <a:pt x="813" y="2844"/>
                  <a:pt x="613" y="2844"/>
                </a:cubicBezTo>
                <a:lnTo>
                  <a:pt x="579" y="2844"/>
                </a:lnTo>
                <a:cubicBezTo>
                  <a:pt x="319" y="2844"/>
                  <a:pt x="102" y="2675"/>
                  <a:pt x="28" y="2444"/>
                </a:cubicBezTo>
                <a:cubicBezTo>
                  <a:pt x="11" y="2390"/>
                  <a:pt x="3" y="2334"/>
                  <a:pt x="3" y="2274"/>
                </a:cubicBezTo>
                <a:cubicBezTo>
                  <a:pt x="3" y="2235"/>
                  <a:pt x="6" y="2195"/>
                  <a:pt x="14" y="2159"/>
                </a:cubicBezTo>
                <a:cubicBezTo>
                  <a:pt x="31" y="2066"/>
                  <a:pt x="74" y="1981"/>
                  <a:pt x="133" y="1910"/>
                </a:cubicBezTo>
                <a:cubicBezTo>
                  <a:pt x="237" y="1783"/>
                  <a:pt x="398" y="1702"/>
                  <a:pt x="576" y="1702"/>
                </a:cubicBezTo>
                <a:cubicBezTo>
                  <a:pt x="985" y="1702"/>
                  <a:pt x="1295" y="1278"/>
                  <a:pt x="1084" y="849"/>
                </a:cubicBezTo>
                <a:cubicBezTo>
                  <a:pt x="996" y="669"/>
                  <a:pt x="810" y="559"/>
                  <a:pt x="610" y="559"/>
                </a:cubicBezTo>
                <a:lnTo>
                  <a:pt x="576" y="559"/>
                </a:lnTo>
                <a:cubicBezTo>
                  <a:pt x="316" y="559"/>
                  <a:pt x="99" y="389"/>
                  <a:pt x="26" y="158"/>
                </a:cubicBezTo>
                <a:cubicBezTo>
                  <a:pt x="10" y="109"/>
                  <a:pt x="1" y="56"/>
                  <a:pt x="0" y="0"/>
                </a:cubicBezTo>
                <a:lnTo>
                  <a:pt x="1174" y="0"/>
                </a:lnTo>
                <a:close/>
                <a:moveTo>
                  <a:pt x="5840" y="0"/>
                </a:moveTo>
                <a:cubicBezTo>
                  <a:pt x="5849" y="74"/>
                  <a:pt x="5875" y="153"/>
                  <a:pt x="5915" y="229"/>
                </a:cubicBezTo>
                <a:cubicBezTo>
                  <a:pt x="6003" y="395"/>
                  <a:pt x="6183" y="494"/>
                  <a:pt x="6375" y="494"/>
                </a:cubicBezTo>
                <a:lnTo>
                  <a:pt x="6409" y="494"/>
                </a:lnTo>
                <a:cubicBezTo>
                  <a:pt x="6587" y="494"/>
                  <a:pt x="6748" y="576"/>
                  <a:pt x="6852" y="703"/>
                </a:cubicBezTo>
                <a:cubicBezTo>
                  <a:pt x="6909" y="773"/>
                  <a:pt x="6951" y="858"/>
                  <a:pt x="6971" y="951"/>
                </a:cubicBezTo>
                <a:cubicBezTo>
                  <a:pt x="6979" y="988"/>
                  <a:pt x="6982" y="1027"/>
                  <a:pt x="6982" y="1067"/>
                </a:cubicBezTo>
                <a:cubicBezTo>
                  <a:pt x="6982" y="1126"/>
                  <a:pt x="6973" y="1182"/>
                  <a:pt x="6957" y="1236"/>
                </a:cubicBezTo>
                <a:cubicBezTo>
                  <a:pt x="6883" y="1467"/>
                  <a:pt x="6666" y="1637"/>
                  <a:pt x="6406" y="1637"/>
                </a:cubicBezTo>
                <a:cubicBezTo>
                  <a:pt x="5997" y="1637"/>
                  <a:pt x="5689" y="2060"/>
                  <a:pt x="5898" y="2489"/>
                </a:cubicBezTo>
                <a:cubicBezTo>
                  <a:pt x="5989" y="2670"/>
                  <a:pt x="6175" y="2780"/>
                  <a:pt x="6375" y="2780"/>
                </a:cubicBezTo>
                <a:lnTo>
                  <a:pt x="6406" y="2780"/>
                </a:lnTo>
                <a:cubicBezTo>
                  <a:pt x="6584" y="2780"/>
                  <a:pt x="6745" y="2861"/>
                  <a:pt x="6849" y="2988"/>
                </a:cubicBezTo>
                <a:cubicBezTo>
                  <a:pt x="6906" y="3059"/>
                  <a:pt x="6948" y="3144"/>
                  <a:pt x="6968" y="3237"/>
                </a:cubicBezTo>
                <a:cubicBezTo>
                  <a:pt x="6976" y="3273"/>
                  <a:pt x="6979" y="3313"/>
                  <a:pt x="6979" y="3352"/>
                </a:cubicBezTo>
                <a:cubicBezTo>
                  <a:pt x="6979" y="3412"/>
                  <a:pt x="6971" y="3468"/>
                  <a:pt x="6954" y="3522"/>
                </a:cubicBezTo>
                <a:cubicBezTo>
                  <a:pt x="6880" y="3753"/>
                  <a:pt x="6663" y="3922"/>
                  <a:pt x="6403" y="3922"/>
                </a:cubicBezTo>
                <a:cubicBezTo>
                  <a:pt x="6118" y="3922"/>
                  <a:pt x="5884" y="4128"/>
                  <a:pt x="5836" y="4397"/>
                </a:cubicBezTo>
                <a:cubicBezTo>
                  <a:pt x="5836" y="4402"/>
                  <a:pt x="5833" y="4411"/>
                  <a:pt x="5833" y="4416"/>
                </a:cubicBezTo>
                <a:cubicBezTo>
                  <a:pt x="5831" y="4422"/>
                  <a:pt x="5831" y="4428"/>
                  <a:pt x="5831" y="4433"/>
                </a:cubicBezTo>
                <a:cubicBezTo>
                  <a:pt x="5819" y="4546"/>
                  <a:pt x="5839" y="4670"/>
                  <a:pt x="5907" y="4794"/>
                </a:cubicBezTo>
                <a:cubicBezTo>
                  <a:pt x="5994" y="4961"/>
                  <a:pt x="6175" y="5060"/>
                  <a:pt x="6367" y="5060"/>
                </a:cubicBezTo>
                <a:lnTo>
                  <a:pt x="6401" y="5060"/>
                </a:lnTo>
                <a:cubicBezTo>
                  <a:pt x="6578" y="5060"/>
                  <a:pt x="6739" y="5142"/>
                  <a:pt x="6844" y="5268"/>
                </a:cubicBezTo>
                <a:cubicBezTo>
                  <a:pt x="6900" y="5339"/>
                  <a:pt x="6942" y="5424"/>
                  <a:pt x="6962" y="5517"/>
                </a:cubicBezTo>
                <a:cubicBezTo>
                  <a:pt x="6971" y="5554"/>
                  <a:pt x="6973" y="5593"/>
                  <a:pt x="6973" y="5633"/>
                </a:cubicBezTo>
                <a:lnTo>
                  <a:pt x="6973" y="5635"/>
                </a:lnTo>
                <a:lnTo>
                  <a:pt x="6973" y="5638"/>
                </a:lnTo>
                <a:lnTo>
                  <a:pt x="6973" y="5655"/>
                </a:lnTo>
                <a:lnTo>
                  <a:pt x="6973" y="5683"/>
                </a:lnTo>
                <a:cubicBezTo>
                  <a:pt x="6971" y="5744"/>
                  <a:pt x="6954" y="5804"/>
                  <a:pt x="6931" y="5860"/>
                </a:cubicBezTo>
                <a:cubicBezTo>
                  <a:pt x="6900" y="5928"/>
                  <a:pt x="6858" y="5990"/>
                  <a:pt x="6807" y="6041"/>
                </a:cubicBezTo>
                <a:cubicBezTo>
                  <a:pt x="6782" y="6066"/>
                  <a:pt x="6753" y="6091"/>
                  <a:pt x="6722" y="6111"/>
                </a:cubicBezTo>
                <a:cubicBezTo>
                  <a:pt x="6626" y="6176"/>
                  <a:pt x="6508" y="6213"/>
                  <a:pt x="6381" y="6207"/>
                </a:cubicBezTo>
                <a:cubicBezTo>
                  <a:pt x="6355" y="6207"/>
                  <a:pt x="6330" y="6207"/>
                  <a:pt x="6305" y="6210"/>
                </a:cubicBezTo>
                <a:cubicBezTo>
                  <a:pt x="6104" y="6244"/>
                  <a:pt x="5941" y="6377"/>
                  <a:pt x="5867" y="6557"/>
                </a:cubicBezTo>
                <a:cubicBezTo>
                  <a:pt x="5867" y="6560"/>
                  <a:pt x="5864" y="6563"/>
                  <a:pt x="5864" y="6566"/>
                </a:cubicBezTo>
                <a:cubicBezTo>
                  <a:pt x="5862" y="6571"/>
                  <a:pt x="5862" y="6574"/>
                  <a:pt x="5859" y="6580"/>
                </a:cubicBezTo>
                <a:cubicBezTo>
                  <a:pt x="5842" y="6633"/>
                  <a:pt x="5831" y="6690"/>
                  <a:pt x="5828" y="6743"/>
                </a:cubicBezTo>
                <a:cubicBezTo>
                  <a:pt x="5825" y="6842"/>
                  <a:pt x="5845" y="6947"/>
                  <a:pt x="5895" y="7051"/>
                </a:cubicBezTo>
                <a:cubicBezTo>
                  <a:pt x="5986" y="7232"/>
                  <a:pt x="6172" y="7342"/>
                  <a:pt x="6372" y="7342"/>
                </a:cubicBezTo>
                <a:lnTo>
                  <a:pt x="6403" y="7342"/>
                </a:lnTo>
                <a:cubicBezTo>
                  <a:pt x="6581" y="7342"/>
                  <a:pt x="6742" y="7423"/>
                  <a:pt x="6847" y="7550"/>
                </a:cubicBezTo>
                <a:cubicBezTo>
                  <a:pt x="6903" y="7621"/>
                  <a:pt x="6945" y="7706"/>
                  <a:pt x="6965" y="7799"/>
                </a:cubicBezTo>
                <a:cubicBezTo>
                  <a:pt x="6973" y="7835"/>
                  <a:pt x="6976" y="7875"/>
                  <a:pt x="6976" y="7914"/>
                </a:cubicBezTo>
                <a:cubicBezTo>
                  <a:pt x="6976" y="7974"/>
                  <a:pt x="6968" y="8030"/>
                  <a:pt x="6951" y="8084"/>
                </a:cubicBezTo>
                <a:cubicBezTo>
                  <a:pt x="6878" y="8315"/>
                  <a:pt x="6660" y="8484"/>
                  <a:pt x="6401" y="8484"/>
                </a:cubicBezTo>
                <a:cubicBezTo>
                  <a:pt x="5983" y="8484"/>
                  <a:pt x="5670" y="8925"/>
                  <a:pt x="5907" y="9362"/>
                </a:cubicBezTo>
                <a:cubicBezTo>
                  <a:pt x="5997" y="9531"/>
                  <a:pt x="6183" y="9633"/>
                  <a:pt x="6378" y="9625"/>
                </a:cubicBezTo>
                <a:cubicBezTo>
                  <a:pt x="6466" y="9622"/>
                  <a:pt x="6547" y="9639"/>
                  <a:pt x="6624" y="9670"/>
                </a:cubicBezTo>
                <a:cubicBezTo>
                  <a:pt x="6660" y="9684"/>
                  <a:pt x="6691" y="9704"/>
                  <a:pt x="6722" y="9723"/>
                </a:cubicBezTo>
                <a:cubicBezTo>
                  <a:pt x="6753" y="9746"/>
                  <a:pt x="6782" y="9768"/>
                  <a:pt x="6807" y="9794"/>
                </a:cubicBezTo>
                <a:cubicBezTo>
                  <a:pt x="6911" y="9898"/>
                  <a:pt x="6976" y="10039"/>
                  <a:pt x="6976" y="10197"/>
                </a:cubicBezTo>
                <a:cubicBezTo>
                  <a:pt x="6976" y="10276"/>
                  <a:pt x="6959" y="10350"/>
                  <a:pt x="6951" y="10423"/>
                </a:cubicBezTo>
                <a:cubicBezTo>
                  <a:pt x="6920" y="10491"/>
                  <a:pt x="6878" y="10553"/>
                  <a:pt x="6827" y="10604"/>
                </a:cubicBezTo>
                <a:cubicBezTo>
                  <a:pt x="6801" y="10629"/>
                  <a:pt x="6773" y="10655"/>
                  <a:pt x="6742" y="10674"/>
                </a:cubicBezTo>
                <a:cubicBezTo>
                  <a:pt x="6646" y="10739"/>
                  <a:pt x="6528" y="10776"/>
                  <a:pt x="6401" y="10770"/>
                </a:cubicBezTo>
                <a:cubicBezTo>
                  <a:pt x="6189" y="10762"/>
                  <a:pt x="5991" y="10889"/>
                  <a:pt x="5904" y="11081"/>
                </a:cubicBezTo>
                <a:cubicBezTo>
                  <a:pt x="5876" y="11146"/>
                  <a:pt x="5859" y="11208"/>
                  <a:pt x="5850" y="11267"/>
                </a:cubicBezTo>
                <a:cubicBezTo>
                  <a:pt x="5839" y="11322"/>
                  <a:pt x="5836" y="11381"/>
                  <a:pt x="5845" y="11439"/>
                </a:cubicBezTo>
                <a:lnTo>
                  <a:pt x="4629" y="11439"/>
                </a:lnTo>
                <a:cubicBezTo>
                  <a:pt x="4637" y="11378"/>
                  <a:pt x="4637" y="11322"/>
                  <a:pt x="4626" y="11267"/>
                </a:cubicBezTo>
                <a:cubicBezTo>
                  <a:pt x="4617" y="11205"/>
                  <a:pt x="4600" y="11143"/>
                  <a:pt x="4572" y="11081"/>
                </a:cubicBezTo>
                <a:cubicBezTo>
                  <a:pt x="4484" y="10889"/>
                  <a:pt x="4287" y="10762"/>
                  <a:pt x="4075" y="10770"/>
                </a:cubicBezTo>
                <a:cubicBezTo>
                  <a:pt x="3948" y="10776"/>
                  <a:pt x="3830" y="10739"/>
                  <a:pt x="3734" y="10674"/>
                </a:cubicBezTo>
                <a:cubicBezTo>
                  <a:pt x="3703" y="10652"/>
                  <a:pt x="3674" y="10629"/>
                  <a:pt x="3649" y="10604"/>
                </a:cubicBezTo>
                <a:cubicBezTo>
                  <a:pt x="3595" y="10553"/>
                  <a:pt x="3553" y="10491"/>
                  <a:pt x="3525" y="10423"/>
                </a:cubicBezTo>
                <a:cubicBezTo>
                  <a:pt x="3497" y="10355"/>
                  <a:pt x="3480" y="10279"/>
                  <a:pt x="3480" y="10200"/>
                </a:cubicBezTo>
                <a:cubicBezTo>
                  <a:pt x="3480" y="10042"/>
                  <a:pt x="3545" y="9901"/>
                  <a:pt x="3649" y="9797"/>
                </a:cubicBezTo>
                <a:cubicBezTo>
                  <a:pt x="3674" y="9771"/>
                  <a:pt x="3703" y="9746"/>
                  <a:pt x="3734" y="9726"/>
                </a:cubicBezTo>
                <a:cubicBezTo>
                  <a:pt x="3765" y="9704"/>
                  <a:pt x="3799" y="9687"/>
                  <a:pt x="3833" y="9672"/>
                </a:cubicBezTo>
                <a:cubicBezTo>
                  <a:pt x="3900" y="9644"/>
                  <a:pt x="3976" y="9627"/>
                  <a:pt x="4055" y="9627"/>
                </a:cubicBezTo>
                <a:cubicBezTo>
                  <a:pt x="4465" y="9627"/>
                  <a:pt x="4775" y="9204"/>
                  <a:pt x="4563" y="8775"/>
                </a:cubicBezTo>
                <a:cubicBezTo>
                  <a:pt x="4476" y="8595"/>
                  <a:pt x="4290" y="8484"/>
                  <a:pt x="4089" y="8484"/>
                </a:cubicBezTo>
                <a:lnTo>
                  <a:pt x="4055" y="8484"/>
                </a:lnTo>
                <a:cubicBezTo>
                  <a:pt x="3796" y="8484"/>
                  <a:pt x="3579" y="8315"/>
                  <a:pt x="3505" y="8084"/>
                </a:cubicBezTo>
                <a:cubicBezTo>
                  <a:pt x="3488" y="8030"/>
                  <a:pt x="3480" y="7974"/>
                  <a:pt x="3480" y="7914"/>
                </a:cubicBezTo>
                <a:cubicBezTo>
                  <a:pt x="3480" y="7875"/>
                  <a:pt x="3483" y="7835"/>
                  <a:pt x="3491" y="7799"/>
                </a:cubicBezTo>
                <a:cubicBezTo>
                  <a:pt x="3508" y="7706"/>
                  <a:pt x="3550" y="7621"/>
                  <a:pt x="3610" y="7550"/>
                </a:cubicBezTo>
                <a:cubicBezTo>
                  <a:pt x="3714" y="7423"/>
                  <a:pt x="3875" y="7342"/>
                  <a:pt x="4053" y="7342"/>
                </a:cubicBezTo>
                <a:cubicBezTo>
                  <a:pt x="4380" y="7342"/>
                  <a:pt x="4645" y="7071"/>
                  <a:pt x="4628" y="6743"/>
                </a:cubicBezTo>
                <a:cubicBezTo>
                  <a:pt x="4626" y="6670"/>
                  <a:pt x="4606" y="6594"/>
                  <a:pt x="4572" y="6518"/>
                </a:cubicBezTo>
                <a:cubicBezTo>
                  <a:pt x="4484" y="6326"/>
                  <a:pt x="4287" y="6199"/>
                  <a:pt x="4075" y="6207"/>
                </a:cubicBezTo>
                <a:cubicBezTo>
                  <a:pt x="3948" y="6213"/>
                  <a:pt x="3830" y="6176"/>
                  <a:pt x="3734" y="6111"/>
                </a:cubicBezTo>
                <a:cubicBezTo>
                  <a:pt x="3703" y="6089"/>
                  <a:pt x="3674" y="6066"/>
                  <a:pt x="3649" y="6041"/>
                </a:cubicBezTo>
                <a:cubicBezTo>
                  <a:pt x="3595" y="5990"/>
                  <a:pt x="3553" y="5928"/>
                  <a:pt x="3525" y="5860"/>
                </a:cubicBezTo>
                <a:cubicBezTo>
                  <a:pt x="3502" y="5806"/>
                  <a:pt x="3488" y="5744"/>
                  <a:pt x="3483" y="5683"/>
                </a:cubicBezTo>
                <a:lnTo>
                  <a:pt x="3483" y="5655"/>
                </a:lnTo>
                <a:lnTo>
                  <a:pt x="3483" y="5638"/>
                </a:lnTo>
                <a:lnTo>
                  <a:pt x="3483" y="5635"/>
                </a:lnTo>
                <a:lnTo>
                  <a:pt x="3483" y="5633"/>
                </a:lnTo>
                <a:cubicBezTo>
                  <a:pt x="3483" y="5593"/>
                  <a:pt x="3485" y="5554"/>
                  <a:pt x="3494" y="5517"/>
                </a:cubicBezTo>
                <a:cubicBezTo>
                  <a:pt x="3511" y="5424"/>
                  <a:pt x="3553" y="5339"/>
                  <a:pt x="3612" y="5268"/>
                </a:cubicBezTo>
                <a:cubicBezTo>
                  <a:pt x="3717" y="5142"/>
                  <a:pt x="3878" y="5060"/>
                  <a:pt x="4055" y="5060"/>
                </a:cubicBezTo>
                <a:lnTo>
                  <a:pt x="4089" y="5060"/>
                </a:lnTo>
                <a:cubicBezTo>
                  <a:pt x="4118" y="5060"/>
                  <a:pt x="4146" y="5057"/>
                  <a:pt x="4171" y="5054"/>
                </a:cubicBezTo>
                <a:cubicBezTo>
                  <a:pt x="4360" y="5017"/>
                  <a:pt x="4518" y="4885"/>
                  <a:pt x="4589" y="4710"/>
                </a:cubicBezTo>
                <a:cubicBezTo>
                  <a:pt x="4589" y="4704"/>
                  <a:pt x="4592" y="4701"/>
                  <a:pt x="4592" y="4698"/>
                </a:cubicBezTo>
                <a:cubicBezTo>
                  <a:pt x="4594" y="4693"/>
                  <a:pt x="4594" y="4690"/>
                  <a:pt x="4597" y="4684"/>
                </a:cubicBezTo>
                <a:cubicBezTo>
                  <a:pt x="4626" y="4597"/>
                  <a:pt x="4634" y="4512"/>
                  <a:pt x="4626" y="4433"/>
                </a:cubicBezTo>
                <a:lnTo>
                  <a:pt x="4626" y="4425"/>
                </a:lnTo>
                <a:cubicBezTo>
                  <a:pt x="4623" y="4413"/>
                  <a:pt x="4623" y="4402"/>
                  <a:pt x="4620" y="4391"/>
                </a:cubicBezTo>
                <a:cubicBezTo>
                  <a:pt x="4609" y="4332"/>
                  <a:pt x="4589" y="4272"/>
                  <a:pt x="4561" y="4213"/>
                </a:cubicBezTo>
                <a:cubicBezTo>
                  <a:pt x="4473" y="4033"/>
                  <a:pt x="4287" y="3922"/>
                  <a:pt x="4087" y="3922"/>
                </a:cubicBezTo>
                <a:lnTo>
                  <a:pt x="4053" y="3922"/>
                </a:lnTo>
                <a:cubicBezTo>
                  <a:pt x="3793" y="3922"/>
                  <a:pt x="3576" y="3753"/>
                  <a:pt x="3502" y="3522"/>
                </a:cubicBezTo>
                <a:cubicBezTo>
                  <a:pt x="3485" y="3468"/>
                  <a:pt x="3477" y="3412"/>
                  <a:pt x="3477" y="3352"/>
                </a:cubicBezTo>
                <a:cubicBezTo>
                  <a:pt x="3477" y="3313"/>
                  <a:pt x="3480" y="3273"/>
                  <a:pt x="3488" y="3237"/>
                </a:cubicBezTo>
                <a:cubicBezTo>
                  <a:pt x="3505" y="3144"/>
                  <a:pt x="3547" y="3059"/>
                  <a:pt x="3607" y="2988"/>
                </a:cubicBezTo>
                <a:cubicBezTo>
                  <a:pt x="3711" y="2861"/>
                  <a:pt x="3872" y="2780"/>
                  <a:pt x="4050" y="2780"/>
                </a:cubicBezTo>
                <a:cubicBezTo>
                  <a:pt x="4459" y="2780"/>
                  <a:pt x="4769" y="2356"/>
                  <a:pt x="4558" y="1927"/>
                </a:cubicBezTo>
                <a:cubicBezTo>
                  <a:pt x="4470" y="1747"/>
                  <a:pt x="4284" y="1637"/>
                  <a:pt x="4084" y="1637"/>
                </a:cubicBezTo>
                <a:lnTo>
                  <a:pt x="4050" y="1637"/>
                </a:lnTo>
                <a:cubicBezTo>
                  <a:pt x="3790" y="1637"/>
                  <a:pt x="3573" y="1467"/>
                  <a:pt x="3500" y="1236"/>
                </a:cubicBezTo>
                <a:cubicBezTo>
                  <a:pt x="3483" y="1182"/>
                  <a:pt x="3474" y="1126"/>
                  <a:pt x="3474" y="1067"/>
                </a:cubicBezTo>
                <a:cubicBezTo>
                  <a:pt x="3474" y="1027"/>
                  <a:pt x="3477" y="988"/>
                  <a:pt x="3485" y="951"/>
                </a:cubicBezTo>
                <a:cubicBezTo>
                  <a:pt x="3502" y="858"/>
                  <a:pt x="3545" y="773"/>
                  <a:pt x="3604" y="703"/>
                </a:cubicBezTo>
                <a:cubicBezTo>
                  <a:pt x="3708" y="576"/>
                  <a:pt x="3869" y="494"/>
                  <a:pt x="4047" y="494"/>
                </a:cubicBezTo>
                <a:lnTo>
                  <a:pt x="4081" y="494"/>
                </a:lnTo>
                <a:cubicBezTo>
                  <a:pt x="4270" y="494"/>
                  <a:pt x="4451" y="395"/>
                  <a:pt x="4541" y="229"/>
                </a:cubicBezTo>
                <a:cubicBezTo>
                  <a:pt x="4582" y="153"/>
                  <a:pt x="4607" y="74"/>
                  <a:pt x="4616" y="0"/>
                </a:cubicBezTo>
                <a:lnTo>
                  <a:pt x="5840" y="0"/>
                </a:lnTo>
                <a:close/>
                <a:moveTo>
                  <a:pt x="8103" y="0"/>
                </a:moveTo>
                <a:cubicBezTo>
                  <a:pt x="8115" y="273"/>
                  <a:pt x="8287" y="479"/>
                  <a:pt x="8520" y="545"/>
                </a:cubicBezTo>
                <a:lnTo>
                  <a:pt x="8520" y="1730"/>
                </a:lnTo>
                <a:cubicBezTo>
                  <a:pt x="8280" y="1798"/>
                  <a:pt x="8102" y="2018"/>
                  <a:pt x="8102" y="2277"/>
                </a:cubicBezTo>
                <a:cubicBezTo>
                  <a:pt x="8102" y="2537"/>
                  <a:pt x="8277" y="2757"/>
                  <a:pt x="8520" y="2825"/>
                </a:cubicBezTo>
                <a:lnTo>
                  <a:pt x="8520" y="4010"/>
                </a:lnTo>
                <a:cubicBezTo>
                  <a:pt x="8280" y="4078"/>
                  <a:pt x="8105" y="4295"/>
                  <a:pt x="8102" y="4555"/>
                </a:cubicBezTo>
                <a:cubicBezTo>
                  <a:pt x="8102" y="4814"/>
                  <a:pt x="8280" y="5031"/>
                  <a:pt x="8520" y="5099"/>
                </a:cubicBezTo>
                <a:lnTo>
                  <a:pt x="8520" y="6283"/>
                </a:lnTo>
                <a:cubicBezTo>
                  <a:pt x="8280" y="6351"/>
                  <a:pt x="8102" y="6571"/>
                  <a:pt x="8102" y="6831"/>
                </a:cubicBezTo>
                <a:cubicBezTo>
                  <a:pt x="8102" y="7090"/>
                  <a:pt x="8277" y="7311"/>
                  <a:pt x="8520" y="7378"/>
                </a:cubicBezTo>
                <a:lnTo>
                  <a:pt x="8520" y="8563"/>
                </a:lnTo>
                <a:cubicBezTo>
                  <a:pt x="8280" y="8631"/>
                  <a:pt x="8102" y="8851"/>
                  <a:pt x="8102" y="9111"/>
                </a:cubicBezTo>
                <a:cubicBezTo>
                  <a:pt x="8102" y="9371"/>
                  <a:pt x="8277" y="9591"/>
                  <a:pt x="8520" y="9658"/>
                </a:cubicBezTo>
                <a:lnTo>
                  <a:pt x="8520" y="10877"/>
                </a:lnTo>
                <a:cubicBezTo>
                  <a:pt x="8280" y="10945"/>
                  <a:pt x="8102" y="11165"/>
                  <a:pt x="8102" y="11425"/>
                </a:cubicBezTo>
                <a:lnTo>
                  <a:pt x="6928" y="11425"/>
                </a:lnTo>
                <a:cubicBezTo>
                  <a:pt x="6928" y="11385"/>
                  <a:pt x="6931" y="11346"/>
                  <a:pt x="6940" y="11309"/>
                </a:cubicBezTo>
                <a:cubicBezTo>
                  <a:pt x="6959" y="11216"/>
                  <a:pt x="7002" y="11131"/>
                  <a:pt x="7058" y="11061"/>
                </a:cubicBezTo>
                <a:cubicBezTo>
                  <a:pt x="7163" y="10934"/>
                  <a:pt x="7323" y="10852"/>
                  <a:pt x="7501" y="10852"/>
                </a:cubicBezTo>
                <a:lnTo>
                  <a:pt x="7535" y="10852"/>
                </a:lnTo>
                <a:cubicBezTo>
                  <a:pt x="7724" y="10852"/>
                  <a:pt x="7905" y="10753"/>
                  <a:pt x="7995" y="10587"/>
                </a:cubicBezTo>
                <a:cubicBezTo>
                  <a:pt x="8071" y="10443"/>
                  <a:pt x="8097" y="10302"/>
                  <a:pt x="8071" y="10172"/>
                </a:cubicBezTo>
                <a:cubicBezTo>
                  <a:pt x="8063" y="10110"/>
                  <a:pt x="8046" y="10048"/>
                  <a:pt x="8018" y="9986"/>
                </a:cubicBezTo>
                <a:cubicBezTo>
                  <a:pt x="7930" y="9794"/>
                  <a:pt x="7733" y="9667"/>
                  <a:pt x="7521" y="9675"/>
                </a:cubicBezTo>
                <a:cubicBezTo>
                  <a:pt x="7394" y="9681"/>
                  <a:pt x="7275" y="9644"/>
                  <a:pt x="7180" y="9579"/>
                </a:cubicBezTo>
                <a:cubicBezTo>
                  <a:pt x="7148" y="9560"/>
                  <a:pt x="7120" y="9534"/>
                  <a:pt x="7095" y="9509"/>
                </a:cubicBezTo>
                <a:cubicBezTo>
                  <a:pt x="7044" y="9458"/>
                  <a:pt x="7002" y="9396"/>
                  <a:pt x="6971" y="9328"/>
                </a:cubicBezTo>
                <a:cubicBezTo>
                  <a:pt x="6942" y="9260"/>
                  <a:pt x="6926" y="9184"/>
                  <a:pt x="6926" y="9105"/>
                </a:cubicBezTo>
                <a:cubicBezTo>
                  <a:pt x="6926" y="8947"/>
                  <a:pt x="6990" y="8806"/>
                  <a:pt x="7095" y="8702"/>
                </a:cubicBezTo>
                <a:cubicBezTo>
                  <a:pt x="7120" y="8676"/>
                  <a:pt x="7148" y="8654"/>
                  <a:pt x="7180" y="8631"/>
                </a:cubicBezTo>
                <a:cubicBezTo>
                  <a:pt x="7211" y="8611"/>
                  <a:pt x="7242" y="8592"/>
                  <a:pt x="7278" y="8578"/>
                </a:cubicBezTo>
                <a:cubicBezTo>
                  <a:pt x="7346" y="8549"/>
                  <a:pt x="7422" y="8532"/>
                  <a:pt x="7501" y="8532"/>
                </a:cubicBezTo>
                <a:cubicBezTo>
                  <a:pt x="7910" y="8532"/>
                  <a:pt x="8221" y="8109"/>
                  <a:pt x="8009" y="7680"/>
                </a:cubicBezTo>
                <a:cubicBezTo>
                  <a:pt x="7922" y="7502"/>
                  <a:pt x="7735" y="7390"/>
                  <a:pt x="7535" y="7390"/>
                </a:cubicBezTo>
                <a:lnTo>
                  <a:pt x="7504" y="7390"/>
                </a:lnTo>
                <a:cubicBezTo>
                  <a:pt x="7244" y="7390"/>
                  <a:pt x="7027" y="7220"/>
                  <a:pt x="6954" y="6989"/>
                </a:cubicBezTo>
                <a:cubicBezTo>
                  <a:pt x="6937" y="6935"/>
                  <a:pt x="6928" y="6879"/>
                  <a:pt x="6928" y="6820"/>
                </a:cubicBezTo>
                <a:cubicBezTo>
                  <a:pt x="6928" y="6780"/>
                  <a:pt x="6931" y="6741"/>
                  <a:pt x="6940" y="6704"/>
                </a:cubicBezTo>
                <a:cubicBezTo>
                  <a:pt x="6959" y="6611"/>
                  <a:pt x="7002" y="6526"/>
                  <a:pt x="7058" y="6456"/>
                </a:cubicBezTo>
                <a:cubicBezTo>
                  <a:pt x="7163" y="6329"/>
                  <a:pt x="7323" y="6247"/>
                  <a:pt x="7501" y="6247"/>
                </a:cubicBezTo>
                <a:cubicBezTo>
                  <a:pt x="7829" y="6247"/>
                  <a:pt x="8091" y="5976"/>
                  <a:pt x="8077" y="5649"/>
                </a:cubicBezTo>
                <a:cubicBezTo>
                  <a:pt x="8071" y="5576"/>
                  <a:pt x="8054" y="5500"/>
                  <a:pt x="8020" y="5424"/>
                </a:cubicBezTo>
                <a:cubicBezTo>
                  <a:pt x="7933" y="5232"/>
                  <a:pt x="7735" y="5105"/>
                  <a:pt x="7524" y="5113"/>
                </a:cubicBezTo>
                <a:cubicBezTo>
                  <a:pt x="7397" y="5119"/>
                  <a:pt x="7278" y="5082"/>
                  <a:pt x="7182" y="5017"/>
                </a:cubicBezTo>
                <a:cubicBezTo>
                  <a:pt x="7151" y="4998"/>
                  <a:pt x="7123" y="4972"/>
                  <a:pt x="7098" y="4947"/>
                </a:cubicBezTo>
                <a:cubicBezTo>
                  <a:pt x="7047" y="4896"/>
                  <a:pt x="7005" y="4834"/>
                  <a:pt x="6973" y="4766"/>
                </a:cubicBezTo>
                <a:cubicBezTo>
                  <a:pt x="6951" y="4710"/>
                  <a:pt x="6934" y="4650"/>
                  <a:pt x="6931" y="4588"/>
                </a:cubicBezTo>
                <a:lnTo>
                  <a:pt x="6931" y="4560"/>
                </a:lnTo>
                <a:lnTo>
                  <a:pt x="6931" y="4543"/>
                </a:lnTo>
                <a:lnTo>
                  <a:pt x="6931" y="4540"/>
                </a:lnTo>
                <a:lnTo>
                  <a:pt x="6931" y="4538"/>
                </a:lnTo>
                <a:cubicBezTo>
                  <a:pt x="6931" y="4498"/>
                  <a:pt x="6934" y="4459"/>
                  <a:pt x="6942" y="4422"/>
                </a:cubicBezTo>
                <a:cubicBezTo>
                  <a:pt x="6962" y="4329"/>
                  <a:pt x="7005" y="4244"/>
                  <a:pt x="7061" y="4174"/>
                </a:cubicBezTo>
                <a:cubicBezTo>
                  <a:pt x="7165" y="4047"/>
                  <a:pt x="7326" y="3965"/>
                  <a:pt x="7504" y="3965"/>
                </a:cubicBezTo>
                <a:lnTo>
                  <a:pt x="7538" y="3965"/>
                </a:lnTo>
                <a:cubicBezTo>
                  <a:pt x="7566" y="3965"/>
                  <a:pt x="7592" y="3962"/>
                  <a:pt x="7620" y="3959"/>
                </a:cubicBezTo>
                <a:cubicBezTo>
                  <a:pt x="7812" y="3920"/>
                  <a:pt x="7967" y="3790"/>
                  <a:pt x="8037" y="3615"/>
                </a:cubicBezTo>
                <a:cubicBezTo>
                  <a:pt x="8037" y="3612"/>
                  <a:pt x="8040" y="3609"/>
                  <a:pt x="8040" y="3604"/>
                </a:cubicBezTo>
                <a:cubicBezTo>
                  <a:pt x="8043" y="3598"/>
                  <a:pt x="8043" y="3595"/>
                  <a:pt x="8046" y="3589"/>
                </a:cubicBezTo>
                <a:cubicBezTo>
                  <a:pt x="8074" y="3505"/>
                  <a:pt x="8083" y="3420"/>
                  <a:pt x="8074" y="3338"/>
                </a:cubicBezTo>
                <a:lnTo>
                  <a:pt x="8074" y="3330"/>
                </a:lnTo>
                <a:cubicBezTo>
                  <a:pt x="8074" y="3319"/>
                  <a:pt x="8071" y="3307"/>
                  <a:pt x="8068" y="3296"/>
                </a:cubicBezTo>
                <a:cubicBezTo>
                  <a:pt x="8057" y="3237"/>
                  <a:pt x="8040" y="3177"/>
                  <a:pt x="8009" y="3118"/>
                </a:cubicBezTo>
                <a:cubicBezTo>
                  <a:pt x="7922" y="2940"/>
                  <a:pt x="7735" y="2828"/>
                  <a:pt x="7535" y="2828"/>
                </a:cubicBezTo>
                <a:lnTo>
                  <a:pt x="7504" y="2828"/>
                </a:lnTo>
                <a:cubicBezTo>
                  <a:pt x="7244" y="2828"/>
                  <a:pt x="7027" y="2658"/>
                  <a:pt x="6954" y="2427"/>
                </a:cubicBezTo>
                <a:cubicBezTo>
                  <a:pt x="6937" y="2373"/>
                  <a:pt x="6928" y="2317"/>
                  <a:pt x="6928" y="2258"/>
                </a:cubicBezTo>
                <a:cubicBezTo>
                  <a:pt x="6928" y="2218"/>
                  <a:pt x="6931" y="2179"/>
                  <a:pt x="6940" y="2142"/>
                </a:cubicBezTo>
                <a:cubicBezTo>
                  <a:pt x="6959" y="2049"/>
                  <a:pt x="7002" y="1964"/>
                  <a:pt x="7058" y="1893"/>
                </a:cubicBezTo>
                <a:cubicBezTo>
                  <a:pt x="7163" y="1767"/>
                  <a:pt x="7323" y="1685"/>
                  <a:pt x="7501" y="1685"/>
                </a:cubicBezTo>
                <a:cubicBezTo>
                  <a:pt x="7910" y="1685"/>
                  <a:pt x="8221" y="1261"/>
                  <a:pt x="8009" y="832"/>
                </a:cubicBezTo>
                <a:cubicBezTo>
                  <a:pt x="7922" y="655"/>
                  <a:pt x="7735" y="542"/>
                  <a:pt x="7535" y="542"/>
                </a:cubicBezTo>
                <a:lnTo>
                  <a:pt x="7504" y="542"/>
                </a:lnTo>
                <a:cubicBezTo>
                  <a:pt x="7244" y="542"/>
                  <a:pt x="7027" y="372"/>
                  <a:pt x="6954" y="141"/>
                </a:cubicBezTo>
                <a:cubicBezTo>
                  <a:pt x="6940" y="95"/>
                  <a:pt x="6931" y="48"/>
                  <a:pt x="6929" y="0"/>
                </a:cubicBezTo>
                <a:lnTo>
                  <a:pt x="8103" y="0"/>
                </a:lnTo>
                <a:close/>
                <a:moveTo>
                  <a:pt x="2340" y="9122"/>
                </a:moveTo>
                <a:cubicBezTo>
                  <a:pt x="2340" y="8806"/>
                  <a:pt x="2083" y="8552"/>
                  <a:pt x="1764" y="8552"/>
                </a:cubicBezTo>
                <a:lnTo>
                  <a:pt x="1750" y="8552"/>
                </a:lnTo>
                <a:cubicBezTo>
                  <a:pt x="1431" y="8552"/>
                  <a:pt x="1174" y="8806"/>
                  <a:pt x="1174" y="9122"/>
                </a:cubicBezTo>
                <a:cubicBezTo>
                  <a:pt x="1174" y="9435"/>
                  <a:pt x="1431" y="9692"/>
                  <a:pt x="1750" y="9692"/>
                </a:cubicBezTo>
                <a:lnTo>
                  <a:pt x="1764" y="9692"/>
                </a:lnTo>
                <a:cubicBezTo>
                  <a:pt x="2083" y="9692"/>
                  <a:pt x="2340" y="9438"/>
                  <a:pt x="2340" y="9122"/>
                </a:cubicBezTo>
                <a:close/>
                <a:moveTo>
                  <a:pt x="2340" y="6839"/>
                </a:moveTo>
                <a:cubicBezTo>
                  <a:pt x="2340" y="6523"/>
                  <a:pt x="2083" y="6269"/>
                  <a:pt x="1764" y="6269"/>
                </a:cubicBezTo>
                <a:lnTo>
                  <a:pt x="1750" y="6269"/>
                </a:lnTo>
                <a:cubicBezTo>
                  <a:pt x="1431" y="6269"/>
                  <a:pt x="1174" y="6523"/>
                  <a:pt x="1174" y="6839"/>
                </a:cubicBezTo>
                <a:cubicBezTo>
                  <a:pt x="1174" y="7153"/>
                  <a:pt x="1431" y="7409"/>
                  <a:pt x="1750" y="7409"/>
                </a:cubicBezTo>
                <a:lnTo>
                  <a:pt x="1764" y="7409"/>
                </a:lnTo>
                <a:cubicBezTo>
                  <a:pt x="2083" y="7409"/>
                  <a:pt x="2340" y="7155"/>
                  <a:pt x="2340" y="6839"/>
                </a:cubicBezTo>
                <a:close/>
                <a:moveTo>
                  <a:pt x="1750" y="5127"/>
                </a:moveTo>
                <a:lnTo>
                  <a:pt x="1764" y="5127"/>
                </a:lnTo>
                <a:cubicBezTo>
                  <a:pt x="2080" y="5127"/>
                  <a:pt x="2337" y="4873"/>
                  <a:pt x="2340" y="4560"/>
                </a:cubicBezTo>
                <a:cubicBezTo>
                  <a:pt x="2337" y="4247"/>
                  <a:pt x="2080" y="3993"/>
                  <a:pt x="1764" y="3993"/>
                </a:cubicBezTo>
                <a:lnTo>
                  <a:pt x="1750" y="3993"/>
                </a:lnTo>
                <a:cubicBezTo>
                  <a:pt x="1434" y="3993"/>
                  <a:pt x="1177" y="4247"/>
                  <a:pt x="1174" y="4560"/>
                </a:cubicBezTo>
                <a:cubicBezTo>
                  <a:pt x="1177" y="4873"/>
                  <a:pt x="1434" y="5127"/>
                  <a:pt x="1750" y="5127"/>
                </a:cubicBezTo>
                <a:close/>
                <a:moveTo>
                  <a:pt x="2340" y="2280"/>
                </a:moveTo>
                <a:cubicBezTo>
                  <a:pt x="2340" y="1964"/>
                  <a:pt x="2083" y="1710"/>
                  <a:pt x="1764" y="1710"/>
                </a:cubicBezTo>
                <a:lnTo>
                  <a:pt x="1750" y="1710"/>
                </a:lnTo>
                <a:cubicBezTo>
                  <a:pt x="1431" y="1710"/>
                  <a:pt x="1174" y="1964"/>
                  <a:pt x="1174" y="2280"/>
                </a:cubicBezTo>
                <a:cubicBezTo>
                  <a:pt x="1174" y="2593"/>
                  <a:pt x="1431" y="2850"/>
                  <a:pt x="1750" y="2850"/>
                </a:cubicBezTo>
                <a:lnTo>
                  <a:pt x="1764" y="2850"/>
                </a:lnTo>
                <a:cubicBezTo>
                  <a:pt x="2083" y="2850"/>
                  <a:pt x="2340" y="2596"/>
                  <a:pt x="2340" y="2280"/>
                </a:cubicBezTo>
                <a:close/>
                <a:moveTo>
                  <a:pt x="5800" y="10197"/>
                </a:moveTo>
                <a:cubicBezTo>
                  <a:pt x="5800" y="9881"/>
                  <a:pt x="5543" y="9627"/>
                  <a:pt x="5224" y="9627"/>
                </a:cubicBezTo>
                <a:lnTo>
                  <a:pt x="5210" y="9627"/>
                </a:lnTo>
                <a:cubicBezTo>
                  <a:pt x="4891" y="9627"/>
                  <a:pt x="4634" y="9881"/>
                  <a:pt x="4634" y="10197"/>
                </a:cubicBezTo>
                <a:cubicBezTo>
                  <a:pt x="4634" y="10511"/>
                  <a:pt x="4891" y="10767"/>
                  <a:pt x="5210" y="10767"/>
                </a:cubicBezTo>
                <a:lnTo>
                  <a:pt x="5224" y="10767"/>
                </a:lnTo>
                <a:cubicBezTo>
                  <a:pt x="5543" y="10767"/>
                  <a:pt x="5800" y="10513"/>
                  <a:pt x="5800" y="10197"/>
                </a:cubicBezTo>
                <a:close/>
                <a:moveTo>
                  <a:pt x="5800" y="7914"/>
                </a:moveTo>
                <a:cubicBezTo>
                  <a:pt x="5800" y="7598"/>
                  <a:pt x="5543" y="7344"/>
                  <a:pt x="5224" y="7344"/>
                </a:cubicBezTo>
                <a:lnTo>
                  <a:pt x="5210" y="7344"/>
                </a:lnTo>
                <a:cubicBezTo>
                  <a:pt x="4891" y="7344"/>
                  <a:pt x="4634" y="7598"/>
                  <a:pt x="4634" y="7914"/>
                </a:cubicBezTo>
                <a:cubicBezTo>
                  <a:pt x="4634" y="8228"/>
                  <a:pt x="4891" y="8484"/>
                  <a:pt x="5210" y="8484"/>
                </a:cubicBezTo>
                <a:lnTo>
                  <a:pt x="5224" y="8484"/>
                </a:lnTo>
                <a:cubicBezTo>
                  <a:pt x="5543" y="8484"/>
                  <a:pt x="5800" y="8230"/>
                  <a:pt x="5800" y="7914"/>
                </a:cubicBezTo>
                <a:close/>
                <a:moveTo>
                  <a:pt x="5210" y="6202"/>
                </a:moveTo>
                <a:lnTo>
                  <a:pt x="5224" y="6202"/>
                </a:lnTo>
                <a:cubicBezTo>
                  <a:pt x="5540" y="6202"/>
                  <a:pt x="5797" y="5948"/>
                  <a:pt x="5800" y="5635"/>
                </a:cubicBezTo>
                <a:cubicBezTo>
                  <a:pt x="5797" y="5322"/>
                  <a:pt x="5540" y="5068"/>
                  <a:pt x="5224" y="5068"/>
                </a:cubicBezTo>
                <a:lnTo>
                  <a:pt x="5210" y="5068"/>
                </a:lnTo>
                <a:cubicBezTo>
                  <a:pt x="4894" y="5068"/>
                  <a:pt x="4637" y="5322"/>
                  <a:pt x="4634" y="5635"/>
                </a:cubicBezTo>
                <a:cubicBezTo>
                  <a:pt x="4637" y="5948"/>
                  <a:pt x="4894" y="6202"/>
                  <a:pt x="5210" y="6202"/>
                </a:cubicBezTo>
                <a:close/>
                <a:moveTo>
                  <a:pt x="5800" y="3355"/>
                </a:moveTo>
                <a:cubicBezTo>
                  <a:pt x="5800" y="3039"/>
                  <a:pt x="5543" y="2785"/>
                  <a:pt x="5224" y="2785"/>
                </a:cubicBezTo>
                <a:lnTo>
                  <a:pt x="5210" y="2785"/>
                </a:lnTo>
                <a:cubicBezTo>
                  <a:pt x="4891" y="2785"/>
                  <a:pt x="4634" y="3039"/>
                  <a:pt x="4634" y="3355"/>
                </a:cubicBezTo>
                <a:cubicBezTo>
                  <a:pt x="4634" y="3668"/>
                  <a:pt x="4891" y="3925"/>
                  <a:pt x="5210" y="3925"/>
                </a:cubicBezTo>
                <a:lnTo>
                  <a:pt x="5224" y="3925"/>
                </a:lnTo>
                <a:cubicBezTo>
                  <a:pt x="5543" y="3925"/>
                  <a:pt x="5800" y="3671"/>
                  <a:pt x="5800" y="3355"/>
                </a:cubicBezTo>
                <a:close/>
                <a:moveTo>
                  <a:pt x="5800" y="1072"/>
                </a:moveTo>
                <a:cubicBezTo>
                  <a:pt x="5800" y="759"/>
                  <a:pt x="5543" y="502"/>
                  <a:pt x="5224" y="502"/>
                </a:cubicBezTo>
                <a:lnTo>
                  <a:pt x="5210" y="502"/>
                </a:lnTo>
                <a:cubicBezTo>
                  <a:pt x="4891" y="502"/>
                  <a:pt x="4634" y="756"/>
                  <a:pt x="4634" y="1072"/>
                </a:cubicBezTo>
                <a:cubicBezTo>
                  <a:pt x="4634" y="1386"/>
                  <a:pt x="4891" y="1642"/>
                  <a:pt x="5210" y="1642"/>
                </a:cubicBezTo>
                <a:lnTo>
                  <a:pt x="5224" y="1642"/>
                </a:lnTo>
                <a:cubicBezTo>
                  <a:pt x="5543" y="1642"/>
                  <a:pt x="5800" y="1388"/>
                  <a:pt x="5800" y="107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1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814DE8C-7F3C-B14C-98A1-C8D48A38B38D}"/>
              </a:ext>
            </a:extLst>
          </p:cNvPr>
          <p:cNvSpPr/>
          <p:nvPr userDrawn="1"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42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420010" y="1291590"/>
            <a:ext cx="4754880" cy="2560320"/>
          </a:xfrm>
        </p:spPr>
        <p:txBody>
          <a:bodyPr anchor="ctr"/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Video 1</a:t>
            </a:r>
          </a:p>
        </p:txBody>
      </p:sp>
      <p:sp>
        <p:nvSpPr>
          <p:cNvPr id="46" name="Freeform 1">
            <a:extLst>
              <a:ext uri="{FF2B5EF4-FFF2-40B4-BE49-F238E27FC236}">
                <a16:creationId xmlns:a16="http://schemas.microsoft.com/office/drawing/2014/main" id="{4CD60A06-D630-463F-9471-B375877E5EE9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284435" y="-2286"/>
            <a:ext cx="3859565" cy="5148072"/>
          </a:xfrm>
          <a:custGeom>
            <a:avLst/>
            <a:gdLst>
              <a:gd name="T0" fmla="*/ 8573 w 8574"/>
              <a:gd name="T1" fmla="*/ 11119 h 11434"/>
              <a:gd name="T2" fmla="*/ 6219 w 8574"/>
              <a:gd name="T3" fmla="*/ 11433 h 11434"/>
              <a:gd name="T4" fmla="*/ 4086 w 8574"/>
              <a:gd name="T5" fmla="*/ 10962 h 11434"/>
              <a:gd name="T6" fmla="*/ 1018 w 8574"/>
              <a:gd name="T7" fmla="*/ 11433 h 11434"/>
              <a:gd name="T8" fmla="*/ 1021 w 8574"/>
              <a:gd name="T9" fmla="*/ 5229 h 11434"/>
              <a:gd name="T10" fmla="*/ 1114 w 8574"/>
              <a:gd name="T11" fmla="*/ 0 h 11434"/>
              <a:gd name="T12" fmla="*/ 7142 w 8574"/>
              <a:gd name="T13" fmla="*/ 0 h 11434"/>
              <a:gd name="T14" fmla="*/ 8573 w 8574"/>
              <a:gd name="T15" fmla="*/ 1442 h 11434"/>
              <a:gd name="T16" fmla="*/ 8215 w 8574"/>
              <a:gd name="T17" fmla="*/ 2664 h 11434"/>
              <a:gd name="T18" fmla="*/ 8573 w 8574"/>
              <a:gd name="T19" fmla="*/ 4549 h 11434"/>
              <a:gd name="T20" fmla="*/ 8215 w 8574"/>
              <a:gd name="T21" fmla="*/ 5767 h 11434"/>
              <a:gd name="T22" fmla="*/ 8573 w 8574"/>
              <a:gd name="T23" fmla="*/ 7658 h 11434"/>
              <a:gd name="T24" fmla="*/ 8217 w 8574"/>
              <a:gd name="T25" fmla="*/ 8863 h 11434"/>
              <a:gd name="T26" fmla="*/ 2088 w 8574"/>
              <a:gd name="T27" fmla="*/ 5767 h 11434"/>
              <a:gd name="T28" fmla="*/ 2043 w 8574"/>
              <a:gd name="T29" fmla="*/ 5692 h 11434"/>
              <a:gd name="T30" fmla="*/ 1111 w 8574"/>
              <a:gd name="T31" fmla="*/ 4140 h 11434"/>
              <a:gd name="T32" fmla="*/ 4083 w 8574"/>
              <a:gd name="T33" fmla="*/ 3677 h 11434"/>
              <a:gd name="T34" fmla="*/ 3064 w 8574"/>
              <a:gd name="T35" fmla="*/ 4140 h 11434"/>
              <a:gd name="T36" fmla="*/ 3064 w 8574"/>
              <a:gd name="T37" fmla="*/ 6162 h 11434"/>
              <a:gd name="T38" fmla="*/ 2130 w 8574"/>
              <a:gd name="T39" fmla="*/ 7861 h 11434"/>
              <a:gd name="T40" fmla="*/ 2187 w 8574"/>
              <a:gd name="T41" fmla="*/ 7787 h 11434"/>
              <a:gd name="T42" fmla="*/ 4083 w 8574"/>
              <a:gd name="T43" fmla="*/ 6780 h 11434"/>
              <a:gd name="T44" fmla="*/ 6073 w 8574"/>
              <a:gd name="T45" fmla="*/ 4684 h 11434"/>
              <a:gd name="T46" fmla="*/ 5195 w 8574"/>
              <a:gd name="T47" fmla="*/ 3206 h 11434"/>
              <a:gd name="T48" fmla="*/ 5105 w 8574"/>
              <a:gd name="T49" fmla="*/ 3206 h 11434"/>
              <a:gd name="T50" fmla="*/ 5105 w 8574"/>
              <a:gd name="T51" fmla="*/ 5229 h 11434"/>
              <a:gd name="T52" fmla="*/ 5105 w 8574"/>
              <a:gd name="T53" fmla="*/ 9266 h 11434"/>
              <a:gd name="T54" fmla="*/ 5195 w 8574"/>
              <a:gd name="T55" fmla="*/ 8335 h 11434"/>
              <a:gd name="T56" fmla="*/ 5195 w 8574"/>
              <a:gd name="T57" fmla="*/ 6309 h 11434"/>
              <a:gd name="T58" fmla="*/ 7148 w 8574"/>
              <a:gd name="T59" fmla="*/ 6162 h 11434"/>
              <a:gd name="T60" fmla="*/ 7148 w 8574"/>
              <a:gd name="T61" fmla="*/ 6309 h 11434"/>
              <a:gd name="T62" fmla="*/ 8116 w 8574"/>
              <a:gd name="T63" fmla="*/ 7787 h 11434"/>
              <a:gd name="T64" fmla="*/ 6217 w 8574"/>
              <a:gd name="T65" fmla="*/ 4611 h 11434"/>
              <a:gd name="T66" fmla="*/ 7193 w 8574"/>
              <a:gd name="T67" fmla="*/ 1109 h 11434"/>
              <a:gd name="T68" fmla="*/ 6217 w 8574"/>
              <a:gd name="T69" fmla="*/ 2585 h 11434"/>
              <a:gd name="T70" fmla="*/ 7094 w 8574"/>
              <a:gd name="T71" fmla="*/ 3132 h 11434"/>
              <a:gd name="T72" fmla="*/ 6126 w 8574"/>
              <a:gd name="T73" fmla="*/ 1504 h 11434"/>
              <a:gd name="T74" fmla="*/ 4173 w 8574"/>
              <a:gd name="T75" fmla="*/ 570 h 11434"/>
              <a:gd name="T76" fmla="*/ 5105 w 8574"/>
              <a:gd name="T77" fmla="*/ 2122 h 11434"/>
              <a:gd name="T78" fmla="*/ 4083 w 8574"/>
              <a:gd name="T79" fmla="*/ 2585 h 11434"/>
              <a:gd name="T80" fmla="*/ 3152 w 8574"/>
              <a:gd name="T81" fmla="*/ 99 h 11434"/>
              <a:gd name="T82" fmla="*/ 2130 w 8574"/>
              <a:gd name="T83" fmla="*/ 1504 h 11434"/>
              <a:gd name="T84" fmla="*/ 3008 w 8574"/>
              <a:gd name="T85" fmla="*/ 3132 h 11434"/>
              <a:gd name="T86" fmla="*/ 1111 w 8574"/>
              <a:gd name="T87" fmla="*/ 2122 h 11434"/>
              <a:gd name="T88" fmla="*/ 90 w 8574"/>
              <a:gd name="T89" fmla="*/ 1504 h 11434"/>
              <a:gd name="T90" fmla="*/ 143 w 8574"/>
              <a:gd name="T91" fmla="*/ 1577 h 11434"/>
              <a:gd name="T92" fmla="*/ 1989 w 8574"/>
              <a:gd name="T93" fmla="*/ 4684 h 11434"/>
              <a:gd name="T94" fmla="*/ 143 w 8574"/>
              <a:gd name="T95" fmla="*/ 7787 h 11434"/>
              <a:gd name="T96" fmla="*/ 2043 w 8574"/>
              <a:gd name="T97" fmla="*/ 8795 h 11434"/>
              <a:gd name="T98" fmla="*/ 1989 w 8574"/>
              <a:gd name="T99" fmla="*/ 10894 h 11434"/>
              <a:gd name="T100" fmla="*/ 2043 w 8574"/>
              <a:gd name="T101" fmla="*/ 10821 h 11434"/>
              <a:gd name="T102" fmla="*/ 2130 w 8574"/>
              <a:gd name="T103" fmla="*/ 10821 h 11434"/>
              <a:gd name="T104" fmla="*/ 4086 w 8574"/>
              <a:gd name="T105" fmla="*/ 10821 h 11434"/>
              <a:gd name="T106" fmla="*/ 3205 w 8574"/>
              <a:gd name="T107" fmla="*/ 9340 h 11434"/>
              <a:gd name="T108" fmla="*/ 6073 w 8574"/>
              <a:gd name="T109" fmla="*/ 10894 h 11434"/>
              <a:gd name="T110" fmla="*/ 6126 w 8574"/>
              <a:gd name="T111" fmla="*/ 10821 h 11434"/>
              <a:gd name="T112" fmla="*/ 7148 w 8574"/>
              <a:gd name="T113" fmla="*/ 10350 h 11434"/>
              <a:gd name="T114" fmla="*/ 8169 w 8574"/>
              <a:gd name="T115" fmla="*/ 9887 h 11434"/>
              <a:gd name="T116" fmla="*/ 7238 w 8574"/>
              <a:gd name="T117" fmla="*/ 9269 h 11434"/>
              <a:gd name="T118" fmla="*/ 8169 w 8574"/>
              <a:gd name="T119" fmla="*/ 4758 h 11434"/>
              <a:gd name="T120" fmla="*/ 8169 w 8574"/>
              <a:gd name="T121" fmla="*/ 3677 h 11434"/>
              <a:gd name="T122" fmla="*/ 7238 w 8574"/>
              <a:gd name="T123" fmla="*/ 99 h 1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574" h="11434">
                <a:moveTo>
                  <a:pt x="8573" y="9722"/>
                </a:moveTo>
                <a:lnTo>
                  <a:pt x="8263" y="9878"/>
                </a:lnTo>
                <a:lnTo>
                  <a:pt x="8263" y="10813"/>
                </a:lnTo>
                <a:lnTo>
                  <a:pt x="8573" y="10657"/>
                </a:lnTo>
                <a:lnTo>
                  <a:pt x="8573" y="10755"/>
                </a:lnTo>
                <a:lnTo>
                  <a:pt x="8316" y="10886"/>
                </a:lnTo>
                <a:lnTo>
                  <a:pt x="8573" y="11018"/>
                </a:lnTo>
                <a:lnTo>
                  <a:pt x="8573" y="11119"/>
                </a:lnTo>
                <a:lnTo>
                  <a:pt x="8263" y="10962"/>
                </a:lnTo>
                <a:lnTo>
                  <a:pt x="8263" y="11433"/>
                </a:lnTo>
                <a:lnTo>
                  <a:pt x="8172" y="11433"/>
                </a:lnTo>
                <a:lnTo>
                  <a:pt x="8172" y="10962"/>
                </a:lnTo>
                <a:lnTo>
                  <a:pt x="7244" y="11433"/>
                </a:lnTo>
                <a:lnTo>
                  <a:pt x="7148" y="11433"/>
                </a:lnTo>
                <a:lnTo>
                  <a:pt x="6219" y="10962"/>
                </a:lnTo>
                <a:lnTo>
                  <a:pt x="6219" y="11433"/>
                </a:lnTo>
                <a:lnTo>
                  <a:pt x="6129" y="11433"/>
                </a:lnTo>
                <a:lnTo>
                  <a:pt x="6129" y="10962"/>
                </a:lnTo>
                <a:lnTo>
                  <a:pt x="5201" y="11433"/>
                </a:lnTo>
                <a:lnTo>
                  <a:pt x="5105" y="11433"/>
                </a:lnTo>
                <a:lnTo>
                  <a:pt x="4176" y="10962"/>
                </a:lnTo>
                <a:lnTo>
                  <a:pt x="4176" y="11433"/>
                </a:lnTo>
                <a:lnTo>
                  <a:pt x="4086" y="11433"/>
                </a:lnTo>
                <a:lnTo>
                  <a:pt x="4086" y="10962"/>
                </a:lnTo>
                <a:lnTo>
                  <a:pt x="3157" y="11433"/>
                </a:lnTo>
                <a:lnTo>
                  <a:pt x="3061" y="11433"/>
                </a:lnTo>
                <a:lnTo>
                  <a:pt x="2133" y="10962"/>
                </a:lnTo>
                <a:lnTo>
                  <a:pt x="2133" y="11433"/>
                </a:lnTo>
                <a:lnTo>
                  <a:pt x="2043" y="11433"/>
                </a:lnTo>
                <a:lnTo>
                  <a:pt x="2043" y="10962"/>
                </a:lnTo>
                <a:lnTo>
                  <a:pt x="1114" y="11433"/>
                </a:lnTo>
                <a:lnTo>
                  <a:pt x="1018" y="11433"/>
                </a:lnTo>
                <a:lnTo>
                  <a:pt x="0" y="10917"/>
                </a:lnTo>
                <a:lnTo>
                  <a:pt x="0" y="9828"/>
                </a:lnTo>
                <a:lnTo>
                  <a:pt x="1021" y="9311"/>
                </a:lnTo>
                <a:lnTo>
                  <a:pt x="1021" y="8332"/>
                </a:lnTo>
                <a:lnTo>
                  <a:pt x="0" y="7816"/>
                </a:lnTo>
                <a:lnTo>
                  <a:pt x="0" y="6724"/>
                </a:lnTo>
                <a:lnTo>
                  <a:pt x="1021" y="6207"/>
                </a:lnTo>
                <a:lnTo>
                  <a:pt x="1021" y="5229"/>
                </a:lnTo>
                <a:lnTo>
                  <a:pt x="0" y="4713"/>
                </a:lnTo>
                <a:lnTo>
                  <a:pt x="0" y="3621"/>
                </a:lnTo>
                <a:lnTo>
                  <a:pt x="1021" y="3104"/>
                </a:lnTo>
                <a:lnTo>
                  <a:pt x="1021" y="2122"/>
                </a:lnTo>
                <a:lnTo>
                  <a:pt x="0" y="1606"/>
                </a:lnTo>
                <a:lnTo>
                  <a:pt x="0" y="516"/>
                </a:lnTo>
                <a:lnTo>
                  <a:pt x="1015" y="0"/>
                </a:lnTo>
                <a:lnTo>
                  <a:pt x="1114" y="0"/>
                </a:lnTo>
                <a:lnTo>
                  <a:pt x="2085" y="494"/>
                </a:lnTo>
                <a:lnTo>
                  <a:pt x="3059" y="0"/>
                </a:lnTo>
                <a:lnTo>
                  <a:pt x="3157" y="0"/>
                </a:lnTo>
                <a:lnTo>
                  <a:pt x="4128" y="494"/>
                </a:lnTo>
                <a:lnTo>
                  <a:pt x="5102" y="0"/>
                </a:lnTo>
                <a:lnTo>
                  <a:pt x="5198" y="0"/>
                </a:lnTo>
                <a:lnTo>
                  <a:pt x="6169" y="494"/>
                </a:lnTo>
                <a:lnTo>
                  <a:pt x="7142" y="0"/>
                </a:lnTo>
                <a:lnTo>
                  <a:pt x="7241" y="0"/>
                </a:lnTo>
                <a:lnTo>
                  <a:pt x="8215" y="491"/>
                </a:lnTo>
                <a:lnTo>
                  <a:pt x="8573" y="310"/>
                </a:lnTo>
                <a:lnTo>
                  <a:pt x="8573" y="412"/>
                </a:lnTo>
                <a:lnTo>
                  <a:pt x="8260" y="570"/>
                </a:lnTo>
                <a:lnTo>
                  <a:pt x="8260" y="1501"/>
                </a:lnTo>
                <a:lnTo>
                  <a:pt x="8573" y="1343"/>
                </a:lnTo>
                <a:lnTo>
                  <a:pt x="8573" y="1442"/>
                </a:lnTo>
                <a:lnTo>
                  <a:pt x="8313" y="1575"/>
                </a:lnTo>
                <a:lnTo>
                  <a:pt x="8573" y="1707"/>
                </a:lnTo>
                <a:lnTo>
                  <a:pt x="8573" y="1809"/>
                </a:lnTo>
                <a:lnTo>
                  <a:pt x="8260" y="1651"/>
                </a:lnTo>
                <a:lnTo>
                  <a:pt x="8260" y="2588"/>
                </a:lnTo>
                <a:lnTo>
                  <a:pt x="8573" y="2746"/>
                </a:lnTo>
                <a:lnTo>
                  <a:pt x="8573" y="2844"/>
                </a:lnTo>
                <a:lnTo>
                  <a:pt x="8215" y="2664"/>
                </a:lnTo>
                <a:lnTo>
                  <a:pt x="7292" y="3132"/>
                </a:lnTo>
                <a:lnTo>
                  <a:pt x="8215" y="3595"/>
                </a:lnTo>
                <a:lnTo>
                  <a:pt x="8573" y="3415"/>
                </a:lnTo>
                <a:lnTo>
                  <a:pt x="8573" y="3516"/>
                </a:lnTo>
                <a:lnTo>
                  <a:pt x="8260" y="3674"/>
                </a:lnTo>
                <a:lnTo>
                  <a:pt x="8260" y="4608"/>
                </a:lnTo>
                <a:lnTo>
                  <a:pt x="8573" y="4450"/>
                </a:lnTo>
                <a:lnTo>
                  <a:pt x="8573" y="4549"/>
                </a:lnTo>
                <a:lnTo>
                  <a:pt x="8313" y="4682"/>
                </a:lnTo>
                <a:lnTo>
                  <a:pt x="8573" y="4814"/>
                </a:lnTo>
                <a:lnTo>
                  <a:pt x="8573" y="4916"/>
                </a:lnTo>
                <a:lnTo>
                  <a:pt x="8260" y="4758"/>
                </a:lnTo>
                <a:lnTo>
                  <a:pt x="8260" y="5692"/>
                </a:lnTo>
                <a:lnTo>
                  <a:pt x="8573" y="5849"/>
                </a:lnTo>
                <a:lnTo>
                  <a:pt x="8573" y="5948"/>
                </a:lnTo>
                <a:lnTo>
                  <a:pt x="8215" y="5767"/>
                </a:lnTo>
                <a:lnTo>
                  <a:pt x="7292" y="6235"/>
                </a:lnTo>
                <a:lnTo>
                  <a:pt x="8215" y="6704"/>
                </a:lnTo>
                <a:lnTo>
                  <a:pt x="8573" y="6523"/>
                </a:lnTo>
                <a:lnTo>
                  <a:pt x="8573" y="6625"/>
                </a:lnTo>
                <a:lnTo>
                  <a:pt x="8260" y="6783"/>
                </a:lnTo>
                <a:lnTo>
                  <a:pt x="8260" y="7717"/>
                </a:lnTo>
                <a:lnTo>
                  <a:pt x="8573" y="7559"/>
                </a:lnTo>
                <a:lnTo>
                  <a:pt x="8573" y="7658"/>
                </a:lnTo>
                <a:lnTo>
                  <a:pt x="8313" y="7790"/>
                </a:lnTo>
                <a:lnTo>
                  <a:pt x="8573" y="7923"/>
                </a:lnTo>
                <a:lnTo>
                  <a:pt x="8573" y="8024"/>
                </a:lnTo>
                <a:lnTo>
                  <a:pt x="8260" y="7866"/>
                </a:lnTo>
                <a:lnTo>
                  <a:pt x="8260" y="8801"/>
                </a:lnTo>
                <a:lnTo>
                  <a:pt x="8573" y="8959"/>
                </a:lnTo>
                <a:lnTo>
                  <a:pt x="8573" y="9057"/>
                </a:lnTo>
                <a:lnTo>
                  <a:pt x="8217" y="8863"/>
                </a:lnTo>
                <a:lnTo>
                  <a:pt x="7295" y="9331"/>
                </a:lnTo>
                <a:lnTo>
                  <a:pt x="8217" y="9799"/>
                </a:lnTo>
                <a:lnTo>
                  <a:pt x="8573" y="9621"/>
                </a:lnTo>
                <a:lnTo>
                  <a:pt x="8573" y="9722"/>
                </a:lnTo>
                <a:close/>
                <a:moveTo>
                  <a:pt x="1165" y="6235"/>
                </a:moveTo>
                <a:lnTo>
                  <a:pt x="2088" y="6704"/>
                </a:lnTo>
                <a:lnTo>
                  <a:pt x="3011" y="6235"/>
                </a:lnTo>
                <a:lnTo>
                  <a:pt x="2088" y="5767"/>
                </a:lnTo>
                <a:lnTo>
                  <a:pt x="1165" y="6235"/>
                </a:lnTo>
                <a:close/>
                <a:moveTo>
                  <a:pt x="2043" y="6780"/>
                </a:moveTo>
                <a:lnTo>
                  <a:pt x="1111" y="6309"/>
                </a:lnTo>
                <a:lnTo>
                  <a:pt x="1111" y="7243"/>
                </a:lnTo>
                <a:lnTo>
                  <a:pt x="2043" y="7714"/>
                </a:lnTo>
                <a:lnTo>
                  <a:pt x="2043" y="6780"/>
                </a:lnTo>
                <a:close/>
                <a:moveTo>
                  <a:pt x="1111" y="6162"/>
                </a:moveTo>
                <a:lnTo>
                  <a:pt x="2043" y="5692"/>
                </a:lnTo>
                <a:lnTo>
                  <a:pt x="2043" y="4758"/>
                </a:lnTo>
                <a:lnTo>
                  <a:pt x="1111" y="5229"/>
                </a:lnTo>
                <a:lnTo>
                  <a:pt x="1111" y="6162"/>
                </a:lnTo>
                <a:close/>
                <a:moveTo>
                  <a:pt x="1111" y="4140"/>
                </a:moveTo>
                <a:lnTo>
                  <a:pt x="2043" y="4611"/>
                </a:lnTo>
                <a:lnTo>
                  <a:pt x="2043" y="3677"/>
                </a:lnTo>
                <a:lnTo>
                  <a:pt x="1111" y="3206"/>
                </a:lnTo>
                <a:lnTo>
                  <a:pt x="1111" y="4140"/>
                </a:lnTo>
                <a:close/>
                <a:moveTo>
                  <a:pt x="4029" y="4684"/>
                </a:moveTo>
                <a:lnTo>
                  <a:pt x="3109" y="4216"/>
                </a:lnTo>
                <a:lnTo>
                  <a:pt x="2187" y="4684"/>
                </a:lnTo>
                <a:lnTo>
                  <a:pt x="3107" y="5153"/>
                </a:lnTo>
                <a:lnTo>
                  <a:pt x="4029" y="4684"/>
                </a:lnTo>
                <a:close/>
                <a:moveTo>
                  <a:pt x="3152" y="4140"/>
                </a:moveTo>
                <a:lnTo>
                  <a:pt x="4083" y="4611"/>
                </a:lnTo>
                <a:lnTo>
                  <a:pt x="4083" y="3677"/>
                </a:lnTo>
                <a:lnTo>
                  <a:pt x="3152" y="3206"/>
                </a:lnTo>
                <a:lnTo>
                  <a:pt x="3152" y="4140"/>
                </a:lnTo>
                <a:close/>
                <a:moveTo>
                  <a:pt x="4086" y="4758"/>
                </a:moveTo>
                <a:lnTo>
                  <a:pt x="3155" y="5229"/>
                </a:lnTo>
                <a:lnTo>
                  <a:pt x="3155" y="6162"/>
                </a:lnTo>
                <a:lnTo>
                  <a:pt x="4086" y="5692"/>
                </a:lnTo>
                <a:lnTo>
                  <a:pt x="4086" y="4758"/>
                </a:lnTo>
                <a:close/>
                <a:moveTo>
                  <a:pt x="3064" y="4140"/>
                </a:moveTo>
                <a:lnTo>
                  <a:pt x="3064" y="3206"/>
                </a:lnTo>
                <a:lnTo>
                  <a:pt x="2133" y="3677"/>
                </a:lnTo>
                <a:lnTo>
                  <a:pt x="2133" y="4611"/>
                </a:lnTo>
                <a:lnTo>
                  <a:pt x="3064" y="4140"/>
                </a:lnTo>
                <a:close/>
                <a:moveTo>
                  <a:pt x="3064" y="5229"/>
                </a:moveTo>
                <a:lnTo>
                  <a:pt x="2133" y="4758"/>
                </a:lnTo>
                <a:lnTo>
                  <a:pt x="2133" y="5692"/>
                </a:lnTo>
                <a:lnTo>
                  <a:pt x="3064" y="6162"/>
                </a:lnTo>
                <a:lnTo>
                  <a:pt x="3064" y="5229"/>
                </a:lnTo>
                <a:close/>
                <a:moveTo>
                  <a:pt x="3064" y="6309"/>
                </a:moveTo>
                <a:lnTo>
                  <a:pt x="2133" y="6780"/>
                </a:lnTo>
                <a:lnTo>
                  <a:pt x="2133" y="7714"/>
                </a:lnTo>
                <a:lnTo>
                  <a:pt x="3064" y="7243"/>
                </a:lnTo>
                <a:lnTo>
                  <a:pt x="3064" y="6309"/>
                </a:lnTo>
                <a:close/>
                <a:moveTo>
                  <a:pt x="3061" y="8332"/>
                </a:moveTo>
                <a:lnTo>
                  <a:pt x="2130" y="7861"/>
                </a:lnTo>
                <a:lnTo>
                  <a:pt x="2130" y="8795"/>
                </a:lnTo>
                <a:lnTo>
                  <a:pt x="3061" y="9266"/>
                </a:lnTo>
                <a:lnTo>
                  <a:pt x="3061" y="8332"/>
                </a:lnTo>
                <a:close/>
                <a:moveTo>
                  <a:pt x="2187" y="7787"/>
                </a:moveTo>
                <a:lnTo>
                  <a:pt x="3107" y="8256"/>
                </a:lnTo>
                <a:lnTo>
                  <a:pt x="4029" y="7787"/>
                </a:lnTo>
                <a:lnTo>
                  <a:pt x="3109" y="7319"/>
                </a:lnTo>
                <a:lnTo>
                  <a:pt x="2187" y="7787"/>
                </a:lnTo>
                <a:close/>
                <a:moveTo>
                  <a:pt x="3152" y="8335"/>
                </a:moveTo>
                <a:lnTo>
                  <a:pt x="3152" y="9269"/>
                </a:lnTo>
                <a:lnTo>
                  <a:pt x="4083" y="8798"/>
                </a:lnTo>
                <a:lnTo>
                  <a:pt x="4083" y="7864"/>
                </a:lnTo>
                <a:lnTo>
                  <a:pt x="3152" y="8335"/>
                </a:lnTo>
                <a:close/>
                <a:moveTo>
                  <a:pt x="3152" y="7243"/>
                </a:moveTo>
                <a:lnTo>
                  <a:pt x="4083" y="7714"/>
                </a:lnTo>
                <a:lnTo>
                  <a:pt x="4083" y="6780"/>
                </a:lnTo>
                <a:lnTo>
                  <a:pt x="3152" y="6309"/>
                </a:lnTo>
                <a:lnTo>
                  <a:pt x="3152" y="7243"/>
                </a:lnTo>
                <a:close/>
                <a:moveTo>
                  <a:pt x="3208" y="6235"/>
                </a:moveTo>
                <a:lnTo>
                  <a:pt x="4131" y="6704"/>
                </a:lnTo>
                <a:lnTo>
                  <a:pt x="5054" y="6235"/>
                </a:lnTo>
                <a:lnTo>
                  <a:pt x="4131" y="5767"/>
                </a:lnTo>
                <a:lnTo>
                  <a:pt x="3208" y="6235"/>
                </a:lnTo>
                <a:close/>
                <a:moveTo>
                  <a:pt x="6073" y="4684"/>
                </a:moveTo>
                <a:lnTo>
                  <a:pt x="5150" y="4216"/>
                </a:lnTo>
                <a:lnTo>
                  <a:pt x="4227" y="4684"/>
                </a:lnTo>
                <a:lnTo>
                  <a:pt x="5150" y="5153"/>
                </a:lnTo>
                <a:lnTo>
                  <a:pt x="6073" y="4684"/>
                </a:lnTo>
                <a:close/>
                <a:moveTo>
                  <a:pt x="5195" y="4140"/>
                </a:moveTo>
                <a:lnTo>
                  <a:pt x="6126" y="4611"/>
                </a:lnTo>
                <a:lnTo>
                  <a:pt x="6126" y="3677"/>
                </a:lnTo>
                <a:lnTo>
                  <a:pt x="5195" y="3206"/>
                </a:lnTo>
                <a:lnTo>
                  <a:pt x="5195" y="4140"/>
                </a:lnTo>
                <a:close/>
                <a:moveTo>
                  <a:pt x="6126" y="4758"/>
                </a:moveTo>
                <a:lnTo>
                  <a:pt x="5195" y="5229"/>
                </a:lnTo>
                <a:lnTo>
                  <a:pt x="5195" y="6162"/>
                </a:lnTo>
                <a:lnTo>
                  <a:pt x="6126" y="5692"/>
                </a:lnTo>
                <a:lnTo>
                  <a:pt x="6126" y="4758"/>
                </a:lnTo>
                <a:close/>
                <a:moveTo>
                  <a:pt x="5105" y="4140"/>
                </a:moveTo>
                <a:lnTo>
                  <a:pt x="5105" y="3206"/>
                </a:lnTo>
                <a:lnTo>
                  <a:pt x="4173" y="3677"/>
                </a:lnTo>
                <a:lnTo>
                  <a:pt x="4173" y="4611"/>
                </a:lnTo>
                <a:lnTo>
                  <a:pt x="5105" y="4140"/>
                </a:lnTo>
                <a:close/>
                <a:moveTo>
                  <a:pt x="5105" y="5229"/>
                </a:moveTo>
                <a:lnTo>
                  <a:pt x="4173" y="4758"/>
                </a:lnTo>
                <a:lnTo>
                  <a:pt x="4173" y="5692"/>
                </a:lnTo>
                <a:lnTo>
                  <a:pt x="5105" y="6162"/>
                </a:lnTo>
                <a:lnTo>
                  <a:pt x="5105" y="5229"/>
                </a:lnTo>
                <a:close/>
                <a:moveTo>
                  <a:pt x="5105" y="6309"/>
                </a:moveTo>
                <a:lnTo>
                  <a:pt x="4173" y="6780"/>
                </a:lnTo>
                <a:lnTo>
                  <a:pt x="4173" y="7714"/>
                </a:lnTo>
                <a:lnTo>
                  <a:pt x="5105" y="7243"/>
                </a:lnTo>
                <a:lnTo>
                  <a:pt x="5105" y="6309"/>
                </a:lnTo>
                <a:close/>
                <a:moveTo>
                  <a:pt x="4173" y="7861"/>
                </a:moveTo>
                <a:lnTo>
                  <a:pt x="4173" y="8795"/>
                </a:lnTo>
                <a:lnTo>
                  <a:pt x="5105" y="9266"/>
                </a:lnTo>
                <a:lnTo>
                  <a:pt x="5105" y="8332"/>
                </a:lnTo>
                <a:lnTo>
                  <a:pt x="4173" y="7861"/>
                </a:lnTo>
                <a:close/>
                <a:moveTo>
                  <a:pt x="4227" y="7787"/>
                </a:moveTo>
                <a:lnTo>
                  <a:pt x="5150" y="8256"/>
                </a:lnTo>
                <a:lnTo>
                  <a:pt x="6073" y="7787"/>
                </a:lnTo>
                <a:lnTo>
                  <a:pt x="5150" y="7319"/>
                </a:lnTo>
                <a:lnTo>
                  <a:pt x="4227" y="7787"/>
                </a:lnTo>
                <a:close/>
                <a:moveTo>
                  <a:pt x="5195" y="8335"/>
                </a:moveTo>
                <a:lnTo>
                  <a:pt x="5195" y="9269"/>
                </a:lnTo>
                <a:lnTo>
                  <a:pt x="6126" y="8798"/>
                </a:lnTo>
                <a:lnTo>
                  <a:pt x="6126" y="7864"/>
                </a:lnTo>
                <a:lnTo>
                  <a:pt x="5195" y="8335"/>
                </a:lnTo>
                <a:close/>
                <a:moveTo>
                  <a:pt x="5195" y="7243"/>
                </a:moveTo>
                <a:lnTo>
                  <a:pt x="6126" y="7714"/>
                </a:lnTo>
                <a:lnTo>
                  <a:pt x="6126" y="6780"/>
                </a:lnTo>
                <a:lnTo>
                  <a:pt x="5195" y="6309"/>
                </a:lnTo>
                <a:lnTo>
                  <a:pt x="5195" y="7243"/>
                </a:lnTo>
                <a:close/>
                <a:moveTo>
                  <a:pt x="5249" y="6235"/>
                </a:moveTo>
                <a:lnTo>
                  <a:pt x="6171" y="6704"/>
                </a:lnTo>
                <a:lnTo>
                  <a:pt x="7094" y="6235"/>
                </a:lnTo>
                <a:lnTo>
                  <a:pt x="6171" y="5767"/>
                </a:lnTo>
                <a:lnTo>
                  <a:pt x="5249" y="6235"/>
                </a:lnTo>
                <a:close/>
                <a:moveTo>
                  <a:pt x="6217" y="5692"/>
                </a:moveTo>
                <a:lnTo>
                  <a:pt x="7148" y="6162"/>
                </a:lnTo>
                <a:lnTo>
                  <a:pt x="7148" y="5229"/>
                </a:lnTo>
                <a:lnTo>
                  <a:pt x="6217" y="4758"/>
                </a:lnTo>
                <a:lnTo>
                  <a:pt x="6217" y="5692"/>
                </a:lnTo>
                <a:close/>
                <a:moveTo>
                  <a:pt x="7148" y="6309"/>
                </a:moveTo>
                <a:lnTo>
                  <a:pt x="6217" y="6780"/>
                </a:lnTo>
                <a:lnTo>
                  <a:pt x="6217" y="7714"/>
                </a:lnTo>
                <a:lnTo>
                  <a:pt x="7148" y="7243"/>
                </a:lnTo>
                <a:lnTo>
                  <a:pt x="7148" y="6309"/>
                </a:lnTo>
                <a:close/>
                <a:moveTo>
                  <a:pt x="6217" y="7861"/>
                </a:moveTo>
                <a:lnTo>
                  <a:pt x="6217" y="8795"/>
                </a:lnTo>
                <a:lnTo>
                  <a:pt x="7148" y="9266"/>
                </a:lnTo>
                <a:lnTo>
                  <a:pt x="7148" y="8332"/>
                </a:lnTo>
                <a:lnTo>
                  <a:pt x="6217" y="7861"/>
                </a:lnTo>
                <a:close/>
                <a:moveTo>
                  <a:pt x="6270" y="7787"/>
                </a:moveTo>
                <a:lnTo>
                  <a:pt x="7193" y="8256"/>
                </a:lnTo>
                <a:lnTo>
                  <a:pt x="8116" y="7787"/>
                </a:lnTo>
                <a:lnTo>
                  <a:pt x="7193" y="7319"/>
                </a:lnTo>
                <a:lnTo>
                  <a:pt x="6270" y="7787"/>
                </a:lnTo>
                <a:close/>
                <a:moveTo>
                  <a:pt x="6270" y="4684"/>
                </a:moveTo>
                <a:lnTo>
                  <a:pt x="7193" y="5153"/>
                </a:lnTo>
                <a:lnTo>
                  <a:pt x="8116" y="4684"/>
                </a:lnTo>
                <a:lnTo>
                  <a:pt x="7193" y="4216"/>
                </a:lnTo>
                <a:lnTo>
                  <a:pt x="6270" y="4684"/>
                </a:lnTo>
                <a:close/>
                <a:moveTo>
                  <a:pt x="6217" y="4611"/>
                </a:moveTo>
                <a:lnTo>
                  <a:pt x="7148" y="4140"/>
                </a:lnTo>
                <a:lnTo>
                  <a:pt x="7148" y="3206"/>
                </a:lnTo>
                <a:lnTo>
                  <a:pt x="6217" y="3677"/>
                </a:lnTo>
                <a:lnTo>
                  <a:pt x="6217" y="4611"/>
                </a:lnTo>
                <a:close/>
                <a:moveTo>
                  <a:pt x="6270" y="1577"/>
                </a:moveTo>
                <a:lnTo>
                  <a:pt x="7193" y="2046"/>
                </a:lnTo>
                <a:lnTo>
                  <a:pt x="8116" y="1577"/>
                </a:lnTo>
                <a:lnTo>
                  <a:pt x="7193" y="1109"/>
                </a:lnTo>
                <a:lnTo>
                  <a:pt x="6270" y="1577"/>
                </a:lnTo>
                <a:close/>
                <a:moveTo>
                  <a:pt x="6217" y="570"/>
                </a:moveTo>
                <a:lnTo>
                  <a:pt x="6217" y="1504"/>
                </a:lnTo>
                <a:lnTo>
                  <a:pt x="7148" y="1033"/>
                </a:lnTo>
                <a:lnTo>
                  <a:pt x="7148" y="99"/>
                </a:lnTo>
                <a:lnTo>
                  <a:pt x="6217" y="570"/>
                </a:lnTo>
                <a:close/>
                <a:moveTo>
                  <a:pt x="6217" y="1651"/>
                </a:moveTo>
                <a:lnTo>
                  <a:pt x="6217" y="2585"/>
                </a:lnTo>
                <a:lnTo>
                  <a:pt x="7148" y="3056"/>
                </a:lnTo>
                <a:lnTo>
                  <a:pt x="7148" y="2122"/>
                </a:lnTo>
                <a:lnTo>
                  <a:pt x="6217" y="1651"/>
                </a:lnTo>
                <a:close/>
                <a:moveTo>
                  <a:pt x="7094" y="3132"/>
                </a:moveTo>
                <a:lnTo>
                  <a:pt x="6171" y="2664"/>
                </a:lnTo>
                <a:lnTo>
                  <a:pt x="5249" y="3132"/>
                </a:lnTo>
                <a:lnTo>
                  <a:pt x="6171" y="3601"/>
                </a:lnTo>
                <a:lnTo>
                  <a:pt x="7094" y="3132"/>
                </a:lnTo>
                <a:close/>
                <a:moveTo>
                  <a:pt x="5195" y="3059"/>
                </a:moveTo>
                <a:lnTo>
                  <a:pt x="6126" y="2585"/>
                </a:lnTo>
                <a:lnTo>
                  <a:pt x="6126" y="1651"/>
                </a:lnTo>
                <a:lnTo>
                  <a:pt x="5195" y="2122"/>
                </a:lnTo>
                <a:lnTo>
                  <a:pt x="5195" y="3059"/>
                </a:lnTo>
                <a:close/>
                <a:moveTo>
                  <a:pt x="5195" y="99"/>
                </a:moveTo>
                <a:lnTo>
                  <a:pt x="5195" y="1033"/>
                </a:lnTo>
                <a:lnTo>
                  <a:pt x="6126" y="1504"/>
                </a:lnTo>
                <a:lnTo>
                  <a:pt x="6126" y="570"/>
                </a:lnTo>
                <a:lnTo>
                  <a:pt x="5195" y="99"/>
                </a:lnTo>
                <a:close/>
                <a:moveTo>
                  <a:pt x="6073" y="1577"/>
                </a:moveTo>
                <a:lnTo>
                  <a:pt x="5150" y="1109"/>
                </a:lnTo>
                <a:lnTo>
                  <a:pt x="4227" y="1577"/>
                </a:lnTo>
                <a:lnTo>
                  <a:pt x="5150" y="2046"/>
                </a:lnTo>
                <a:lnTo>
                  <a:pt x="6073" y="1577"/>
                </a:lnTo>
                <a:close/>
                <a:moveTo>
                  <a:pt x="4173" y="570"/>
                </a:moveTo>
                <a:lnTo>
                  <a:pt x="4173" y="1504"/>
                </a:lnTo>
                <a:lnTo>
                  <a:pt x="5105" y="1033"/>
                </a:lnTo>
                <a:lnTo>
                  <a:pt x="5105" y="99"/>
                </a:lnTo>
                <a:lnTo>
                  <a:pt x="4173" y="570"/>
                </a:lnTo>
                <a:close/>
                <a:moveTo>
                  <a:pt x="4173" y="1651"/>
                </a:moveTo>
                <a:lnTo>
                  <a:pt x="4173" y="2585"/>
                </a:lnTo>
                <a:lnTo>
                  <a:pt x="5105" y="3056"/>
                </a:lnTo>
                <a:lnTo>
                  <a:pt x="5105" y="2122"/>
                </a:lnTo>
                <a:lnTo>
                  <a:pt x="4173" y="1651"/>
                </a:lnTo>
                <a:close/>
                <a:moveTo>
                  <a:pt x="5051" y="3132"/>
                </a:moveTo>
                <a:lnTo>
                  <a:pt x="4131" y="2664"/>
                </a:lnTo>
                <a:lnTo>
                  <a:pt x="3208" y="3132"/>
                </a:lnTo>
                <a:lnTo>
                  <a:pt x="4128" y="3601"/>
                </a:lnTo>
                <a:lnTo>
                  <a:pt x="5051" y="3132"/>
                </a:lnTo>
                <a:close/>
                <a:moveTo>
                  <a:pt x="3152" y="3059"/>
                </a:moveTo>
                <a:lnTo>
                  <a:pt x="4083" y="2585"/>
                </a:lnTo>
                <a:lnTo>
                  <a:pt x="4083" y="1651"/>
                </a:lnTo>
                <a:lnTo>
                  <a:pt x="3152" y="2122"/>
                </a:lnTo>
                <a:lnTo>
                  <a:pt x="3152" y="3059"/>
                </a:lnTo>
                <a:close/>
                <a:moveTo>
                  <a:pt x="3152" y="99"/>
                </a:moveTo>
                <a:lnTo>
                  <a:pt x="3152" y="1033"/>
                </a:lnTo>
                <a:lnTo>
                  <a:pt x="4083" y="1504"/>
                </a:lnTo>
                <a:lnTo>
                  <a:pt x="4083" y="570"/>
                </a:lnTo>
                <a:lnTo>
                  <a:pt x="3152" y="99"/>
                </a:lnTo>
                <a:close/>
                <a:moveTo>
                  <a:pt x="4029" y="1577"/>
                </a:moveTo>
                <a:lnTo>
                  <a:pt x="3107" y="1109"/>
                </a:lnTo>
                <a:lnTo>
                  <a:pt x="2184" y="1577"/>
                </a:lnTo>
                <a:lnTo>
                  <a:pt x="3107" y="2046"/>
                </a:lnTo>
                <a:lnTo>
                  <a:pt x="4029" y="1577"/>
                </a:lnTo>
                <a:close/>
                <a:moveTo>
                  <a:pt x="3061" y="99"/>
                </a:moveTo>
                <a:lnTo>
                  <a:pt x="2130" y="570"/>
                </a:lnTo>
                <a:lnTo>
                  <a:pt x="2130" y="1504"/>
                </a:lnTo>
                <a:lnTo>
                  <a:pt x="3061" y="1033"/>
                </a:lnTo>
                <a:lnTo>
                  <a:pt x="3061" y="99"/>
                </a:lnTo>
                <a:close/>
                <a:moveTo>
                  <a:pt x="3061" y="2122"/>
                </a:moveTo>
                <a:lnTo>
                  <a:pt x="2130" y="1651"/>
                </a:lnTo>
                <a:lnTo>
                  <a:pt x="2130" y="2585"/>
                </a:lnTo>
                <a:lnTo>
                  <a:pt x="3061" y="3056"/>
                </a:lnTo>
                <a:lnTo>
                  <a:pt x="3061" y="2122"/>
                </a:lnTo>
                <a:close/>
                <a:moveTo>
                  <a:pt x="3008" y="3132"/>
                </a:moveTo>
                <a:lnTo>
                  <a:pt x="2088" y="2664"/>
                </a:lnTo>
                <a:lnTo>
                  <a:pt x="1165" y="3132"/>
                </a:lnTo>
                <a:lnTo>
                  <a:pt x="2085" y="3601"/>
                </a:lnTo>
                <a:lnTo>
                  <a:pt x="3008" y="3132"/>
                </a:lnTo>
                <a:close/>
                <a:moveTo>
                  <a:pt x="1111" y="3059"/>
                </a:moveTo>
                <a:lnTo>
                  <a:pt x="2043" y="2585"/>
                </a:lnTo>
                <a:lnTo>
                  <a:pt x="2043" y="1651"/>
                </a:lnTo>
                <a:lnTo>
                  <a:pt x="1111" y="2122"/>
                </a:lnTo>
                <a:lnTo>
                  <a:pt x="1111" y="3059"/>
                </a:lnTo>
                <a:close/>
                <a:moveTo>
                  <a:pt x="1111" y="99"/>
                </a:moveTo>
                <a:lnTo>
                  <a:pt x="1111" y="1033"/>
                </a:lnTo>
                <a:lnTo>
                  <a:pt x="2043" y="1504"/>
                </a:lnTo>
                <a:lnTo>
                  <a:pt x="2043" y="570"/>
                </a:lnTo>
                <a:lnTo>
                  <a:pt x="1111" y="99"/>
                </a:lnTo>
                <a:close/>
                <a:moveTo>
                  <a:pt x="90" y="570"/>
                </a:moveTo>
                <a:lnTo>
                  <a:pt x="90" y="1504"/>
                </a:lnTo>
                <a:lnTo>
                  <a:pt x="1021" y="1033"/>
                </a:lnTo>
                <a:lnTo>
                  <a:pt x="1021" y="99"/>
                </a:lnTo>
                <a:lnTo>
                  <a:pt x="90" y="570"/>
                </a:lnTo>
                <a:close/>
                <a:moveTo>
                  <a:pt x="143" y="1577"/>
                </a:moveTo>
                <a:lnTo>
                  <a:pt x="1066" y="2046"/>
                </a:lnTo>
                <a:lnTo>
                  <a:pt x="1989" y="1580"/>
                </a:lnTo>
                <a:lnTo>
                  <a:pt x="1066" y="1112"/>
                </a:lnTo>
                <a:lnTo>
                  <a:pt x="143" y="1577"/>
                </a:lnTo>
                <a:close/>
                <a:moveTo>
                  <a:pt x="90" y="3677"/>
                </a:moveTo>
                <a:lnTo>
                  <a:pt x="90" y="4611"/>
                </a:lnTo>
                <a:lnTo>
                  <a:pt x="1021" y="4140"/>
                </a:lnTo>
                <a:lnTo>
                  <a:pt x="1021" y="3206"/>
                </a:lnTo>
                <a:lnTo>
                  <a:pt x="90" y="3677"/>
                </a:lnTo>
                <a:close/>
                <a:moveTo>
                  <a:pt x="143" y="4684"/>
                </a:moveTo>
                <a:lnTo>
                  <a:pt x="1066" y="5153"/>
                </a:lnTo>
                <a:lnTo>
                  <a:pt x="1989" y="4684"/>
                </a:lnTo>
                <a:lnTo>
                  <a:pt x="1066" y="4216"/>
                </a:lnTo>
                <a:lnTo>
                  <a:pt x="143" y="4684"/>
                </a:lnTo>
                <a:close/>
                <a:moveTo>
                  <a:pt x="90" y="6780"/>
                </a:moveTo>
                <a:lnTo>
                  <a:pt x="90" y="7714"/>
                </a:lnTo>
                <a:lnTo>
                  <a:pt x="1021" y="7243"/>
                </a:lnTo>
                <a:lnTo>
                  <a:pt x="1021" y="6309"/>
                </a:lnTo>
                <a:lnTo>
                  <a:pt x="90" y="6780"/>
                </a:lnTo>
                <a:close/>
                <a:moveTo>
                  <a:pt x="143" y="7787"/>
                </a:moveTo>
                <a:lnTo>
                  <a:pt x="1066" y="8256"/>
                </a:lnTo>
                <a:lnTo>
                  <a:pt x="1989" y="7787"/>
                </a:lnTo>
                <a:lnTo>
                  <a:pt x="1066" y="7319"/>
                </a:lnTo>
                <a:lnTo>
                  <a:pt x="143" y="7787"/>
                </a:lnTo>
                <a:close/>
                <a:moveTo>
                  <a:pt x="2043" y="7861"/>
                </a:moveTo>
                <a:lnTo>
                  <a:pt x="1111" y="8332"/>
                </a:lnTo>
                <a:lnTo>
                  <a:pt x="1111" y="9266"/>
                </a:lnTo>
                <a:lnTo>
                  <a:pt x="2043" y="8795"/>
                </a:lnTo>
                <a:lnTo>
                  <a:pt x="2043" y="7861"/>
                </a:lnTo>
                <a:close/>
                <a:moveTo>
                  <a:pt x="90" y="9887"/>
                </a:moveTo>
                <a:lnTo>
                  <a:pt x="90" y="10821"/>
                </a:lnTo>
                <a:lnTo>
                  <a:pt x="1021" y="10350"/>
                </a:lnTo>
                <a:lnTo>
                  <a:pt x="1021" y="9416"/>
                </a:lnTo>
                <a:lnTo>
                  <a:pt x="90" y="9887"/>
                </a:lnTo>
                <a:close/>
                <a:moveTo>
                  <a:pt x="1066" y="11363"/>
                </a:moveTo>
                <a:lnTo>
                  <a:pt x="1989" y="10894"/>
                </a:lnTo>
                <a:lnTo>
                  <a:pt x="1066" y="10426"/>
                </a:lnTo>
                <a:lnTo>
                  <a:pt x="143" y="10894"/>
                </a:lnTo>
                <a:lnTo>
                  <a:pt x="1066" y="11363"/>
                </a:lnTo>
                <a:close/>
                <a:moveTo>
                  <a:pt x="2043" y="10821"/>
                </a:moveTo>
                <a:lnTo>
                  <a:pt x="2043" y="9887"/>
                </a:lnTo>
                <a:lnTo>
                  <a:pt x="1111" y="9416"/>
                </a:lnTo>
                <a:lnTo>
                  <a:pt x="1111" y="10350"/>
                </a:lnTo>
                <a:lnTo>
                  <a:pt x="2043" y="10821"/>
                </a:lnTo>
                <a:close/>
                <a:moveTo>
                  <a:pt x="2088" y="9808"/>
                </a:moveTo>
                <a:lnTo>
                  <a:pt x="3011" y="9340"/>
                </a:lnTo>
                <a:lnTo>
                  <a:pt x="2088" y="8871"/>
                </a:lnTo>
                <a:lnTo>
                  <a:pt x="1165" y="9340"/>
                </a:lnTo>
                <a:lnTo>
                  <a:pt x="2088" y="9808"/>
                </a:lnTo>
                <a:close/>
                <a:moveTo>
                  <a:pt x="3061" y="9416"/>
                </a:moveTo>
                <a:lnTo>
                  <a:pt x="2130" y="9887"/>
                </a:lnTo>
                <a:lnTo>
                  <a:pt x="2130" y="10821"/>
                </a:lnTo>
                <a:lnTo>
                  <a:pt x="3061" y="10350"/>
                </a:lnTo>
                <a:lnTo>
                  <a:pt x="3061" y="9416"/>
                </a:lnTo>
                <a:close/>
                <a:moveTo>
                  <a:pt x="3107" y="11363"/>
                </a:moveTo>
                <a:lnTo>
                  <a:pt x="4029" y="10894"/>
                </a:lnTo>
                <a:lnTo>
                  <a:pt x="3107" y="10426"/>
                </a:lnTo>
                <a:lnTo>
                  <a:pt x="2184" y="10894"/>
                </a:lnTo>
                <a:lnTo>
                  <a:pt x="3107" y="11363"/>
                </a:lnTo>
                <a:close/>
                <a:moveTo>
                  <a:pt x="4086" y="10821"/>
                </a:moveTo>
                <a:lnTo>
                  <a:pt x="4086" y="9887"/>
                </a:lnTo>
                <a:lnTo>
                  <a:pt x="3155" y="9416"/>
                </a:lnTo>
                <a:lnTo>
                  <a:pt x="3155" y="10350"/>
                </a:lnTo>
                <a:lnTo>
                  <a:pt x="4086" y="10821"/>
                </a:lnTo>
                <a:close/>
                <a:moveTo>
                  <a:pt x="4128" y="9808"/>
                </a:moveTo>
                <a:lnTo>
                  <a:pt x="5051" y="9340"/>
                </a:lnTo>
                <a:lnTo>
                  <a:pt x="4128" y="8871"/>
                </a:lnTo>
                <a:lnTo>
                  <a:pt x="3205" y="9340"/>
                </a:lnTo>
                <a:lnTo>
                  <a:pt x="4128" y="9808"/>
                </a:lnTo>
                <a:close/>
                <a:moveTo>
                  <a:pt x="4173" y="9887"/>
                </a:moveTo>
                <a:lnTo>
                  <a:pt x="4173" y="10821"/>
                </a:lnTo>
                <a:lnTo>
                  <a:pt x="5105" y="10350"/>
                </a:lnTo>
                <a:lnTo>
                  <a:pt x="5105" y="9416"/>
                </a:lnTo>
                <a:lnTo>
                  <a:pt x="4173" y="9887"/>
                </a:lnTo>
                <a:close/>
                <a:moveTo>
                  <a:pt x="5150" y="11363"/>
                </a:moveTo>
                <a:lnTo>
                  <a:pt x="6073" y="10894"/>
                </a:lnTo>
                <a:lnTo>
                  <a:pt x="5150" y="10426"/>
                </a:lnTo>
                <a:lnTo>
                  <a:pt x="4227" y="10894"/>
                </a:lnTo>
                <a:lnTo>
                  <a:pt x="5150" y="11363"/>
                </a:lnTo>
                <a:close/>
                <a:moveTo>
                  <a:pt x="6126" y="10821"/>
                </a:moveTo>
                <a:lnTo>
                  <a:pt x="6126" y="9887"/>
                </a:lnTo>
                <a:lnTo>
                  <a:pt x="5195" y="9416"/>
                </a:lnTo>
                <a:lnTo>
                  <a:pt x="5195" y="10350"/>
                </a:lnTo>
                <a:lnTo>
                  <a:pt x="6126" y="10821"/>
                </a:lnTo>
                <a:close/>
                <a:moveTo>
                  <a:pt x="6171" y="9808"/>
                </a:moveTo>
                <a:lnTo>
                  <a:pt x="7094" y="9340"/>
                </a:lnTo>
                <a:lnTo>
                  <a:pt x="6171" y="8871"/>
                </a:lnTo>
                <a:lnTo>
                  <a:pt x="5249" y="9340"/>
                </a:lnTo>
                <a:lnTo>
                  <a:pt x="6171" y="9808"/>
                </a:lnTo>
                <a:close/>
                <a:moveTo>
                  <a:pt x="6217" y="9887"/>
                </a:moveTo>
                <a:lnTo>
                  <a:pt x="6217" y="10821"/>
                </a:lnTo>
                <a:lnTo>
                  <a:pt x="7148" y="10350"/>
                </a:lnTo>
                <a:lnTo>
                  <a:pt x="7148" y="9416"/>
                </a:lnTo>
                <a:lnTo>
                  <a:pt x="6217" y="9887"/>
                </a:lnTo>
                <a:close/>
                <a:moveTo>
                  <a:pt x="7193" y="11363"/>
                </a:moveTo>
                <a:lnTo>
                  <a:pt x="8116" y="10894"/>
                </a:lnTo>
                <a:lnTo>
                  <a:pt x="7193" y="10426"/>
                </a:lnTo>
                <a:lnTo>
                  <a:pt x="6270" y="10894"/>
                </a:lnTo>
                <a:lnTo>
                  <a:pt x="7193" y="11363"/>
                </a:lnTo>
                <a:close/>
                <a:moveTo>
                  <a:pt x="8169" y="9887"/>
                </a:moveTo>
                <a:lnTo>
                  <a:pt x="7238" y="9416"/>
                </a:lnTo>
                <a:lnTo>
                  <a:pt x="7238" y="10350"/>
                </a:lnTo>
                <a:lnTo>
                  <a:pt x="8169" y="10821"/>
                </a:lnTo>
                <a:lnTo>
                  <a:pt x="8169" y="9887"/>
                </a:lnTo>
                <a:close/>
                <a:moveTo>
                  <a:pt x="8169" y="8798"/>
                </a:moveTo>
                <a:lnTo>
                  <a:pt x="8169" y="7864"/>
                </a:lnTo>
                <a:lnTo>
                  <a:pt x="7238" y="8335"/>
                </a:lnTo>
                <a:lnTo>
                  <a:pt x="7238" y="9269"/>
                </a:lnTo>
                <a:lnTo>
                  <a:pt x="8169" y="8798"/>
                </a:lnTo>
                <a:close/>
                <a:moveTo>
                  <a:pt x="8169" y="6780"/>
                </a:moveTo>
                <a:lnTo>
                  <a:pt x="7238" y="6309"/>
                </a:lnTo>
                <a:lnTo>
                  <a:pt x="7238" y="7243"/>
                </a:lnTo>
                <a:lnTo>
                  <a:pt x="8169" y="7714"/>
                </a:lnTo>
                <a:lnTo>
                  <a:pt x="8169" y="6780"/>
                </a:lnTo>
                <a:close/>
                <a:moveTo>
                  <a:pt x="8169" y="5692"/>
                </a:moveTo>
                <a:lnTo>
                  <a:pt x="8169" y="4758"/>
                </a:lnTo>
                <a:lnTo>
                  <a:pt x="7238" y="5229"/>
                </a:lnTo>
                <a:lnTo>
                  <a:pt x="7238" y="6162"/>
                </a:lnTo>
                <a:lnTo>
                  <a:pt x="8169" y="5692"/>
                </a:lnTo>
                <a:close/>
                <a:moveTo>
                  <a:pt x="8169" y="3677"/>
                </a:moveTo>
                <a:lnTo>
                  <a:pt x="7238" y="3206"/>
                </a:lnTo>
                <a:lnTo>
                  <a:pt x="7238" y="4140"/>
                </a:lnTo>
                <a:lnTo>
                  <a:pt x="8169" y="4611"/>
                </a:lnTo>
                <a:lnTo>
                  <a:pt x="8169" y="3677"/>
                </a:lnTo>
                <a:close/>
                <a:moveTo>
                  <a:pt x="8169" y="2585"/>
                </a:moveTo>
                <a:lnTo>
                  <a:pt x="8169" y="1651"/>
                </a:lnTo>
                <a:lnTo>
                  <a:pt x="7238" y="2122"/>
                </a:lnTo>
                <a:lnTo>
                  <a:pt x="7238" y="3056"/>
                </a:lnTo>
                <a:lnTo>
                  <a:pt x="8169" y="2585"/>
                </a:lnTo>
                <a:close/>
                <a:moveTo>
                  <a:pt x="8169" y="1507"/>
                </a:moveTo>
                <a:lnTo>
                  <a:pt x="8169" y="570"/>
                </a:lnTo>
                <a:lnTo>
                  <a:pt x="7238" y="99"/>
                </a:lnTo>
                <a:lnTo>
                  <a:pt x="7238" y="1036"/>
                </a:lnTo>
                <a:lnTo>
                  <a:pt x="8169" y="15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47" name="Freeform 1">
            <a:extLst>
              <a:ext uri="{FF2B5EF4-FFF2-40B4-BE49-F238E27FC236}">
                <a16:creationId xmlns:a16="http://schemas.microsoft.com/office/drawing/2014/main" id="{1554AF9D-E0E2-4705-B3A3-EECC7FDAE8BA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0805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4D76B5E-F04F-5F49-8958-97B50A83EE74}"/>
              </a:ext>
            </a:extLst>
          </p:cNvPr>
          <p:cNvSpPr/>
          <p:nvPr userDrawn="1"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42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420010" y="1291590"/>
            <a:ext cx="4754880" cy="2560320"/>
          </a:xfrm>
        </p:spPr>
        <p:txBody>
          <a:bodyPr anchor="ctr"/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48" name="Freeform 1">
            <a:extLst>
              <a:ext uri="{FF2B5EF4-FFF2-40B4-BE49-F238E27FC236}">
                <a16:creationId xmlns:a16="http://schemas.microsoft.com/office/drawing/2014/main" id="{61AB8978-50BC-4FD3-9AE9-19172AFEDD49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6" name="Freeform 1">
            <a:extLst>
              <a:ext uri="{FF2B5EF4-FFF2-40B4-BE49-F238E27FC236}">
                <a16:creationId xmlns:a16="http://schemas.microsoft.com/office/drawing/2014/main" id="{FA94C286-B458-4239-8F9C-DF2CEAEEC2B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428815" y="0"/>
            <a:ext cx="3715185" cy="5148072"/>
          </a:xfrm>
          <a:custGeom>
            <a:avLst/>
            <a:gdLst>
              <a:gd name="T0" fmla="*/ 2498 w 8256"/>
              <a:gd name="T1" fmla="*/ 5150 h 11437"/>
              <a:gd name="T2" fmla="*/ 1739 w 8256"/>
              <a:gd name="T3" fmla="*/ 1654 h 11437"/>
              <a:gd name="T4" fmla="*/ 2955 w 8256"/>
              <a:gd name="T5" fmla="*/ 4049 h 11437"/>
              <a:gd name="T6" fmla="*/ 3694 w 8256"/>
              <a:gd name="T7" fmla="*/ 6907 h 11437"/>
              <a:gd name="T8" fmla="*/ 4389 w 8256"/>
              <a:gd name="T9" fmla="*/ 6221 h 11437"/>
              <a:gd name="T10" fmla="*/ 4964 w 8256"/>
              <a:gd name="T11" fmla="*/ 4425 h 11437"/>
              <a:gd name="T12" fmla="*/ 4716 w 8256"/>
              <a:gd name="T13" fmla="*/ 6947 h 11437"/>
              <a:gd name="T14" fmla="*/ 5453 w 8256"/>
              <a:gd name="T15" fmla="*/ 3700 h 11437"/>
              <a:gd name="T16" fmla="*/ 3003 w 8256"/>
              <a:gd name="T17" fmla="*/ 0 h 11437"/>
              <a:gd name="T18" fmla="*/ 3655 w 8256"/>
              <a:gd name="T19" fmla="*/ 3268 h 11437"/>
              <a:gd name="T20" fmla="*/ 3088 w 8256"/>
              <a:gd name="T21" fmla="*/ 3558 h 11437"/>
              <a:gd name="T22" fmla="*/ 4420 w 8256"/>
              <a:gd name="T23" fmla="*/ 587 h 11437"/>
              <a:gd name="T24" fmla="*/ 2537 w 8256"/>
              <a:gd name="T25" fmla="*/ 1800 h 11437"/>
              <a:gd name="T26" fmla="*/ 2196 w 8256"/>
              <a:gd name="T27" fmla="*/ 8318 h 11437"/>
              <a:gd name="T28" fmla="*/ 7860 w 8256"/>
              <a:gd name="T29" fmla="*/ 6348 h 11437"/>
              <a:gd name="T30" fmla="*/ 7222 w 8256"/>
              <a:gd name="T31" fmla="*/ 6913 h 11437"/>
              <a:gd name="T32" fmla="*/ 7321 w 8256"/>
              <a:gd name="T33" fmla="*/ 9131 h 11437"/>
              <a:gd name="T34" fmla="*/ 7606 w 8256"/>
              <a:gd name="T35" fmla="*/ 5869 h 11437"/>
              <a:gd name="T36" fmla="*/ 6390 w 8256"/>
              <a:gd name="T37" fmla="*/ 0 h 11437"/>
              <a:gd name="T38" fmla="*/ 1397 w 8256"/>
              <a:gd name="T39" fmla="*/ 6470 h 11437"/>
              <a:gd name="T40" fmla="*/ 7411 w 8256"/>
              <a:gd name="T41" fmla="*/ 4337 h 11437"/>
              <a:gd name="T42" fmla="*/ 6237 w 8256"/>
              <a:gd name="T43" fmla="*/ 5804 h 11437"/>
              <a:gd name="T44" fmla="*/ 7013 w 8256"/>
              <a:gd name="T45" fmla="*/ 6588 h 11437"/>
              <a:gd name="T46" fmla="*/ 4149 w 8256"/>
              <a:gd name="T47" fmla="*/ 5761 h 11437"/>
              <a:gd name="T48" fmla="*/ 1620 w 8256"/>
              <a:gd name="T49" fmla="*/ 6345 h 11437"/>
              <a:gd name="T50" fmla="*/ 6124 w 8256"/>
              <a:gd name="T51" fmla="*/ 1180 h 11437"/>
              <a:gd name="T52" fmla="*/ 2179 w 8256"/>
              <a:gd name="T53" fmla="*/ 8959 h 11437"/>
              <a:gd name="T54" fmla="*/ 7580 w 8256"/>
              <a:gd name="T55" fmla="*/ 4058 h 11437"/>
              <a:gd name="T56" fmla="*/ 4598 w 8256"/>
              <a:gd name="T57" fmla="*/ 10491 h 11437"/>
              <a:gd name="T58" fmla="*/ 5819 w 8256"/>
              <a:gd name="T59" fmla="*/ 11050 h 11437"/>
              <a:gd name="T60" fmla="*/ 6167 w 8256"/>
              <a:gd name="T61" fmla="*/ 11436 h 11437"/>
              <a:gd name="T62" fmla="*/ 6268 w 8256"/>
              <a:gd name="T63" fmla="*/ 9032 h 11437"/>
              <a:gd name="T64" fmla="*/ 2303 w 8256"/>
              <a:gd name="T65" fmla="*/ 9915 h 11437"/>
              <a:gd name="T66" fmla="*/ 3584 w 8256"/>
              <a:gd name="T67" fmla="*/ 11069 h 11437"/>
              <a:gd name="T68" fmla="*/ 7990 w 8256"/>
              <a:gd name="T69" fmla="*/ 9424 h 11437"/>
              <a:gd name="T70" fmla="*/ 8252 w 8256"/>
              <a:gd name="T71" fmla="*/ 6052 h 11437"/>
              <a:gd name="T72" fmla="*/ 8097 w 8256"/>
              <a:gd name="T73" fmla="*/ 1854 h 11437"/>
              <a:gd name="T74" fmla="*/ 8097 w 8256"/>
              <a:gd name="T75" fmla="*/ 6526 h 11437"/>
              <a:gd name="T76" fmla="*/ 7823 w 8256"/>
              <a:gd name="T77" fmla="*/ 9641 h 11437"/>
              <a:gd name="T78" fmla="*/ 2038 w 8256"/>
              <a:gd name="T79" fmla="*/ 11233 h 11437"/>
              <a:gd name="T80" fmla="*/ 1383 w 8256"/>
              <a:gd name="T81" fmla="*/ 5342 h 11437"/>
              <a:gd name="T82" fmla="*/ 8162 w 8256"/>
              <a:gd name="T83" fmla="*/ 7113 h 11437"/>
              <a:gd name="T84" fmla="*/ 5453 w 8256"/>
              <a:gd name="T85" fmla="*/ 8744 h 11437"/>
              <a:gd name="T86" fmla="*/ 5822 w 8256"/>
              <a:gd name="T87" fmla="*/ 6715 h 11437"/>
              <a:gd name="T88" fmla="*/ 5845 w 8256"/>
              <a:gd name="T89" fmla="*/ 7364 h 11437"/>
              <a:gd name="T90" fmla="*/ 5865 w 8256"/>
              <a:gd name="T91" fmla="*/ 8253 h 11437"/>
              <a:gd name="T92" fmla="*/ 1623 w 8256"/>
              <a:gd name="T93" fmla="*/ 4061 h 11437"/>
              <a:gd name="T94" fmla="*/ 2749 w 8256"/>
              <a:gd name="T95" fmla="*/ 9385 h 11437"/>
              <a:gd name="T96" fmla="*/ 3864 w 8256"/>
              <a:gd name="T97" fmla="*/ 9492 h 11437"/>
              <a:gd name="T98" fmla="*/ 909 w 8256"/>
              <a:gd name="T99" fmla="*/ 8002 h 11437"/>
              <a:gd name="T100" fmla="*/ 404 w 8256"/>
              <a:gd name="T101" fmla="*/ 9004 h 11437"/>
              <a:gd name="T102" fmla="*/ 1730 w 8256"/>
              <a:gd name="T103" fmla="*/ 9004 h 11437"/>
              <a:gd name="T104" fmla="*/ 6423 w 8256"/>
              <a:gd name="T105" fmla="*/ 9895 h 11437"/>
              <a:gd name="T106" fmla="*/ 6708 w 8256"/>
              <a:gd name="T107" fmla="*/ 4326 h 11437"/>
              <a:gd name="T108" fmla="*/ 263 w 8256"/>
              <a:gd name="T109" fmla="*/ 1312 h 11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256" h="11437">
                <a:moveTo>
                  <a:pt x="2007" y="3505"/>
                </a:moveTo>
                <a:cubicBezTo>
                  <a:pt x="1629" y="3505"/>
                  <a:pt x="1321" y="3194"/>
                  <a:pt x="1321" y="2813"/>
                </a:cubicBezTo>
                <a:cubicBezTo>
                  <a:pt x="1321" y="2432"/>
                  <a:pt x="1629" y="2122"/>
                  <a:pt x="2007" y="2122"/>
                </a:cubicBezTo>
                <a:cubicBezTo>
                  <a:pt x="2385" y="2122"/>
                  <a:pt x="2693" y="2430"/>
                  <a:pt x="2693" y="2813"/>
                </a:cubicBezTo>
                <a:cubicBezTo>
                  <a:pt x="2695" y="3197"/>
                  <a:pt x="2388" y="3505"/>
                  <a:pt x="2007" y="3505"/>
                </a:cubicBezTo>
                <a:close/>
                <a:moveTo>
                  <a:pt x="2371" y="5277"/>
                </a:moveTo>
                <a:cubicBezTo>
                  <a:pt x="2371" y="5209"/>
                  <a:pt x="2427" y="5153"/>
                  <a:pt x="2498" y="5150"/>
                </a:cubicBezTo>
                <a:cubicBezTo>
                  <a:pt x="2568" y="5150"/>
                  <a:pt x="2625" y="5206"/>
                  <a:pt x="2625" y="5277"/>
                </a:cubicBezTo>
                <a:cubicBezTo>
                  <a:pt x="2625" y="5348"/>
                  <a:pt x="2569" y="5404"/>
                  <a:pt x="2498" y="5404"/>
                </a:cubicBezTo>
                <a:cubicBezTo>
                  <a:pt x="2428" y="5404"/>
                  <a:pt x="2371" y="5348"/>
                  <a:pt x="2371" y="5277"/>
                </a:cubicBezTo>
                <a:close/>
                <a:moveTo>
                  <a:pt x="1507" y="1888"/>
                </a:moveTo>
                <a:cubicBezTo>
                  <a:pt x="1380" y="1888"/>
                  <a:pt x="1276" y="1783"/>
                  <a:pt x="1276" y="1654"/>
                </a:cubicBezTo>
                <a:cubicBezTo>
                  <a:pt x="1276" y="1524"/>
                  <a:pt x="1380" y="1419"/>
                  <a:pt x="1507" y="1419"/>
                </a:cubicBezTo>
                <a:cubicBezTo>
                  <a:pt x="1634" y="1419"/>
                  <a:pt x="1739" y="1524"/>
                  <a:pt x="1739" y="1654"/>
                </a:cubicBezTo>
                <a:cubicBezTo>
                  <a:pt x="1739" y="1783"/>
                  <a:pt x="1634" y="1888"/>
                  <a:pt x="1507" y="1888"/>
                </a:cubicBezTo>
                <a:close/>
                <a:moveTo>
                  <a:pt x="1829" y="4600"/>
                </a:moveTo>
                <a:cubicBezTo>
                  <a:pt x="1829" y="4529"/>
                  <a:pt x="1886" y="4473"/>
                  <a:pt x="1956" y="4473"/>
                </a:cubicBezTo>
                <a:cubicBezTo>
                  <a:pt x="2027" y="4473"/>
                  <a:pt x="2083" y="4529"/>
                  <a:pt x="2083" y="4600"/>
                </a:cubicBezTo>
                <a:cubicBezTo>
                  <a:pt x="2083" y="4670"/>
                  <a:pt x="2027" y="4727"/>
                  <a:pt x="1956" y="4727"/>
                </a:cubicBezTo>
                <a:cubicBezTo>
                  <a:pt x="1886" y="4727"/>
                  <a:pt x="1829" y="4670"/>
                  <a:pt x="1829" y="4600"/>
                </a:cubicBezTo>
                <a:close/>
                <a:moveTo>
                  <a:pt x="2955" y="4049"/>
                </a:moveTo>
                <a:cubicBezTo>
                  <a:pt x="2955" y="4258"/>
                  <a:pt x="2789" y="4425"/>
                  <a:pt x="2583" y="4425"/>
                </a:cubicBezTo>
                <a:cubicBezTo>
                  <a:pt x="2377" y="4425"/>
                  <a:pt x="2210" y="4255"/>
                  <a:pt x="2210" y="4049"/>
                </a:cubicBezTo>
                <a:cubicBezTo>
                  <a:pt x="2210" y="3841"/>
                  <a:pt x="2377" y="3674"/>
                  <a:pt x="2583" y="3674"/>
                </a:cubicBezTo>
                <a:cubicBezTo>
                  <a:pt x="2789" y="3674"/>
                  <a:pt x="2955" y="3843"/>
                  <a:pt x="2955" y="4049"/>
                </a:cubicBezTo>
                <a:close/>
                <a:moveTo>
                  <a:pt x="3497" y="6907"/>
                </a:moveTo>
                <a:cubicBezTo>
                  <a:pt x="3497" y="6851"/>
                  <a:pt x="3542" y="6808"/>
                  <a:pt x="3596" y="6805"/>
                </a:cubicBezTo>
                <a:cubicBezTo>
                  <a:pt x="3649" y="6805"/>
                  <a:pt x="3694" y="6851"/>
                  <a:pt x="3694" y="6907"/>
                </a:cubicBezTo>
                <a:cubicBezTo>
                  <a:pt x="3694" y="6963"/>
                  <a:pt x="3652" y="7009"/>
                  <a:pt x="3596" y="7009"/>
                </a:cubicBezTo>
                <a:cubicBezTo>
                  <a:pt x="3542" y="7009"/>
                  <a:pt x="3497" y="6963"/>
                  <a:pt x="3497" y="6907"/>
                </a:cubicBezTo>
                <a:close/>
                <a:moveTo>
                  <a:pt x="4389" y="6221"/>
                </a:moveTo>
                <a:cubicBezTo>
                  <a:pt x="4389" y="6281"/>
                  <a:pt x="4341" y="6329"/>
                  <a:pt x="4281" y="6329"/>
                </a:cubicBezTo>
                <a:cubicBezTo>
                  <a:pt x="4222" y="6329"/>
                  <a:pt x="4174" y="6281"/>
                  <a:pt x="4174" y="6221"/>
                </a:cubicBezTo>
                <a:cubicBezTo>
                  <a:pt x="4174" y="6162"/>
                  <a:pt x="4222" y="6114"/>
                  <a:pt x="4281" y="6114"/>
                </a:cubicBezTo>
                <a:cubicBezTo>
                  <a:pt x="4341" y="6114"/>
                  <a:pt x="4389" y="6162"/>
                  <a:pt x="4389" y="6221"/>
                </a:cubicBezTo>
                <a:close/>
                <a:moveTo>
                  <a:pt x="1990" y="714"/>
                </a:moveTo>
                <a:cubicBezTo>
                  <a:pt x="1990" y="1005"/>
                  <a:pt x="1756" y="1242"/>
                  <a:pt x="1465" y="1242"/>
                </a:cubicBezTo>
                <a:cubicBezTo>
                  <a:pt x="1174" y="1242"/>
                  <a:pt x="940" y="1005"/>
                  <a:pt x="940" y="714"/>
                </a:cubicBezTo>
                <a:cubicBezTo>
                  <a:pt x="940" y="423"/>
                  <a:pt x="1174" y="186"/>
                  <a:pt x="1465" y="186"/>
                </a:cubicBezTo>
                <a:cubicBezTo>
                  <a:pt x="1756" y="186"/>
                  <a:pt x="1990" y="423"/>
                  <a:pt x="1990" y="714"/>
                </a:cubicBezTo>
                <a:close/>
                <a:moveTo>
                  <a:pt x="4112" y="3570"/>
                </a:moveTo>
                <a:cubicBezTo>
                  <a:pt x="4581" y="3570"/>
                  <a:pt x="4962" y="3953"/>
                  <a:pt x="4964" y="4425"/>
                </a:cubicBezTo>
                <a:cubicBezTo>
                  <a:pt x="4964" y="4896"/>
                  <a:pt x="4583" y="5280"/>
                  <a:pt x="4112" y="5280"/>
                </a:cubicBezTo>
                <a:cubicBezTo>
                  <a:pt x="3641" y="5280"/>
                  <a:pt x="3260" y="4896"/>
                  <a:pt x="3260" y="4425"/>
                </a:cubicBezTo>
                <a:cubicBezTo>
                  <a:pt x="3260" y="3953"/>
                  <a:pt x="3641" y="3570"/>
                  <a:pt x="4112" y="3570"/>
                </a:cubicBezTo>
                <a:close/>
                <a:moveTo>
                  <a:pt x="4397" y="7268"/>
                </a:moveTo>
                <a:cubicBezTo>
                  <a:pt x="4222" y="7268"/>
                  <a:pt x="4078" y="7124"/>
                  <a:pt x="4078" y="6947"/>
                </a:cubicBezTo>
                <a:cubicBezTo>
                  <a:pt x="4078" y="6769"/>
                  <a:pt x="4219" y="6625"/>
                  <a:pt x="4397" y="6625"/>
                </a:cubicBezTo>
                <a:cubicBezTo>
                  <a:pt x="4572" y="6625"/>
                  <a:pt x="4716" y="6770"/>
                  <a:pt x="4716" y="6947"/>
                </a:cubicBezTo>
                <a:cubicBezTo>
                  <a:pt x="4716" y="7125"/>
                  <a:pt x="4575" y="7268"/>
                  <a:pt x="4397" y="7268"/>
                </a:cubicBezTo>
                <a:close/>
                <a:moveTo>
                  <a:pt x="5577" y="5277"/>
                </a:moveTo>
                <a:cubicBezTo>
                  <a:pt x="5343" y="5277"/>
                  <a:pt x="5153" y="5088"/>
                  <a:pt x="5153" y="4851"/>
                </a:cubicBezTo>
                <a:cubicBezTo>
                  <a:pt x="5153" y="4617"/>
                  <a:pt x="5343" y="4425"/>
                  <a:pt x="5577" y="4425"/>
                </a:cubicBezTo>
                <a:cubicBezTo>
                  <a:pt x="5811" y="4425"/>
                  <a:pt x="6000" y="4617"/>
                  <a:pt x="6000" y="4851"/>
                </a:cubicBezTo>
                <a:cubicBezTo>
                  <a:pt x="6000" y="5085"/>
                  <a:pt x="5811" y="5277"/>
                  <a:pt x="5577" y="5277"/>
                </a:cubicBezTo>
                <a:close/>
                <a:moveTo>
                  <a:pt x="5453" y="3700"/>
                </a:moveTo>
                <a:cubicBezTo>
                  <a:pt x="5165" y="3700"/>
                  <a:pt x="4931" y="3465"/>
                  <a:pt x="4931" y="3175"/>
                </a:cubicBezTo>
                <a:cubicBezTo>
                  <a:pt x="4931" y="2884"/>
                  <a:pt x="5166" y="2650"/>
                  <a:pt x="5453" y="2650"/>
                </a:cubicBezTo>
                <a:cubicBezTo>
                  <a:pt x="5741" y="2650"/>
                  <a:pt x="5975" y="2884"/>
                  <a:pt x="5975" y="3175"/>
                </a:cubicBezTo>
                <a:cubicBezTo>
                  <a:pt x="5975" y="3465"/>
                  <a:pt x="5740" y="3700"/>
                  <a:pt x="5453" y="3700"/>
                </a:cubicBezTo>
                <a:close/>
                <a:moveTo>
                  <a:pt x="3522" y="584"/>
                </a:moveTo>
                <a:cubicBezTo>
                  <a:pt x="3234" y="584"/>
                  <a:pt x="3000" y="350"/>
                  <a:pt x="3000" y="59"/>
                </a:cubicBezTo>
                <a:cubicBezTo>
                  <a:pt x="3000" y="40"/>
                  <a:pt x="3000" y="20"/>
                  <a:pt x="3003" y="0"/>
                </a:cubicBezTo>
                <a:lnTo>
                  <a:pt x="4042" y="0"/>
                </a:lnTo>
                <a:cubicBezTo>
                  <a:pt x="4044" y="20"/>
                  <a:pt x="4044" y="40"/>
                  <a:pt x="4044" y="59"/>
                </a:cubicBezTo>
                <a:cubicBezTo>
                  <a:pt x="4044" y="350"/>
                  <a:pt x="3810" y="584"/>
                  <a:pt x="3522" y="584"/>
                </a:cubicBezTo>
                <a:close/>
                <a:moveTo>
                  <a:pt x="3556" y="3166"/>
                </a:moveTo>
                <a:cubicBezTo>
                  <a:pt x="3556" y="3110"/>
                  <a:pt x="3601" y="3065"/>
                  <a:pt x="3655" y="3065"/>
                </a:cubicBezTo>
                <a:cubicBezTo>
                  <a:pt x="3709" y="3065"/>
                  <a:pt x="3754" y="3109"/>
                  <a:pt x="3754" y="3166"/>
                </a:cubicBezTo>
                <a:cubicBezTo>
                  <a:pt x="3754" y="3222"/>
                  <a:pt x="3711" y="3268"/>
                  <a:pt x="3655" y="3268"/>
                </a:cubicBezTo>
                <a:cubicBezTo>
                  <a:pt x="3601" y="3268"/>
                  <a:pt x="3556" y="3223"/>
                  <a:pt x="3556" y="3166"/>
                </a:cubicBezTo>
                <a:close/>
                <a:moveTo>
                  <a:pt x="3398" y="2108"/>
                </a:moveTo>
                <a:cubicBezTo>
                  <a:pt x="3398" y="1668"/>
                  <a:pt x="3754" y="1309"/>
                  <a:pt x="4194" y="1309"/>
                </a:cubicBezTo>
                <a:cubicBezTo>
                  <a:pt x="4634" y="1309"/>
                  <a:pt x="4990" y="1668"/>
                  <a:pt x="4990" y="2108"/>
                </a:cubicBezTo>
                <a:cubicBezTo>
                  <a:pt x="4990" y="2548"/>
                  <a:pt x="4631" y="2907"/>
                  <a:pt x="4194" y="2907"/>
                </a:cubicBezTo>
                <a:cubicBezTo>
                  <a:pt x="3754" y="2907"/>
                  <a:pt x="3398" y="2548"/>
                  <a:pt x="3398" y="2108"/>
                </a:cubicBezTo>
                <a:close/>
                <a:moveTo>
                  <a:pt x="3088" y="3558"/>
                </a:moveTo>
                <a:cubicBezTo>
                  <a:pt x="2995" y="3558"/>
                  <a:pt x="2918" y="3479"/>
                  <a:pt x="2916" y="3386"/>
                </a:cubicBezTo>
                <a:cubicBezTo>
                  <a:pt x="2916" y="3290"/>
                  <a:pt x="2992" y="3214"/>
                  <a:pt x="3088" y="3214"/>
                </a:cubicBezTo>
                <a:cubicBezTo>
                  <a:pt x="3184" y="3214"/>
                  <a:pt x="3260" y="3290"/>
                  <a:pt x="3260" y="3386"/>
                </a:cubicBezTo>
                <a:cubicBezTo>
                  <a:pt x="3260" y="3482"/>
                  <a:pt x="3184" y="3558"/>
                  <a:pt x="3088" y="3558"/>
                </a:cubicBezTo>
                <a:close/>
                <a:moveTo>
                  <a:pt x="5464" y="587"/>
                </a:moveTo>
                <a:cubicBezTo>
                  <a:pt x="5464" y="878"/>
                  <a:pt x="5230" y="1112"/>
                  <a:pt x="4942" y="1112"/>
                </a:cubicBezTo>
                <a:cubicBezTo>
                  <a:pt x="4654" y="1112"/>
                  <a:pt x="4420" y="878"/>
                  <a:pt x="4420" y="587"/>
                </a:cubicBezTo>
                <a:cubicBezTo>
                  <a:pt x="4420" y="296"/>
                  <a:pt x="4654" y="62"/>
                  <a:pt x="4942" y="62"/>
                </a:cubicBezTo>
                <a:cubicBezTo>
                  <a:pt x="5230" y="62"/>
                  <a:pt x="5464" y="296"/>
                  <a:pt x="5464" y="587"/>
                </a:cubicBezTo>
                <a:close/>
                <a:moveTo>
                  <a:pt x="2537" y="1800"/>
                </a:moveTo>
                <a:cubicBezTo>
                  <a:pt x="2537" y="1654"/>
                  <a:pt x="2656" y="1535"/>
                  <a:pt x="2800" y="1535"/>
                </a:cubicBezTo>
                <a:cubicBezTo>
                  <a:pt x="2944" y="1535"/>
                  <a:pt x="3062" y="1653"/>
                  <a:pt x="3062" y="1800"/>
                </a:cubicBezTo>
                <a:cubicBezTo>
                  <a:pt x="3062" y="1946"/>
                  <a:pt x="2947" y="2066"/>
                  <a:pt x="2800" y="2066"/>
                </a:cubicBezTo>
                <a:cubicBezTo>
                  <a:pt x="2656" y="2066"/>
                  <a:pt x="2537" y="1947"/>
                  <a:pt x="2537" y="1800"/>
                </a:cubicBezTo>
                <a:close/>
                <a:moveTo>
                  <a:pt x="2670" y="643"/>
                </a:moveTo>
                <a:cubicBezTo>
                  <a:pt x="2797" y="643"/>
                  <a:pt x="2901" y="751"/>
                  <a:pt x="2904" y="878"/>
                </a:cubicBezTo>
                <a:cubicBezTo>
                  <a:pt x="2904" y="1007"/>
                  <a:pt x="2800" y="1112"/>
                  <a:pt x="2670" y="1112"/>
                </a:cubicBezTo>
                <a:cubicBezTo>
                  <a:pt x="2540" y="1112"/>
                  <a:pt x="2436" y="1007"/>
                  <a:pt x="2436" y="878"/>
                </a:cubicBezTo>
                <a:cubicBezTo>
                  <a:pt x="2436" y="748"/>
                  <a:pt x="2540" y="643"/>
                  <a:pt x="2670" y="643"/>
                </a:cubicBezTo>
                <a:close/>
                <a:moveTo>
                  <a:pt x="2487" y="8024"/>
                </a:moveTo>
                <a:cubicBezTo>
                  <a:pt x="2487" y="8188"/>
                  <a:pt x="2357" y="8318"/>
                  <a:pt x="2196" y="8318"/>
                </a:cubicBezTo>
                <a:cubicBezTo>
                  <a:pt x="2035" y="8318"/>
                  <a:pt x="1905" y="8185"/>
                  <a:pt x="1905" y="8024"/>
                </a:cubicBezTo>
                <a:cubicBezTo>
                  <a:pt x="1905" y="7861"/>
                  <a:pt x="2035" y="7731"/>
                  <a:pt x="2196" y="7731"/>
                </a:cubicBezTo>
                <a:cubicBezTo>
                  <a:pt x="2357" y="7731"/>
                  <a:pt x="2487" y="7864"/>
                  <a:pt x="2487" y="8024"/>
                </a:cubicBezTo>
                <a:close/>
                <a:moveTo>
                  <a:pt x="7580" y="6628"/>
                </a:moveTo>
                <a:cubicBezTo>
                  <a:pt x="7425" y="6628"/>
                  <a:pt x="7301" y="6503"/>
                  <a:pt x="7301" y="6348"/>
                </a:cubicBezTo>
                <a:cubicBezTo>
                  <a:pt x="7301" y="6193"/>
                  <a:pt x="7425" y="6069"/>
                  <a:pt x="7580" y="6069"/>
                </a:cubicBezTo>
                <a:cubicBezTo>
                  <a:pt x="7736" y="6069"/>
                  <a:pt x="7860" y="6193"/>
                  <a:pt x="7860" y="6348"/>
                </a:cubicBezTo>
                <a:cubicBezTo>
                  <a:pt x="7860" y="6503"/>
                  <a:pt x="7736" y="6628"/>
                  <a:pt x="7580" y="6628"/>
                </a:cubicBezTo>
                <a:close/>
                <a:moveTo>
                  <a:pt x="6604" y="7644"/>
                </a:moveTo>
                <a:cubicBezTo>
                  <a:pt x="6604" y="7381"/>
                  <a:pt x="6816" y="7167"/>
                  <a:pt x="7078" y="7167"/>
                </a:cubicBezTo>
                <a:cubicBezTo>
                  <a:pt x="7341" y="7167"/>
                  <a:pt x="7552" y="7381"/>
                  <a:pt x="7552" y="7644"/>
                </a:cubicBezTo>
                <a:cubicBezTo>
                  <a:pt x="7552" y="7906"/>
                  <a:pt x="7341" y="8120"/>
                  <a:pt x="7078" y="8120"/>
                </a:cubicBezTo>
                <a:cubicBezTo>
                  <a:pt x="6816" y="8120"/>
                  <a:pt x="6604" y="7906"/>
                  <a:pt x="6604" y="7644"/>
                </a:cubicBezTo>
                <a:close/>
                <a:moveTo>
                  <a:pt x="7222" y="6913"/>
                </a:moveTo>
                <a:cubicBezTo>
                  <a:pt x="7222" y="6853"/>
                  <a:pt x="7270" y="6805"/>
                  <a:pt x="7329" y="6805"/>
                </a:cubicBezTo>
                <a:cubicBezTo>
                  <a:pt x="7389" y="6805"/>
                  <a:pt x="7437" y="6853"/>
                  <a:pt x="7437" y="6913"/>
                </a:cubicBezTo>
                <a:cubicBezTo>
                  <a:pt x="7437" y="6972"/>
                  <a:pt x="7389" y="7020"/>
                  <a:pt x="7329" y="7020"/>
                </a:cubicBezTo>
                <a:cubicBezTo>
                  <a:pt x="7270" y="7020"/>
                  <a:pt x="7222" y="6972"/>
                  <a:pt x="7222" y="6913"/>
                </a:cubicBezTo>
                <a:close/>
                <a:moveTo>
                  <a:pt x="6762" y="9131"/>
                </a:moveTo>
                <a:cubicBezTo>
                  <a:pt x="6762" y="8975"/>
                  <a:pt x="6886" y="8851"/>
                  <a:pt x="7041" y="8851"/>
                </a:cubicBezTo>
                <a:cubicBezTo>
                  <a:pt x="7197" y="8851"/>
                  <a:pt x="7321" y="8976"/>
                  <a:pt x="7321" y="9131"/>
                </a:cubicBezTo>
                <a:cubicBezTo>
                  <a:pt x="7321" y="9287"/>
                  <a:pt x="7197" y="9410"/>
                  <a:pt x="7041" y="9410"/>
                </a:cubicBezTo>
                <a:cubicBezTo>
                  <a:pt x="6886" y="9410"/>
                  <a:pt x="6762" y="9286"/>
                  <a:pt x="6762" y="9131"/>
                </a:cubicBezTo>
                <a:close/>
                <a:moveTo>
                  <a:pt x="7606" y="5869"/>
                </a:moveTo>
                <a:cubicBezTo>
                  <a:pt x="7547" y="5869"/>
                  <a:pt x="7499" y="5821"/>
                  <a:pt x="7499" y="5761"/>
                </a:cubicBezTo>
                <a:cubicBezTo>
                  <a:pt x="7499" y="5702"/>
                  <a:pt x="7547" y="5655"/>
                  <a:pt x="7606" y="5655"/>
                </a:cubicBezTo>
                <a:cubicBezTo>
                  <a:pt x="7665" y="5655"/>
                  <a:pt x="7713" y="5703"/>
                  <a:pt x="7713" y="5761"/>
                </a:cubicBezTo>
                <a:cubicBezTo>
                  <a:pt x="7713" y="5821"/>
                  <a:pt x="7665" y="5869"/>
                  <a:pt x="7606" y="5869"/>
                </a:cubicBezTo>
                <a:close/>
                <a:moveTo>
                  <a:pt x="6960" y="1290"/>
                </a:moveTo>
                <a:cubicBezTo>
                  <a:pt x="6960" y="1033"/>
                  <a:pt x="7168" y="827"/>
                  <a:pt x="7420" y="827"/>
                </a:cubicBezTo>
                <a:cubicBezTo>
                  <a:pt x="7674" y="827"/>
                  <a:pt x="7880" y="1033"/>
                  <a:pt x="7880" y="1290"/>
                </a:cubicBezTo>
                <a:cubicBezTo>
                  <a:pt x="7880" y="1546"/>
                  <a:pt x="7674" y="1752"/>
                  <a:pt x="7420" y="1752"/>
                </a:cubicBezTo>
                <a:cubicBezTo>
                  <a:pt x="7166" y="1752"/>
                  <a:pt x="6960" y="1546"/>
                  <a:pt x="6960" y="1290"/>
                </a:cubicBezTo>
                <a:close/>
                <a:moveTo>
                  <a:pt x="6359" y="166"/>
                </a:moveTo>
                <a:cubicBezTo>
                  <a:pt x="6359" y="110"/>
                  <a:pt x="6370" y="54"/>
                  <a:pt x="6390" y="0"/>
                </a:cubicBezTo>
                <a:lnTo>
                  <a:pt x="7298" y="0"/>
                </a:lnTo>
                <a:cubicBezTo>
                  <a:pt x="7318" y="51"/>
                  <a:pt x="7329" y="107"/>
                  <a:pt x="7329" y="166"/>
                </a:cubicBezTo>
                <a:cubicBezTo>
                  <a:pt x="7329" y="437"/>
                  <a:pt x="7112" y="655"/>
                  <a:pt x="6844" y="655"/>
                </a:cubicBezTo>
                <a:cubicBezTo>
                  <a:pt x="6576" y="655"/>
                  <a:pt x="6359" y="435"/>
                  <a:pt x="6359" y="166"/>
                </a:cubicBezTo>
                <a:close/>
                <a:moveTo>
                  <a:pt x="415" y="6470"/>
                </a:moveTo>
                <a:cubicBezTo>
                  <a:pt x="415" y="6196"/>
                  <a:pt x="635" y="5976"/>
                  <a:pt x="906" y="5976"/>
                </a:cubicBezTo>
                <a:cubicBezTo>
                  <a:pt x="1177" y="5976"/>
                  <a:pt x="1397" y="6197"/>
                  <a:pt x="1397" y="6470"/>
                </a:cubicBezTo>
                <a:cubicBezTo>
                  <a:pt x="1397" y="6744"/>
                  <a:pt x="1177" y="6963"/>
                  <a:pt x="906" y="6963"/>
                </a:cubicBezTo>
                <a:cubicBezTo>
                  <a:pt x="635" y="6963"/>
                  <a:pt x="415" y="6743"/>
                  <a:pt x="415" y="6470"/>
                </a:cubicBezTo>
                <a:close/>
                <a:moveTo>
                  <a:pt x="7411" y="4337"/>
                </a:moveTo>
                <a:cubicBezTo>
                  <a:pt x="7470" y="4337"/>
                  <a:pt x="7518" y="4385"/>
                  <a:pt x="7518" y="4444"/>
                </a:cubicBezTo>
                <a:cubicBezTo>
                  <a:pt x="7518" y="4504"/>
                  <a:pt x="7470" y="4552"/>
                  <a:pt x="7411" y="4552"/>
                </a:cubicBezTo>
                <a:cubicBezTo>
                  <a:pt x="7352" y="4552"/>
                  <a:pt x="7304" y="4504"/>
                  <a:pt x="7304" y="4444"/>
                </a:cubicBezTo>
                <a:cubicBezTo>
                  <a:pt x="7304" y="4385"/>
                  <a:pt x="7352" y="4337"/>
                  <a:pt x="7411" y="4337"/>
                </a:cubicBezTo>
                <a:close/>
                <a:moveTo>
                  <a:pt x="6359" y="2410"/>
                </a:moveTo>
                <a:cubicBezTo>
                  <a:pt x="6359" y="2348"/>
                  <a:pt x="6409" y="2297"/>
                  <a:pt x="6471" y="2297"/>
                </a:cubicBezTo>
                <a:cubicBezTo>
                  <a:pt x="6533" y="2297"/>
                  <a:pt x="6584" y="2348"/>
                  <a:pt x="6584" y="2410"/>
                </a:cubicBezTo>
                <a:cubicBezTo>
                  <a:pt x="6584" y="2472"/>
                  <a:pt x="6533" y="2523"/>
                  <a:pt x="6471" y="2523"/>
                </a:cubicBezTo>
                <a:cubicBezTo>
                  <a:pt x="6409" y="2523"/>
                  <a:pt x="6359" y="2472"/>
                  <a:pt x="6359" y="2410"/>
                </a:cubicBezTo>
                <a:close/>
                <a:moveTo>
                  <a:pt x="6344" y="5697"/>
                </a:moveTo>
                <a:cubicBezTo>
                  <a:pt x="6344" y="5756"/>
                  <a:pt x="6296" y="5804"/>
                  <a:pt x="6237" y="5804"/>
                </a:cubicBezTo>
                <a:cubicBezTo>
                  <a:pt x="6178" y="5804"/>
                  <a:pt x="6130" y="5756"/>
                  <a:pt x="6130" y="5697"/>
                </a:cubicBezTo>
                <a:cubicBezTo>
                  <a:pt x="6130" y="5638"/>
                  <a:pt x="6178" y="5590"/>
                  <a:pt x="6237" y="5590"/>
                </a:cubicBezTo>
                <a:cubicBezTo>
                  <a:pt x="6296" y="5590"/>
                  <a:pt x="6344" y="5638"/>
                  <a:pt x="6344" y="5697"/>
                </a:cubicBezTo>
                <a:close/>
                <a:moveTo>
                  <a:pt x="6539" y="7065"/>
                </a:moveTo>
                <a:cubicBezTo>
                  <a:pt x="6277" y="7065"/>
                  <a:pt x="6065" y="6851"/>
                  <a:pt x="6065" y="6588"/>
                </a:cubicBezTo>
                <a:cubicBezTo>
                  <a:pt x="6065" y="6326"/>
                  <a:pt x="6277" y="6111"/>
                  <a:pt x="6539" y="6111"/>
                </a:cubicBezTo>
                <a:cubicBezTo>
                  <a:pt x="6802" y="6111"/>
                  <a:pt x="7013" y="6326"/>
                  <a:pt x="7013" y="6588"/>
                </a:cubicBezTo>
                <a:cubicBezTo>
                  <a:pt x="7013" y="6851"/>
                  <a:pt x="6802" y="7065"/>
                  <a:pt x="6539" y="7065"/>
                </a:cubicBezTo>
                <a:close/>
                <a:moveTo>
                  <a:pt x="7174" y="5697"/>
                </a:moveTo>
                <a:cubicBezTo>
                  <a:pt x="7174" y="5849"/>
                  <a:pt x="7051" y="5976"/>
                  <a:pt x="6895" y="5976"/>
                </a:cubicBezTo>
                <a:cubicBezTo>
                  <a:pt x="6740" y="5976"/>
                  <a:pt x="6615" y="5852"/>
                  <a:pt x="6615" y="5697"/>
                </a:cubicBezTo>
                <a:cubicBezTo>
                  <a:pt x="6615" y="5541"/>
                  <a:pt x="6740" y="5418"/>
                  <a:pt x="6895" y="5418"/>
                </a:cubicBezTo>
                <a:cubicBezTo>
                  <a:pt x="7051" y="5418"/>
                  <a:pt x="7174" y="5542"/>
                  <a:pt x="7174" y="5697"/>
                </a:cubicBezTo>
                <a:close/>
                <a:moveTo>
                  <a:pt x="4149" y="5761"/>
                </a:moveTo>
                <a:cubicBezTo>
                  <a:pt x="4149" y="5990"/>
                  <a:pt x="3965" y="6173"/>
                  <a:pt x="3740" y="6173"/>
                </a:cubicBezTo>
                <a:cubicBezTo>
                  <a:pt x="3514" y="6173"/>
                  <a:pt x="3330" y="5990"/>
                  <a:pt x="3330" y="5761"/>
                </a:cubicBezTo>
                <a:cubicBezTo>
                  <a:pt x="3330" y="5533"/>
                  <a:pt x="3515" y="5350"/>
                  <a:pt x="3740" y="5350"/>
                </a:cubicBezTo>
                <a:cubicBezTo>
                  <a:pt x="3966" y="5350"/>
                  <a:pt x="4149" y="5534"/>
                  <a:pt x="4149" y="5761"/>
                </a:cubicBezTo>
                <a:close/>
                <a:moveTo>
                  <a:pt x="3376" y="6345"/>
                </a:moveTo>
                <a:cubicBezTo>
                  <a:pt x="3376" y="6834"/>
                  <a:pt x="2983" y="7229"/>
                  <a:pt x="2498" y="7229"/>
                </a:cubicBezTo>
                <a:cubicBezTo>
                  <a:pt x="2013" y="7229"/>
                  <a:pt x="1620" y="6834"/>
                  <a:pt x="1620" y="6345"/>
                </a:cubicBezTo>
                <a:cubicBezTo>
                  <a:pt x="1620" y="5857"/>
                  <a:pt x="2013" y="5463"/>
                  <a:pt x="2498" y="5463"/>
                </a:cubicBezTo>
                <a:cubicBezTo>
                  <a:pt x="2983" y="5463"/>
                  <a:pt x="3376" y="5857"/>
                  <a:pt x="3376" y="6345"/>
                </a:cubicBezTo>
                <a:close/>
                <a:moveTo>
                  <a:pt x="6124" y="1180"/>
                </a:moveTo>
                <a:cubicBezTo>
                  <a:pt x="6381" y="1180"/>
                  <a:pt x="6593" y="1388"/>
                  <a:pt x="6593" y="1651"/>
                </a:cubicBezTo>
                <a:cubicBezTo>
                  <a:pt x="6593" y="1910"/>
                  <a:pt x="6384" y="2122"/>
                  <a:pt x="6124" y="2122"/>
                </a:cubicBezTo>
                <a:cubicBezTo>
                  <a:pt x="5865" y="2122"/>
                  <a:pt x="5656" y="1910"/>
                  <a:pt x="5656" y="1651"/>
                </a:cubicBezTo>
                <a:cubicBezTo>
                  <a:pt x="5656" y="1391"/>
                  <a:pt x="5865" y="1180"/>
                  <a:pt x="6124" y="1180"/>
                </a:cubicBezTo>
                <a:close/>
                <a:moveTo>
                  <a:pt x="2309" y="7624"/>
                </a:moveTo>
                <a:cubicBezTo>
                  <a:pt x="2238" y="7624"/>
                  <a:pt x="2179" y="7567"/>
                  <a:pt x="2179" y="7494"/>
                </a:cubicBezTo>
                <a:cubicBezTo>
                  <a:pt x="2179" y="7423"/>
                  <a:pt x="2239" y="7364"/>
                  <a:pt x="2309" y="7364"/>
                </a:cubicBezTo>
                <a:cubicBezTo>
                  <a:pt x="2380" y="7364"/>
                  <a:pt x="2439" y="7421"/>
                  <a:pt x="2439" y="7494"/>
                </a:cubicBezTo>
                <a:cubicBezTo>
                  <a:pt x="2439" y="7565"/>
                  <a:pt x="2379" y="7624"/>
                  <a:pt x="2309" y="7624"/>
                </a:cubicBezTo>
                <a:close/>
                <a:moveTo>
                  <a:pt x="2007" y="9131"/>
                </a:moveTo>
                <a:cubicBezTo>
                  <a:pt x="2007" y="9035"/>
                  <a:pt x="2083" y="8959"/>
                  <a:pt x="2179" y="8959"/>
                </a:cubicBezTo>
                <a:cubicBezTo>
                  <a:pt x="2275" y="8959"/>
                  <a:pt x="2351" y="9035"/>
                  <a:pt x="2351" y="9131"/>
                </a:cubicBezTo>
                <a:cubicBezTo>
                  <a:pt x="2351" y="9227"/>
                  <a:pt x="2275" y="9303"/>
                  <a:pt x="2179" y="9303"/>
                </a:cubicBezTo>
                <a:cubicBezTo>
                  <a:pt x="2083" y="9303"/>
                  <a:pt x="2007" y="9227"/>
                  <a:pt x="2007" y="9131"/>
                </a:cubicBezTo>
                <a:close/>
                <a:moveTo>
                  <a:pt x="7580" y="2291"/>
                </a:moveTo>
                <a:cubicBezTo>
                  <a:pt x="7851" y="2291"/>
                  <a:pt x="8091" y="2416"/>
                  <a:pt x="8255" y="2607"/>
                </a:cubicBezTo>
                <a:lnTo>
                  <a:pt x="8255" y="3742"/>
                </a:lnTo>
                <a:cubicBezTo>
                  <a:pt x="8094" y="3934"/>
                  <a:pt x="7851" y="4058"/>
                  <a:pt x="7580" y="4058"/>
                </a:cubicBezTo>
                <a:cubicBezTo>
                  <a:pt x="7095" y="4058"/>
                  <a:pt x="6703" y="3663"/>
                  <a:pt x="6703" y="3175"/>
                </a:cubicBezTo>
                <a:cubicBezTo>
                  <a:pt x="6703" y="2686"/>
                  <a:pt x="7095" y="2291"/>
                  <a:pt x="7580" y="2291"/>
                </a:cubicBezTo>
                <a:close/>
                <a:moveTo>
                  <a:pt x="4598" y="10491"/>
                </a:moveTo>
                <a:cubicBezTo>
                  <a:pt x="4823" y="10491"/>
                  <a:pt x="5007" y="10677"/>
                  <a:pt x="5007" y="10903"/>
                </a:cubicBezTo>
                <a:cubicBezTo>
                  <a:pt x="5007" y="11131"/>
                  <a:pt x="4824" y="11315"/>
                  <a:pt x="4598" y="11315"/>
                </a:cubicBezTo>
                <a:cubicBezTo>
                  <a:pt x="4373" y="11315"/>
                  <a:pt x="4188" y="11132"/>
                  <a:pt x="4188" y="10903"/>
                </a:cubicBezTo>
                <a:cubicBezTo>
                  <a:pt x="4188" y="10675"/>
                  <a:pt x="4372" y="10491"/>
                  <a:pt x="4598" y="10491"/>
                </a:cubicBezTo>
                <a:close/>
                <a:moveTo>
                  <a:pt x="5461" y="9198"/>
                </a:moveTo>
                <a:cubicBezTo>
                  <a:pt x="5786" y="9198"/>
                  <a:pt x="6051" y="9464"/>
                  <a:pt x="6051" y="9791"/>
                </a:cubicBezTo>
                <a:cubicBezTo>
                  <a:pt x="6051" y="10118"/>
                  <a:pt x="5788" y="10384"/>
                  <a:pt x="5461" y="10384"/>
                </a:cubicBezTo>
                <a:cubicBezTo>
                  <a:pt x="5134" y="10384"/>
                  <a:pt x="4871" y="10118"/>
                  <a:pt x="4871" y="9791"/>
                </a:cubicBezTo>
                <a:cubicBezTo>
                  <a:pt x="4871" y="9464"/>
                  <a:pt x="5137" y="9198"/>
                  <a:pt x="5461" y="9198"/>
                </a:cubicBezTo>
                <a:close/>
                <a:moveTo>
                  <a:pt x="5540" y="10767"/>
                </a:moveTo>
                <a:cubicBezTo>
                  <a:pt x="5695" y="10767"/>
                  <a:pt x="5819" y="10895"/>
                  <a:pt x="5819" y="11050"/>
                </a:cubicBezTo>
                <a:cubicBezTo>
                  <a:pt x="5819" y="11206"/>
                  <a:pt x="5695" y="11332"/>
                  <a:pt x="5540" y="11332"/>
                </a:cubicBezTo>
                <a:cubicBezTo>
                  <a:pt x="5385" y="11332"/>
                  <a:pt x="5261" y="11206"/>
                  <a:pt x="5261" y="11050"/>
                </a:cubicBezTo>
                <a:cubicBezTo>
                  <a:pt x="5261" y="10895"/>
                  <a:pt x="5385" y="10767"/>
                  <a:pt x="5540" y="10767"/>
                </a:cubicBezTo>
                <a:close/>
                <a:moveTo>
                  <a:pt x="6593" y="10714"/>
                </a:moveTo>
                <a:cubicBezTo>
                  <a:pt x="6861" y="10714"/>
                  <a:pt x="7078" y="10934"/>
                  <a:pt x="7075" y="11202"/>
                </a:cubicBezTo>
                <a:cubicBezTo>
                  <a:pt x="7075" y="11287"/>
                  <a:pt x="7056" y="11366"/>
                  <a:pt x="7016" y="11436"/>
                </a:cubicBezTo>
                <a:lnTo>
                  <a:pt x="6167" y="11436"/>
                </a:lnTo>
                <a:cubicBezTo>
                  <a:pt x="6130" y="11368"/>
                  <a:pt x="6107" y="11287"/>
                  <a:pt x="6107" y="11202"/>
                </a:cubicBezTo>
                <a:cubicBezTo>
                  <a:pt x="6107" y="10931"/>
                  <a:pt x="6325" y="10714"/>
                  <a:pt x="6593" y="10714"/>
                </a:cubicBezTo>
                <a:close/>
                <a:moveTo>
                  <a:pt x="6268" y="9032"/>
                </a:moveTo>
                <a:cubicBezTo>
                  <a:pt x="6268" y="9094"/>
                  <a:pt x="6220" y="9142"/>
                  <a:pt x="6161" y="9139"/>
                </a:cubicBezTo>
                <a:cubicBezTo>
                  <a:pt x="6102" y="9139"/>
                  <a:pt x="6054" y="9091"/>
                  <a:pt x="6054" y="9032"/>
                </a:cubicBezTo>
                <a:cubicBezTo>
                  <a:pt x="6054" y="8973"/>
                  <a:pt x="6102" y="8925"/>
                  <a:pt x="6161" y="8925"/>
                </a:cubicBezTo>
                <a:cubicBezTo>
                  <a:pt x="6220" y="8925"/>
                  <a:pt x="6268" y="8973"/>
                  <a:pt x="6268" y="9032"/>
                </a:cubicBezTo>
                <a:close/>
                <a:moveTo>
                  <a:pt x="2811" y="10011"/>
                </a:moveTo>
                <a:cubicBezTo>
                  <a:pt x="3139" y="10011"/>
                  <a:pt x="3404" y="10276"/>
                  <a:pt x="3404" y="10607"/>
                </a:cubicBezTo>
                <a:cubicBezTo>
                  <a:pt x="3404" y="10934"/>
                  <a:pt x="3139" y="11202"/>
                  <a:pt x="2811" y="11202"/>
                </a:cubicBezTo>
                <a:cubicBezTo>
                  <a:pt x="2484" y="11202"/>
                  <a:pt x="2219" y="10937"/>
                  <a:pt x="2219" y="10607"/>
                </a:cubicBezTo>
                <a:cubicBezTo>
                  <a:pt x="2219" y="10279"/>
                  <a:pt x="2484" y="10011"/>
                  <a:pt x="2811" y="10011"/>
                </a:cubicBezTo>
                <a:close/>
                <a:moveTo>
                  <a:pt x="1928" y="9537"/>
                </a:moveTo>
                <a:cubicBezTo>
                  <a:pt x="2134" y="9537"/>
                  <a:pt x="2303" y="9706"/>
                  <a:pt x="2303" y="9915"/>
                </a:cubicBezTo>
                <a:cubicBezTo>
                  <a:pt x="2303" y="10124"/>
                  <a:pt x="2137" y="10293"/>
                  <a:pt x="1928" y="10293"/>
                </a:cubicBezTo>
                <a:cubicBezTo>
                  <a:pt x="1722" y="10293"/>
                  <a:pt x="1553" y="10124"/>
                  <a:pt x="1553" y="9915"/>
                </a:cubicBezTo>
                <a:cubicBezTo>
                  <a:pt x="1553" y="9706"/>
                  <a:pt x="1719" y="9537"/>
                  <a:pt x="1928" y="9537"/>
                </a:cubicBezTo>
                <a:close/>
                <a:moveTo>
                  <a:pt x="3757" y="10897"/>
                </a:moveTo>
                <a:cubicBezTo>
                  <a:pt x="3850" y="10897"/>
                  <a:pt x="3926" y="10973"/>
                  <a:pt x="3929" y="11069"/>
                </a:cubicBezTo>
                <a:cubicBezTo>
                  <a:pt x="3929" y="11165"/>
                  <a:pt x="3853" y="11241"/>
                  <a:pt x="3757" y="11241"/>
                </a:cubicBezTo>
                <a:cubicBezTo>
                  <a:pt x="3661" y="11241"/>
                  <a:pt x="3584" y="11165"/>
                  <a:pt x="3584" y="11069"/>
                </a:cubicBezTo>
                <a:cubicBezTo>
                  <a:pt x="3584" y="10973"/>
                  <a:pt x="3661" y="10897"/>
                  <a:pt x="3757" y="10897"/>
                </a:cubicBezTo>
                <a:close/>
                <a:moveTo>
                  <a:pt x="3926" y="10536"/>
                </a:moveTo>
                <a:cubicBezTo>
                  <a:pt x="3697" y="10536"/>
                  <a:pt x="3514" y="10353"/>
                  <a:pt x="3517" y="10124"/>
                </a:cubicBezTo>
                <a:cubicBezTo>
                  <a:pt x="3517" y="9895"/>
                  <a:pt x="3700" y="9712"/>
                  <a:pt x="3926" y="9712"/>
                </a:cubicBezTo>
                <a:cubicBezTo>
                  <a:pt x="4152" y="9712"/>
                  <a:pt x="4335" y="9895"/>
                  <a:pt x="4335" y="10124"/>
                </a:cubicBezTo>
                <a:cubicBezTo>
                  <a:pt x="4335" y="10353"/>
                  <a:pt x="4152" y="10536"/>
                  <a:pt x="3926" y="10536"/>
                </a:cubicBezTo>
                <a:close/>
                <a:moveTo>
                  <a:pt x="7990" y="9424"/>
                </a:moveTo>
                <a:cubicBezTo>
                  <a:pt x="7928" y="9486"/>
                  <a:pt x="7826" y="9486"/>
                  <a:pt x="7761" y="9424"/>
                </a:cubicBezTo>
                <a:cubicBezTo>
                  <a:pt x="7699" y="9362"/>
                  <a:pt x="7699" y="9258"/>
                  <a:pt x="7761" y="9196"/>
                </a:cubicBezTo>
                <a:cubicBezTo>
                  <a:pt x="7826" y="9134"/>
                  <a:pt x="7928" y="9134"/>
                  <a:pt x="7990" y="9196"/>
                </a:cubicBezTo>
                <a:cubicBezTo>
                  <a:pt x="8052" y="9258"/>
                  <a:pt x="8052" y="9362"/>
                  <a:pt x="7990" y="9424"/>
                </a:cubicBezTo>
                <a:close/>
                <a:moveTo>
                  <a:pt x="7871" y="5325"/>
                </a:moveTo>
                <a:cubicBezTo>
                  <a:pt x="7871" y="5023"/>
                  <a:pt x="8024" y="4755"/>
                  <a:pt x="8252" y="4597"/>
                </a:cubicBezTo>
                <a:lnTo>
                  <a:pt x="8252" y="6052"/>
                </a:lnTo>
                <a:cubicBezTo>
                  <a:pt x="8024" y="5894"/>
                  <a:pt x="7871" y="5627"/>
                  <a:pt x="7871" y="5325"/>
                </a:cubicBezTo>
                <a:close/>
                <a:moveTo>
                  <a:pt x="8097" y="1854"/>
                </a:moveTo>
                <a:cubicBezTo>
                  <a:pt x="8097" y="1795"/>
                  <a:pt x="8145" y="1747"/>
                  <a:pt x="8204" y="1741"/>
                </a:cubicBezTo>
                <a:cubicBezTo>
                  <a:pt x="8224" y="1741"/>
                  <a:pt x="8241" y="1747"/>
                  <a:pt x="8255" y="1755"/>
                </a:cubicBezTo>
                <a:lnTo>
                  <a:pt x="8255" y="1947"/>
                </a:lnTo>
                <a:cubicBezTo>
                  <a:pt x="8238" y="1956"/>
                  <a:pt x="8221" y="1961"/>
                  <a:pt x="8204" y="1961"/>
                </a:cubicBezTo>
                <a:cubicBezTo>
                  <a:pt x="8145" y="1961"/>
                  <a:pt x="8097" y="1913"/>
                  <a:pt x="8097" y="1854"/>
                </a:cubicBezTo>
                <a:close/>
                <a:moveTo>
                  <a:pt x="8043" y="330"/>
                </a:moveTo>
                <a:cubicBezTo>
                  <a:pt x="8043" y="240"/>
                  <a:pt x="8114" y="166"/>
                  <a:pt x="8204" y="166"/>
                </a:cubicBezTo>
                <a:cubicBezTo>
                  <a:pt x="8221" y="166"/>
                  <a:pt x="8238" y="169"/>
                  <a:pt x="8255" y="175"/>
                </a:cubicBezTo>
                <a:lnTo>
                  <a:pt x="8255" y="483"/>
                </a:lnTo>
                <a:cubicBezTo>
                  <a:pt x="8238" y="488"/>
                  <a:pt x="8221" y="491"/>
                  <a:pt x="8204" y="491"/>
                </a:cubicBezTo>
                <a:cubicBezTo>
                  <a:pt x="8117" y="491"/>
                  <a:pt x="8043" y="420"/>
                  <a:pt x="8043" y="330"/>
                </a:cubicBezTo>
                <a:close/>
                <a:moveTo>
                  <a:pt x="8097" y="6526"/>
                </a:moveTo>
                <a:cubicBezTo>
                  <a:pt x="8097" y="6467"/>
                  <a:pt x="8145" y="6416"/>
                  <a:pt x="8204" y="6419"/>
                </a:cubicBezTo>
                <a:cubicBezTo>
                  <a:pt x="8224" y="6419"/>
                  <a:pt x="8241" y="6422"/>
                  <a:pt x="8255" y="6430"/>
                </a:cubicBezTo>
                <a:lnTo>
                  <a:pt x="8255" y="6622"/>
                </a:lnTo>
                <a:cubicBezTo>
                  <a:pt x="8238" y="6628"/>
                  <a:pt x="8221" y="6633"/>
                  <a:pt x="8204" y="6633"/>
                </a:cubicBezTo>
                <a:cubicBezTo>
                  <a:pt x="8145" y="6633"/>
                  <a:pt x="8097" y="6585"/>
                  <a:pt x="8097" y="6526"/>
                </a:cubicBezTo>
                <a:close/>
                <a:moveTo>
                  <a:pt x="6993" y="10474"/>
                </a:moveTo>
                <a:cubicBezTo>
                  <a:pt x="6993" y="10014"/>
                  <a:pt x="7363" y="9639"/>
                  <a:pt x="7823" y="9641"/>
                </a:cubicBezTo>
                <a:cubicBezTo>
                  <a:pt x="7981" y="9641"/>
                  <a:pt x="8128" y="9687"/>
                  <a:pt x="8255" y="9763"/>
                </a:cubicBezTo>
                <a:lnTo>
                  <a:pt x="8255" y="11185"/>
                </a:lnTo>
                <a:cubicBezTo>
                  <a:pt x="8131" y="11261"/>
                  <a:pt x="7981" y="11306"/>
                  <a:pt x="7823" y="11306"/>
                </a:cubicBezTo>
                <a:cubicBezTo>
                  <a:pt x="7366" y="11306"/>
                  <a:pt x="6993" y="10934"/>
                  <a:pt x="6993" y="10474"/>
                </a:cubicBezTo>
                <a:close/>
                <a:moveTo>
                  <a:pt x="2038" y="11019"/>
                </a:moveTo>
                <a:cubicBezTo>
                  <a:pt x="2097" y="11019"/>
                  <a:pt x="2145" y="11067"/>
                  <a:pt x="2145" y="11126"/>
                </a:cubicBezTo>
                <a:cubicBezTo>
                  <a:pt x="2145" y="11185"/>
                  <a:pt x="2097" y="11233"/>
                  <a:pt x="2038" y="11233"/>
                </a:cubicBezTo>
                <a:cubicBezTo>
                  <a:pt x="1979" y="11233"/>
                  <a:pt x="1931" y="11185"/>
                  <a:pt x="1931" y="11126"/>
                </a:cubicBezTo>
                <a:cubicBezTo>
                  <a:pt x="1931" y="11067"/>
                  <a:pt x="1979" y="11019"/>
                  <a:pt x="2038" y="11019"/>
                </a:cubicBezTo>
                <a:close/>
                <a:moveTo>
                  <a:pt x="1383" y="5342"/>
                </a:moveTo>
                <a:cubicBezTo>
                  <a:pt x="1383" y="5506"/>
                  <a:pt x="1248" y="5641"/>
                  <a:pt x="1084" y="5641"/>
                </a:cubicBezTo>
                <a:cubicBezTo>
                  <a:pt x="918" y="5641"/>
                  <a:pt x="785" y="5508"/>
                  <a:pt x="785" y="5342"/>
                </a:cubicBezTo>
                <a:cubicBezTo>
                  <a:pt x="785" y="5178"/>
                  <a:pt x="920" y="5043"/>
                  <a:pt x="1084" y="5043"/>
                </a:cubicBezTo>
                <a:cubicBezTo>
                  <a:pt x="1251" y="5043"/>
                  <a:pt x="1383" y="5175"/>
                  <a:pt x="1383" y="5342"/>
                </a:cubicBezTo>
                <a:close/>
                <a:moveTo>
                  <a:pt x="7961" y="8171"/>
                </a:moveTo>
                <a:cubicBezTo>
                  <a:pt x="8122" y="8171"/>
                  <a:pt x="8255" y="8301"/>
                  <a:pt x="8252" y="8465"/>
                </a:cubicBezTo>
                <a:cubicBezTo>
                  <a:pt x="8252" y="8628"/>
                  <a:pt x="8122" y="8758"/>
                  <a:pt x="7961" y="8758"/>
                </a:cubicBezTo>
                <a:cubicBezTo>
                  <a:pt x="7801" y="8758"/>
                  <a:pt x="7671" y="8626"/>
                  <a:pt x="7671" y="8465"/>
                </a:cubicBezTo>
                <a:cubicBezTo>
                  <a:pt x="7671" y="8301"/>
                  <a:pt x="7801" y="8171"/>
                  <a:pt x="7961" y="8171"/>
                </a:cubicBezTo>
                <a:close/>
                <a:moveTo>
                  <a:pt x="7781" y="7494"/>
                </a:moveTo>
                <a:cubicBezTo>
                  <a:pt x="7781" y="7282"/>
                  <a:pt x="7950" y="7113"/>
                  <a:pt x="8162" y="7113"/>
                </a:cubicBezTo>
                <a:cubicBezTo>
                  <a:pt x="8193" y="7113"/>
                  <a:pt x="8224" y="7116"/>
                  <a:pt x="8255" y="7124"/>
                </a:cubicBezTo>
                <a:lnTo>
                  <a:pt x="8255" y="7864"/>
                </a:lnTo>
                <a:cubicBezTo>
                  <a:pt x="8224" y="7869"/>
                  <a:pt x="8193" y="7875"/>
                  <a:pt x="8162" y="7875"/>
                </a:cubicBezTo>
                <a:cubicBezTo>
                  <a:pt x="7950" y="7875"/>
                  <a:pt x="7781" y="7706"/>
                  <a:pt x="7781" y="7494"/>
                </a:cubicBezTo>
                <a:close/>
                <a:moveTo>
                  <a:pt x="5453" y="8959"/>
                </a:moveTo>
                <a:cubicBezTo>
                  <a:pt x="5393" y="8959"/>
                  <a:pt x="5345" y="8911"/>
                  <a:pt x="5345" y="8851"/>
                </a:cubicBezTo>
                <a:cubicBezTo>
                  <a:pt x="5345" y="8792"/>
                  <a:pt x="5393" y="8744"/>
                  <a:pt x="5453" y="8744"/>
                </a:cubicBezTo>
                <a:cubicBezTo>
                  <a:pt x="5512" y="8744"/>
                  <a:pt x="5560" y="8792"/>
                  <a:pt x="5560" y="8851"/>
                </a:cubicBezTo>
                <a:cubicBezTo>
                  <a:pt x="5560" y="8911"/>
                  <a:pt x="5512" y="8959"/>
                  <a:pt x="5453" y="8959"/>
                </a:cubicBezTo>
                <a:close/>
                <a:moveTo>
                  <a:pt x="5822" y="6715"/>
                </a:moveTo>
                <a:cubicBezTo>
                  <a:pt x="5822" y="6944"/>
                  <a:pt x="5639" y="7127"/>
                  <a:pt x="5413" y="7127"/>
                </a:cubicBezTo>
                <a:cubicBezTo>
                  <a:pt x="5187" y="7127"/>
                  <a:pt x="5004" y="6944"/>
                  <a:pt x="5004" y="6715"/>
                </a:cubicBezTo>
                <a:cubicBezTo>
                  <a:pt x="5004" y="6487"/>
                  <a:pt x="5187" y="6303"/>
                  <a:pt x="5413" y="6303"/>
                </a:cubicBezTo>
                <a:cubicBezTo>
                  <a:pt x="5639" y="6303"/>
                  <a:pt x="5822" y="6487"/>
                  <a:pt x="5822" y="6715"/>
                </a:cubicBezTo>
                <a:close/>
                <a:moveTo>
                  <a:pt x="5221" y="7821"/>
                </a:moveTo>
                <a:cubicBezTo>
                  <a:pt x="5049" y="7821"/>
                  <a:pt x="4911" y="7680"/>
                  <a:pt x="4911" y="7511"/>
                </a:cubicBezTo>
                <a:cubicBezTo>
                  <a:pt x="4911" y="7339"/>
                  <a:pt x="5049" y="7200"/>
                  <a:pt x="5221" y="7200"/>
                </a:cubicBezTo>
                <a:cubicBezTo>
                  <a:pt x="5393" y="7200"/>
                  <a:pt x="5532" y="7339"/>
                  <a:pt x="5532" y="7511"/>
                </a:cubicBezTo>
                <a:cubicBezTo>
                  <a:pt x="5532" y="7683"/>
                  <a:pt x="5393" y="7821"/>
                  <a:pt x="5221" y="7821"/>
                </a:cubicBezTo>
                <a:close/>
                <a:moveTo>
                  <a:pt x="6124" y="7644"/>
                </a:moveTo>
                <a:cubicBezTo>
                  <a:pt x="5969" y="7644"/>
                  <a:pt x="5845" y="7519"/>
                  <a:pt x="5845" y="7364"/>
                </a:cubicBezTo>
                <a:cubicBezTo>
                  <a:pt x="5845" y="7209"/>
                  <a:pt x="5969" y="7085"/>
                  <a:pt x="6124" y="7085"/>
                </a:cubicBezTo>
                <a:cubicBezTo>
                  <a:pt x="6279" y="7085"/>
                  <a:pt x="6404" y="7209"/>
                  <a:pt x="6404" y="7364"/>
                </a:cubicBezTo>
                <a:cubicBezTo>
                  <a:pt x="6404" y="7519"/>
                  <a:pt x="6279" y="7644"/>
                  <a:pt x="6124" y="7644"/>
                </a:cubicBezTo>
                <a:close/>
                <a:moveTo>
                  <a:pt x="5763" y="8355"/>
                </a:moveTo>
                <a:cubicBezTo>
                  <a:pt x="5707" y="8355"/>
                  <a:pt x="5661" y="8310"/>
                  <a:pt x="5661" y="8253"/>
                </a:cubicBezTo>
                <a:cubicBezTo>
                  <a:pt x="5661" y="8197"/>
                  <a:pt x="5707" y="8151"/>
                  <a:pt x="5763" y="8151"/>
                </a:cubicBezTo>
                <a:cubicBezTo>
                  <a:pt x="5819" y="8151"/>
                  <a:pt x="5865" y="8197"/>
                  <a:pt x="5865" y="8253"/>
                </a:cubicBezTo>
                <a:cubicBezTo>
                  <a:pt x="5865" y="8310"/>
                  <a:pt x="5819" y="8355"/>
                  <a:pt x="5763" y="8355"/>
                </a:cubicBezTo>
                <a:close/>
                <a:moveTo>
                  <a:pt x="1448" y="10378"/>
                </a:moveTo>
                <a:cubicBezTo>
                  <a:pt x="1674" y="10378"/>
                  <a:pt x="1860" y="10561"/>
                  <a:pt x="1857" y="10790"/>
                </a:cubicBezTo>
                <a:cubicBezTo>
                  <a:pt x="1857" y="11019"/>
                  <a:pt x="1674" y="11202"/>
                  <a:pt x="1448" y="11202"/>
                </a:cubicBezTo>
                <a:cubicBezTo>
                  <a:pt x="1222" y="11202"/>
                  <a:pt x="1039" y="11019"/>
                  <a:pt x="1039" y="10790"/>
                </a:cubicBezTo>
                <a:cubicBezTo>
                  <a:pt x="1039" y="10561"/>
                  <a:pt x="1222" y="10378"/>
                  <a:pt x="1448" y="10378"/>
                </a:cubicBezTo>
                <a:close/>
                <a:moveTo>
                  <a:pt x="1623" y="4061"/>
                </a:moveTo>
                <a:cubicBezTo>
                  <a:pt x="1623" y="4334"/>
                  <a:pt x="1403" y="4555"/>
                  <a:pt x="1132" y="4555"/>
                </a:cubicBezTo>
                <a:cubicBezTo>
                  <a:pt x="861" y="4555"/>
                  <a:pt x="641" y="4334"/>
                  <a:pt x="641" y="4061"/>
                </a:cubicBezTo>
                <a:cubicBezTo>
                  <a:pt x="641" y="3787"/>
                  <a:pt x="861" y="3567"/>
                  <a:pt x="1132" y="3567"/>
                </a:cubicBezTo>
                <a:cubicBezTo>
                  <a:pt x="1403" y="3567"/>
                  <a:pt x="1623" y="3787"/>
                  <a:pt x="1623" y="4061"/>
                </a:cubicBezTo>
                <a:close/>
                <a:moveTo>
                  <a:pt x="2749" y="9729"/>
                </a:moveTo>
                <a:cubicBezTo>
                  <a:pt x="2653" y="9729"/>
                  <a:pt x="2577" y="9650"/>
                  <a:pt x="2577" y="9557"/>
                </a:cubicBezTo>
                <a:cubicBezTo>
                  <a:pt x="2577" y="9461"/>
                  <a:pt x="2653" y="9385"/>
                  <a:pt x="2749" y="9385"/>
                </a:cubicBezTo>
                <a:cubicBezTo>
                  <a:pt x="2845" y="9385"/>
                  <a:pt x="2921" y="9461"/>
                  <a:pt x="2921" y="9557"/>
                </a:cubicBezTo>
                <a:cubicBezTo>
                  <a:pt x="2921" y="9653"/>
                  <a:pt x="2845" y="9729"/>
                  <a:pt x="2749" y="9729"/>
                </a:cubicBezTo>
                <a:close/>
                <a:moveTo>
                  <a:pt x="3864" y="9492"/>
                </a:moveTo>
                <a:cubicBezTo>
                  <a:pt x="3299" y="9492"/>
                  <a:pt x="2839" y="9032"/>
                  <a:pt x="2839" y="8465"/>
                </a:cubicBezTo>
                <a:cubicBezTo>
                  <a:pt x="2839" y="7898"/>
                  <a:pt x="3299" y="7438"/>
                  <a:pt x="3864" y="7438"/>
                </a:cubicBezTo>
                <a:cubicBezTo>
                  <a:pt x="4431" y="7438"/>
                  <a:pt x="4888" y="7898"/>
                  <a:pt x="4888" y="8465"/>
                </a:cubicBezTo>
                <a:cubicBezTo>
                  <a:pt x="4888" y="9032"/>
                  <a:pt x="4428" y="9492"/>
                  <a:pt x="3864" y="9492"/>
                </a:cubicBezTo>
                <a:close/>
                <a:moveTo>
                  <a:pt x="5131" y="6114"/>
                </a:moveTo>
                <a:cubicBezTo>
                  <a:pt x="4979" y="6114"/>
                  <a:pt x="4852" y="5991"/>
                  <a:pt x="4852" y="5835"/>
                </a:cubicBezTo>
                <a:cubicBezTo>
                  <a:pt x="4852" y="5680"/>
                  <a:pt x="4976" y="5556"/>
                  <a:pt x="5131" y="5556"/>
                </a:cubicBezTo>
                <a:cubicBezTo>
                  <a:pt x="5286" y="5556"/>
                  <a:pt x="5410" y="5680"/>
                  <a:pt x="5410" y="5835"/>
                </a:cubicBezTo>
                <a:cubicBezTo>
                  <a:pt x="5410" y="5991"/>
                  <a:pt x="5286" y="6114"/>
                  <a:pt x="5131" y="6114"/>
                </a:cubicBezTo>
                <a:close/>
                <a:moveTo>
                  <a:pt x="1039" y="7872"/>
                </a:moveTo>
                <a:cubicBezTo>
                  <a:pt x="1039" y="7945"/>
                  <a:pt x="980" y="8005"/>
                  <a:pt x="909" y="8002"/>
                </a:cubicBezTo>
                <a:cubicBezTo>
                  <a:pt x="839" y="8002"/>
                  <a:pt x="779" y="7943"/>
                  <a:pt x="779" y="7872"/>
                </a:cubicBezTo>
                <a:cubicBezTo>
                  <a:pt x="779" y="7802"/>
                  <a:pt x="839" y="7742"/>
                  <a:pt x="909" y="7742"/>
                </a:cubicBezTo>
                <a:cubicBezTo>
                  <a:pt x="980" y="7742"/>
                  <a:pt x="1039" y="7799"/>
                  <a:pt x="1039" y="7872"/>
                </a:cubicBezTo>
                <a:close/>
                <a:moveTo>
                  <a:pt x="531" y="9131"/>
                </a:moveTo>
                <a:cubicBezTo>
                  <a:pt x="531" y="9201"/>
                  <a:pt x="475" y="9258"/>
                  <a:pt x="404" y="9258"/>
                </a:cubicBezTo>
                <a:cubicBezTo>
                  <a:pt x="334" y="9258"/>
                  <a:pt x="277" y="9202"/>
                  <a:pt x="277" y="9131"/>
                </a:cubicBezTo>
                <a:cubicBezTo>
                  <a:pt x="277" y="9061"/>
                  <a:pt x="334" y="9004"/>
                  <a:pt x="404" y="9004"/>
                </a:cubicBezTo>
                <a:cubicBezTo>
                  <a:pt x="475" y="9004"/>
                  <a:pt x="531" y="9060"/>
                  <a:pt x="531" y="9131"/>
                </a:cubicBezTo>
                <a:close/>
                <a:moveTo>
                  <a:pt x="531" y="10911"/>
                </a:moveTo>
                <a:cubicBezTo>
                  <a:pt x="590" y="10911"/>
                  <a:pt x="638" y="10960"/>
                  <a:pt x="638" y="11019"/>
                </a:cubicBezTo>
                <a:cubicBezTo>
                  <a:pt x="638" y="11079"/>
                  <a:pt x="590" y="11126"/>
                  <a:pt x="531" y="11126"/>
                </a:cubicBezTo>
                <a:cubicBezTo>
                  <a:pt x="472" y="11126"/>
                  <a:pt x="424" y="11079"/>
                  <a:pt x="424" y="11019"/>
                </a:cubicBezTo>
                <a:cubicBezTo>
                  <a:pt x="424" y="10960"/>
                  <a:pt x="472" y="10911"/>
                  <a:pt x="531" y="10911"/>
                </a:cubicBezTo>
                <a:close/>
                <a:moveTo>
                  <a:pt x="1730" y="9004"/>
                </a:moveTo>
                <a:cubicBezTo>
                  <a:pt x="1730" y="9232"/>
                  <a:pt x="1547" y="9416"/>
                  <a:pt x="1321" y="9416"/>
                </a:cubicBezTo>
                <a:cubicBezTo>
                  <a:pt x="1095" y="9416"/>
                  <a:pt x="912" y="9233"/>
                  <a:pt x="912" y="9004"/>
                </a:cubicBezTo>
                <a:cubicBezTo>
                  <a:pt x="912" y="8776"/>
                  <a:pt x="1095" y="8592"/>
                  <a:pt x="1321" y="8592"/>
                </a:cubicBezTo>
                <a:cubicBezTo>
                  <a:pt x="1547" y="8592"/>
                  <a:pt x="1730" y="8775"/>
                  <a:pt x="1730" y="9004"/>
                </a:cubicBezTo>
                <a:close/>
                <a:moveTo>
                  <a:pt x="6652" y="10124"/>
                </a:moveTo>
                <a:cubicBezTo>
                  <a:pt x="6590" y="10189"/>
                  <a:pt x="6488" y="10189"/>
                  <a:pt x="6423" y="10124"/>
                </a:cubicBezTo>
                <a:cubicBezTo>
                  <a:pt x="6361" y="10062"/>
                  <a:pt x="6361" y="9958"/>
                  <a:pt x="6423" y="9895"/>
                </a:cubicBezTo>
                <a:cubicBezTo>
                  <a:pt x="6488" y="9833"/>
                  <a:pt x="6590" y="9833"/>
                  <a:pt x="6652" y="9895"/>
                </a:cubicBezTo>
                <a:cubicBezTo>
                  <a:pt x="6714" y="9958"/>
                  <a:pt x="6714" y="10062"/>
                  <a:pt x="6652" y="10124"/>
                </a:cubicBezTo>
                <a:close/>
                <a:moveTo>
                  <a:pt x="6708" y="4326"/>
                </a:moveTo>
                <a:cubicBezTo>
                  <a:pt x="6971" y="4326"/>
                  <a:pt x="7183" y="4540"/>
                  <a:pt x="7183" y="4803"/>
                </a:cubicBezTo>
                <a:cubicBezTo>
                  <a:pt x="7183" y="5065"/>
                  <a:pt x="6971" y="5280"/>
                  <a:pt x="6708" y="5280"/>
                </a:cubicBezTo>
                <a:cubicBezTo>
                  <a:pt x="6446" y="5280"/>
                  <a:pt x="6234" y="5065"/>
                  <a:pt x="6234" y="4803"/>
                </a:cubicBezTo>
                <a:cubicBezTo>
                  <a:pt x="6234" y="4540"/>
                  <a:pt x="6446" y="4326"/>
                  <a:pt x="6708" y="4326"/>
                </a:cubicBezTo>
                <a:close/>
                <a:moveTo>
                  <a:pt x="6401" y="3567"/>
                </a:moveTo>
                <a:cubicBezTo>
                  <a:pt x="6556" y="3567"/>
                  <a:pt x="6680" y="3691"/>
                  <a:pt x="6680" y="3846"/>
                </a:cubicBezTo>
                <a:cubicBezTo>
                  <a:pt x="6680" y="4001"/>
                  <a:pt x="6556" y="4126"/>
                  <a:pt x="6401" y="4126"/>
                </a:cubicBezTo>
                <a:cubicBezTo>
                  <a:pt x="6246" y="4126"/>
                  <a:pt x="6121" y="4001"/>
                  <a:pt x="6121" y="3846"/>
                </a:cubicBezTo>
                <a:cubicBezTo>
                  <a:pt x="6121" y="3691"/>
                  <a:pt x="6246" y="3567"/>
                  <a:pt x="6401" y="3567"/>
                </a:cubicBezTo>
                <a:close/>
                <a:moveTo>
                  <a:pt x="525" y="1047"/>
                </a:moveTo>
                <a:cubicBezTo>
                  <a:pt x="525" y="1191"/>
                  <a:pt x="407" y="1309"/>
                  <a:pt x="263" y="1312"/>
                </a:cubicBezTo>
                <a:cubicBezTo>
                  <a:pt x="119" y="1312"/>
                  <a:pt x="0" y="1194"/>
                  <a:pt x="0" y="1047"/>
                </a:cubicBezTo>
                <a:cubicBezTo>
                  <a:pt x="0" y="903"/>
                  <a:pt x="119" y="784"/>
                  <a:pt x="263" y="784"/>
                </a:cubicBezTo>
                <a:cubicBezTo>
                  <a:pt x="407" y="784"/>
                  <a:pt x="525" y="900"/>
                  <a:pt x="525" y="1047"/>
                </a:cubicBezTo>
                <a:close/>
              </a:path>
            </a:pathLst>
          </a:custGeom>
          <a:solidFill>
            <a:srgbClr val="275D38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458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14DE8C-7F3C-B14C-98A1-C8D48A38B38D}"/>
              </a:ext>
            </a:extLst>
          </p:cNvPr>
          <p:cNvSpPr/>
          <p:nvPr userDrawn="1"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42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420010" y="1291590"/>
            <a:ext cx="4754880" cy="2560320"/>
          </a:xfrm>
        </p:spPr>
        <p:txBody>
          <a:bodyPr anchor="ctr"/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Demo 1</a:t>
            </a:r>
          </a:p>
        </p:txBody>
      </p:sp>
      <p:sp>
        <p:nvSpPr>
          <p:cNvPr id="61" name="Freeform 1">
            <a:extLst>
              <a:ext uri="{FF2B5EF4-FFF2-40B4-BE49-F238E27FC236}">
                <a16:creationId xmlns:a16="http://schemas.microsoft.com/office/drawing/2014/main" id="{1EB3D9F7-EE03-40ED-9C59-F5DE3B2C7545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6" name="Freeform 1">
            <a:extLst>
              <a:ext uri="{FF2B5EF4-FFF2-40B4-BE49-F238E27FC236}">
                <a16:creationId xmlns:a16="http://schemas.microsoft.com/office/drawing/2014/main" id="{FFCAACB4-B9BE-48FB-AA1E-333724EBB63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9375" y="0"/>
            <a:ext cx="3774625" cy="5148072"/>
          </a:xfrm>
          <a:custGeom>
            <a:avLst/>
            <a:gdLst>
              <a:gd name="T0" fmla="*/ 9437 w 12375"/>
              <a:gd name="T1" fmla="*/ 12405 h 16875"/>
              <a:gd name="T2" fmla="*/ 12374 w 12375"/>
              <a:gd name="T3" fmla="*/ 10030 h 16875"/>
              <a:gd name="T4" fmla="*/ 9561 w 12375"/>
              <a:gd name="T5" fmla="*/ 9530 h 16875"/>
              <a:gd name="T6" fmla="*/ 12374 w 12375"/>
              <a:gd name="T7" fmla="*/ 16405 h 16875"/>
              <a:gd name="T8" fmla="*/ 9905 w 12375"/>
              <a:gd name="T9" fmla="*/ 12905 h 16875"/>
              <a:gd name="T10" fmla="*/ 12374 w 12375"/>
              <a:gd name="T11" fmla="*/ 13905 h 16875"/>
              <a:gd name="T12" fmla="*/ 9030 w 12375"/>
              <a:gd name="T13" fmla="*/ 11030 h 16875"/>
              <a:gd name="T14" fmla="*/ 12374 w 12375"/>
              <a:gd name="T15" fmla="*/ 3344 h 16875"/>
              <a:gd name="T16" fmla="*/ 12374 w 12375"/>
              <a:gd name="T17" fmla="*/ 3469 h 16875"/>
              <a:gd name="T18" fmla="*/ 12374 w 12375"/>
              <a:gd name="T19" fmla="*/ 15062 h 16875"/>
              <a:gd name="T20" fmla="*/ 12374 w 12375"/>
              <a:gd name="T21" fmla="*/ 6344 h 16875"/>
              <a:gd name="T22" fmla="*/ 12374 w 12375"/>
              <a:gd name="T23" fmla="*/ 6500 h 16875"/>
              <a:gd name="T24" fmla="*/ 12374 w 12375"/>
              <a:gd name="T25" fmla="*/ 2844 h 16875"/>
              <a:gd name="T26" fmla="*/ 12374 w 12375"/>
              <a:gd name="T27" fmla="*/ 2969 h 16875"/>
              <a:gd name="T28" fmla="*/ 9186 w 12375"/>
              <a:gd name="T29" fmla="*/ 7875 h 16875"/>
              <a:gd name="T30" fmla="*/ 9905 w 12375"/>
              <a:gd name="T31" fmla="*/ 16062 h 16875"/>
              <a:gd name="T32" fmla="*/ 3344 w 12375"/>
              <a:gd name="T33" fmla="*/ 2844 h 16875"/>
              <a:gd name="T34" fmla="*/ 3344 w 12375"/>
              <a:gd name="T35" fmla="*/ 8000 h 16875"/>
              <a:gd name="T36" fmla="*/ 0 w 12375"/>
              <a:gd name="T37" fmla="*/ 14062 h 16875"/>
              <a:gd name="T38" fmla="*/ 3500 w 12375"/>
              <a:gd name="T39" fmla="*/ 15062 h 16875"/>
              <a:gd name="T40" fmla="*/ 156 w 12375"/>
              <a:gd name="T41" fmla="*/ 9030 h 16875"/>
              <a:gd name="T42" fmla="*/ 156 w 12375"/>
              <a:gd name="T43" fmla="*/ 4844 h 16875"/>
              <a:gd name="T44" fmla="*/ 0 w 12375"/>
              <a:gd name="T45" fmla="*/ 1969 h 16875"/>
              <a:gd name="T46" fmla="*/ 3750 w 12375"/>
              <a:gd name="T47" fmla="*/ 6344 h 16875"/>
              <a:gd name="T48" fmla="*/ 3750 w 12375"/>
              <a:gd name="T49" fmla="*/ 10530 h 16875"/>
              <a:gd name="T50" fmla="*/ 406 w 12375"/>
              <a:gd name="T51" fmla="*/ 16562 h 16875"/>
              <a:gd name="T52" fmla="*/ 3906 w 12375"/>
              <a:gd name="T53" fmla="*/ 15562 h 16875"/>
              <a:gd name="T54" fmla="*/ 563 w 12375"/>
              <a:gd name="T55" fmla="*/ 9530 h 16875"/>
              <a:gd name="T56" fmla="*/ 563 w 12375"/>
              <a:gd name="T57" fmla="*/ 4344 h 16875"/>
              <a:gd name="T58" fmla="*/ 3906 w 12375"/>
              <a:gd name="T59" fmla="*/ 0 h 16875"/>
              <a:gd name="T60" fmla="*/ 12374 w 12375"/>
              <a:gd name="T61" fmla="*/ 1813 h 16875"/>
              <a:gd name="T62" fmla="*/ 12374 w 12375"/>
              <a:gd name="T63" fmla="*/ 1313 h 16875"/>
              <a:gd name="T64" fmla="*/ 12374 w 12375"/>
              <a:gd name="T65" fmla="*/ 1469 h 16875"/>
              <a:gd name="T66" fmla="*/ 8655 w 12375"/>
              <a:gd name="T67" fmla="*/ 4000 h 16875"/>
              <a:gd name="T68" fmla="*/ 5406 w 12375"/>
              <a:gd name="T69" fmla="*/ 10030 h 16875"/>
              <a:gd name="T70" fmla="*/ 5406 w 12375"/>
              <a:gd name="T71" fmla="*/ 15905 h 16875"/>
              <a:gd name="T72" fmla="*/ 12061 w 12375"/>
              <a:gd name="T73" fmla="*/ 14405 h 16875"/>
              <a:gd name="T74" fmla="*/ 12061 w 12375"/>
              <a:gd name="T75" fmla="*/ 8530 h 16875"/>
              <a:gd name="T76" fmla="*/ 8812 w 12375"/>
              <a:gd name="T77" fmla="*/ 2469 h 16875"/>
              <a:gd name="T78" fmla="*/ 5406 w 12375"/>
              <a:gd name="T79" fmla="*/ 813 h 16875"/>
              <a:gd name="T80" fmla="*/ 4531 w 12375"/>
              <a:gd name="T81" fmla="*/ 5844 h 16875"/>
              <a:gd name="T82" fmla="*/ 7874 w 12375"/>
              <a:gd name="T83" fmla="*/ 11874 h 16875"/>
              <a:gd name="T84" fmla="*/ 4688 w 12375"/>
              <a:gd name="T85" fmla="*/ 16874 h 16875"/>
              <a:gd name="T86" fmla="*/ 8030 w 12375"/>
              <a:gd name="T87" fmla="*/ 10874 h 16875"/>
              <a:gd name="T88" fmla="*/ 8030 w 12375"/>
              <a:gd name="T89" fmla="*/ 6000 h 16875"/>
              <a:gd name="T90" fmla="*/ 4688 w 12375"/>
              <a:gd name="T91" fmla="*/ 0 h 16875"/>
              <a:gd name="T92" fmla="*/ 4125 w 12375"/>
              <a:gd name="T93" fmla="*/ 3844 h 16875"/>
              <a:gd name="T94" fmla="*/ 4125 w 12375"/>
              <a:gd name="T95" fmla="*/ 7000 h 16875"/>
              <a:gd name="T96" fmla="*/ 875 w 12375"/>
              <a:gd name="T97" fmla="*/ 13030 h 16875"/>
              <a:gd name="T98" fmla="*/ 4281 w 12375"/>
              <a:gd name="T99" fmla="*/ 16874 h 16875"/>
              <a:gd name="T100" fmla="*/ 7562 w 12375"/>
              <a:gd name="T101" fmla="*/ 11374 h 16875"/>
              <a:gd name="T102" fmla="*/ 7562 w 12375"/>
              <a:gd name="T103" fmla="*/ 5500 h 16875"/>
              <a:gd name="T104" fmla="*/ 4281 w 12375"/>
              <a:gd name="T105" fmla="*/ 0 h 16875"/>
              <a:gd name="T106" fmla="*/ 4938 w 12375"/>
              <a:gd name="T107" fmla="*/ 4500 h 16875"/>
              <a:gd name="T108" fmla="*/ 8280 w 12375"/>
              <a:gd name="T109" fmla="*/ 8438 h 16875"/>
              <a:gd name="T110" fmla="*/ 4938 w 12375"/>
              <a:gd name="T111" fmla="*/ 13530 h 16875"/>
              <a:gd name="T112" fmla="*/ 8405 w 12375"/>
              <a:gd name="T113" fmla="*/ 16874 h 16875"/>
              <a:gd name="T114" fmla="*/ 5063 w 12375"/>
              <a:gd name="T115" fmla="*/ 12530 h 16875"/>
              <a:gd name="T116" fmla="*/ 8405 w 12375"/>
              <a:gd name="T117" fmla="*/ 8406 h 16875"/>
              <a:gd name="T118" fmla="*/ 5063 w 12375"/>
              <a:gd name="T119" fmla="*/ 3469 h 16875"/>
              <a:gd name="T120" fmla="*/ 8280 w 12375"/>
              <a:gd name="T121" fmla="*/ 0 h 16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375" h="16875">
                <a:moveTo>
                  <a:pt x="12374" y="12530"/>
                </a:moveTo>
                <a:lnTo>
                  <a:pt x="9561" y="12530"/>
                </a:lnTo>
                <a:lnTo>
                  <a:pt x="9561" y="13405"/>
                </a:lnTo>
                <a:lnTo>
                  <a:pt x="12374" y="13405"/>
                </a:lnTo>
                <a:lnTo>
                  <a:pt x="12374" y="13530"/>
                </a:lnTo>
                <a:lnTo>
                  <a:pt x="9437" y="13530"/>
                </a:lnTo>
                <a:lnTo>
                  <a:pt x="9437" y="12405"/>
                </a:lnTo>
                <a:lnTo>
                  <a:pt x="12374" y="12405"/>
                </a:lnTo>
                <a:lnTo>
                  <a:pt x="12374" y="12530"/>
                </a:lnTo>
                <a:close/>
                <a:moveTo>
                  <a:pt x="12374" y="10030"/>
                </a:moveTo>
                <a:lnTo>
                  <a:pt x="12374" y="9874"/>
                </a:lnTo>
                <a:lnTo>
                  <a:pt x="9905" y="9874"/>
                </a:lnTo>
                <a:lnTo>
                  <a:pt x="9905" y="10030"/>
                </a:lnTo>
                <a:lnTo>
                  <a:pt x="12374" y="10030"/>
                </a:lnTo>
                <a:close/>
                <a:moveTo>
                  <a:pt x="12374" y="9374"/>
                </a:moveTo>
                <a:lnTo>
                  <a:pt x="9437" y="9374"/>
                </a:lnTo>
                <a:lnTo>
                  <a:pt x="9437" y="10530"/>
                </a:lnTo>
                <a:lnTo>
                  <a:pt x="12374" y="10530"/>
                </a:lnTo>
                <a:lnTo>
                  <a:pt x="12374" y="10374"/>
                </a:lnTo>
                <a:lnTo>
                  <a:pt x="9561" y="10374"/>
                </a:lnTo>
                <a:lnTo>
                  <a:pt x="9561" y="9530"/>
                </a:lnTo>
                <a:lnTo>
                  <a:pt x="12374" y="9530"/>
                </a:lnTo>
                <a:lnTo>
                  <a:pt x="12374" y="9374"/>
                </a:lnTo>
                <a:close/>
                <a:moveTo>
                  <a:pt x="12374" y="15405"/>
                </a:moveTo>
                <a:lnTo>
                  <a:pt x="9437" y="15405"/>
                </a:lnTo>
                <a:lnTo>
                  <a:pt x="9437" y="16562"/>
                </a:lnTo>
                <a:lnTo>
                  <a:pt x="12374" y="16562"/>
                </a:lnTo>
                <a:lnTo>
                  <a:pt x="12374" y="16405"/>
                </a:lnTo>
                <a:lnTo>
                  <a:pt x="9561" y="16405"/>
                </a:lnTo>
                <a:lnTo>
                  <a:pt x="9561" y="15562"/>
                </a:lnTo>
                <a:lnTo>
                  <a:pt x="12374" y="15562"/>
                </a:lnTo>
                <a:lnTo>
                  <a:pt x="12374" y="15405"/>
                </a:lnTo>
                <a:close/>
                <a:moveTo>
                  <a:pt x="12374" y="13030"/>
                </a:moveTo>
                <a:lnTo>
                  <a:pt x="12374" y="12905"/>
                </a:lnTo>
                <a:lnTo>
                  <a:pt x="9905" y="12905"/>
                </a:lnTo>
                <a:lnTo>
                  <a:pt x="9905" y="13030"/>
                </a:lnTo>
                <a:lnTo>
                  <a:pt x="12374" y="13030"/>
                </a:lnTo>
                <a:close/>
                <a:moveTo>
                  <a:pt x="12374" y="11874"/>
                </a:moveTo>
                <a:lnTo>
                  <a:pt x="9030" y="11874"/>
                </a:lnTo>
                <a:lnTo>
                  <a:pt x="9030" y="14062"/>
                </a:lnTo>
                <a:lnTo>
                  <a:pt x="12374" y="14062"/>
                </a:lnTo>
                <a:lnTo>
                  <a:pt x="12374" y="13905"/>
                </a:lnTo>
                <a:lnTo>
                  <a:pt x="9186" y="13905"/>
                </a:lnTo>
                <a:lnTo>
                  <a:pt x="9186" y="12030"/>
                </a:lnTo>
                <a:lnTo>
                  <a:pt x="12374" y="12030"/>
                </a:lnTo>
                <a:lnTo>
                  <a:pt x="12374" y="11874"/>
                </a:lnTo>
                <a:close/>
                <a:moveTo>
                  <a:pt x="12374" y="8874"/>
                </a:moveTo>
                <a:lnTo>
                  <a:pt x="9030" y="8874"/>
                </a:lnTo>
                <a:lnTo>
                  <a:pt x="9030" y="11030"/>
                </a:lnTo>
                <a:lnTo>
                  <a:pt x="12374" y="11030"/>
                </a:lnTo>
                <a:lnTo>
                  <a:pt x="12374" y="10874"/>
                </a:lnTo>
                <a:lnTo>
                  <a:pt x="9186" y="10874"/>
                </a:lnTo>
                <a:lnTo>
                  <a:pt x="9186" y="9030"/>
                </a:lnTo>
                <a:lnTo>
                  <a:pt x="12374" y="9030"/>
                </a:lnTo>
                <a:lnTo>
                  <a:pt x="12374" y="8874"/>
                </a:lnTo>
                <a:close/>
                <a:moveTo>
                  <a:pt x="12374" y="3344"/>
                </a:moveTo>
                <a:lnTo>
                  <a:pt x="9437" y="3344"/>
                </a:lnTo>
                <a:lnTo>
                  <a:pt x="9437" y="4500"/>
                </a:lnTo>
                <a:lnTo>
                  <a:pt x="12374" y="4500"/>
                </a:lnTo>
                <a:lnTo>
                  <a:pt x="12374" y="4344"/>
                </a:lnTo>
                <a:lnTo>
                  <a:pt x="9561" y="4344"/>
                </a:lnTo>
                <a:lnTo>
                  <a:pt x="9561" y="3469"/>
                </a:lnTo>
                <a:lnTo>
                  <a:pt x="12374" y="3469"/>
                </a:lnTo>
                <a:lnTo>
                  <a:pt x="12374" y="3344"/>
                </a:lnTo>
                <a:close/>
                <a:moveTo>
                  <a:pt x="12374" y="4000"/>
                </a:moveTo>
                <a:lnTo>
                  <a:pt x="12374" y="3844"/>
                </a:lnTo>
                <a:lnTo>
                  <a:pt x="9905" y="3844"/>
                </a:lnTo>
                <a:lnTo>
                  <a:pt x="9905" y="4000"/>
                </a:lnTo>
                <a:lnTo>
                  <a:pt x="12374" y="4000"/>
                </a:lnTo>
                <a:close/>
                <a:moveTo>
                  <a:pt x="12374" y="15062"/>
                </a:moveTo>
                <a:lnTo>
                  <a:pt x="12374" y="14905"/>
                </a:lnTo>
                <a:lnTo>
                  <a:pt x="9030" y="14905"/>
                </a:lnTo>
                <a:lnTo>
                  <a:pt x="9030" y="16874"/>
                </a:lnTo>
                <a:lnTo>
                  <a:pt x="9186" y="16874"/>
                </a:lnTo>
                <a:lnTo>
                  <a:pt x="9186" y="15062"/>
                </a:lnTo>
                <a:lnTo>
                  <a:pt x="12374" y="15062"/>
                </a:lnTo>
                <a:close/>
                <a:moveTo>
                  <a:pt x="12374" y="6344"/>
                </a:moveTo>
                <a:lnTo>
                  <a:pt x="9437" y="6344"/>
                </a:lnTo>
                <a:lnTo>
                  <a:pt x="9437" y="7500"/>
                </a:lnTo>
                <a:lnTo>
                  <a:pt x="12374" y="7500"/>
                </a:lnTo>
                <a:lnTo>
                  <a:pt x="12374" y="7344"/>
                </a:lnTo>
                <a:lnTo>
                  <a:pt x="9561" y="7344"/>
                </a:lnTo>
                <a:lnTo>
                  <a:pt x="9561" y="6500"/>
                </a:lnTo>
                <a:lnTo>
                  <a:pt x="12374" y="6500"/>
                </a:lnTo>
                <a:lnTo>
                  <a:pt x="12374" y="6344"/>
                </a:lnTo>
                <a:close/>
                <a:moveTo>
                  <a:pt x="12374" y="7000"/>
                </a:moveTo>
                <a:lnTo>
                  <a:pt x="12374" y="6844"/>
                </a:lnTo>
                <a:lnTo>
                  <a:pt x="9905" y="6844"/>
                </a:lnTo>
                <a:lnTo>
                  <a:pt x="9905" y="7000"/>
                </a:lnTo>
                <a:lnTo>
                  <a:pt x="12374" y="7000"/>
                </a:lnTo>
                <a:close/>
                <a:moveTo>
                  <a:pt x="12374" y="2844"/>
                </a:moveTo>
                <a:lnTo>
                  <a:pt x="9030" y="2844"/>
                </a:lnTo>
                <a:lnTo>
                  <a:pt x="9030" y="5000"/>
                </a:lnTo>
                <a:lnTo>
                  <a:pt x="12374" y="5000"/>
                </a:lnTo>
                <a:lnTo>
                  <a:pt x="12374" y="4844"/>
                </a:lnTo>
                <a:lnTo>
                  <a:pt x="9186" y="4844"/>
                </a:lnTo>
                <a:lnTo>
                  <a:pt x="9186" y="2969"/>
                </a:lnTo>
                <a:lnTo>
                  <a:pt x="12374" y="2969"/>
                </a:lnTo>
                <a:lnTo>
                  <a:pt x="12374" y="2844"/>
                </a:lnTo>
                <a:close/>
                <a:moveTo>
                  <a:pt x="12374" y="5844"/>
                </a:moveTo>
                <a:lnTo>
                  <a:pt x="9030" y="5844"/>
                </a:lnTo>
                <a:lnTo>
                  <a:pt x="9030" y="8000"/>
                </a:lnTo>
                <a:lnTo>
                  <a:pt x="12374" y="8000"/>
                </a:lnTo>
                <a:lnTo>
                  <a:pt x="12374" y="7875"/>
                </a:lnTo>
                <a:lnTo>
                  <a:pt x="9186" y="7875"/>
                </a:lnTo>
                <a:lnTo>
                  <a:pt x="9186" y="6000"/>
                </a:lnTo>
                <a:lnTo>
                  <a:pt x="12374" y="6000"/>
                </a:lnTo>
                <a:lnTo>
                  <a:pt x="12374" y="5844"/>
                </a:lnTo>
                <a:close/>
                <a:moveTo>
                  <a:pt x="12374" y="16062"/>
                </a:moveTo>
                <a:lnTo>
                  <a:pt x="12374" y="15905"/>
                </a:lnTo>
                <a:lnTo>
                  <a:pt x="9905" y="15905"/>
                </a:lnTo>
                <a:lnTo>
                  <a:pt x="9905" y="16062"/>
                </a:lnTo>
                <a:lnTo>
                  <a:pt x="12374" y="16062"/>
                </a:lnTo>
                <a:close/>
                <a:moveTo>
                  <a:pt x="9905" y="969"/>
                </a:moveTo>
                <a:lnTo>
                  <a:pt x="12374" y="969"/>
                </a:lnTo>
                <a:lnTo>
                  <a:pt x="12374" y="813"/>
                </a:lnTo>
                <a:lnTo>
                  <a:pt x="9905" y="813"/>
                </a:lnTo>
                <a:lnTo>
                  <a:pt x="9905" y="969"/>
                </a:lnTo>
                <a:close/>
                <a:moveTo>
                  <a:pt x="3344" y="2844"/>
                </a:moveTo>
                <a:lnTo>
                  <a:pt x="0" y="2844"/>
                </a:lnTo>
                <a:lnTo>
                  <a:pt x="0" y="5000"/>
                </a:lnTo>
                <a:lnTo>
                  <a:pt x="3344" y="5000"/>
                </a:lnTo>
                <a:lnTo>
                  <a:pt x="3344" y="5844"/>
                </a:lnTo>
                <a:lnTo>
                  <a:pt x="0" y="5844"/>
                </a:lnTo>
                <a:lnTo>
                  <a:pt x="0" y="8000"/>
                </a:lnTo>
                <a:lnTo>
                  <a:pt x="3344" y="8000"/>
                </a:lnTo>
                <a:lnTo>
                  <a:pt x="3344" y="8874"/>
                </a:lnTo>
                <a:lnTo>
                  <a:pt x="0" y="8874"/>
                </a:lnTo>
                <a:lnTo>
                  <a:pt x="0" y="11030"/>
                </a:lnTo>
                <a:lnTo>
                  <a:pt x="3344" y="11030"/>
                </a:lnTo>
                <a:lnTo>
                  <a:pt x="3344" y="11874"/>
                </a:lnTo>
                <a:lnTo>
                  <a:pt x="0" y="11874"/>
                </a:lnTo>
                <a:lnTo>
                  <a:pt x="0" y="14062"/>
                </a:lnTo>
                <a:lnTo>
                  <a:pt x="3344" y="14062"/>
                </a:lnTo>
                <a:lnTo>
                  <a:pt x="3344" y="14905"/>
                </a:lnTo>
                <a:lnTo>
                  <a:pt x="0" y="14905"/>
                </a:lnTo>
                <a:lnTo>
                  <a:pt x="0" y="16874"/>
                </a:lnTo>
                <a:lnTo>
                  <a:pt x="156" y="16874"/>
                </a:lnTo>
                <a:lnTo>
                  <a:pt x="156" y="15062"/>
                </a:lnTo>
                <a:lnTo>
                  <a:pt x="3500" y="15062"/>
                </a:lnTo>
                <a:lnTo>
                  <a:pt x="3500" y="13905"/>
                </a:lnTo>
                <a:lnTo>
                  <a:pt x="156" y="13905"/>
                </a:lnTo>
                <a:lnTo>
                  <a:pt x="156" y="12030"/>
                </a:lnTo>
                <a:lnTo>
                  <a:pt x="3500" y="12030"/>
                </a:lnTo>
                <a:lnTo>
                  <a:pt x="3500" y="10874"/>
                </a:lnTo>
                <a:lnTo>
                  <a:pt x="156" y="10874"/>
                </a:lnTo>
                <a:lnTo>
                  <a:pt x="156" y="9030"/>
                </a:lnTo>
                <a:lnTo>
                  <a:pt x="3500" y="9030"/>
                </a:lnTo>
                <a:lnTo>
                  <a:pt x="3500" y="7875"/>
                </a:lnTo>
                <a:lnTo>
                  <a:pt x="156" y="7875"/>
                </a:lnTo>
                <a:lnTo>
                  <a:pt x="156" y="6000"/>
                </a:lnTo>
                <a:lnTo>
                  <a:pt x="3500" y="6000"/>
                </a:lnTo>
                <a:lnTo>
                  <a:pt x="3500" y="4844"/>
                </a:lnTo>
                <a:lnTo>
                  <a:pt x="156" y="4844"/>
                </a:lnTo>
                <a:lnTo>
                  <a:pt x="156" y="2969"/>
                </a:lnTo>
                <a:lnTo>
                  <a:pt x="3500" y="2969"/>
                </a:lnTo>
                <a:lnTo>
                  <a:pt x="3500" y="1813"/>
                </a:lnTo>
                <a:lnTo>
                  <a:pt x="156" y="1813"/>
                </a:lnTo>
                <a:lnTo>
                  <a:pt x="156" y="0"/>
                </a:lnTo>
                <a:lnTo>
                  <a:pt x="0" y="0"/>
                </a:lnTo>
                <a:lnTo>
                  <a:pt x="0" y="1969"/>
                </a:lnTo>
                <a:lnTo>
                  <a:pt x="3344" y="1969"/>
                </a:lnTo>
                <a:lnTo>
                  <a:pt x="3344" y="2844"/>
                </a:lnTo>
                <a:close/>
                <a:moveTo>
                  <a:pt x="3750" y="3344"/>
                </a:moveTo>
                <a:lnTo>
                  <a:pt x="406" y="3344"/>
                </a:lnTo>
                <a:lnTo>
                  <a:pt x="406" y="4500"/>
                </a:lnTo>
                <a:lnTo>
                  <a:pt x="3750" y="4500"/>
                </a:lnTo>
                <a:lnTo>
                  <a:pt x="3750" y="6344"/>
                </a:lnTo>
                <a:lnTo>
                  <a:pt x="406" y="6344"/>
                </a:lnTo>
                <a:lnTo>
                  <a:pt x="406" y="7500"/>
                </a:lnTo>
                <a:lnTo>
                  <a:pt x="3750" y="7500"/>
                </a:lnTo>
                <a:lnTo>
                  <a:pt x="3750" y="9374"/>
                </a:lnTo>
                <a:lnTo>
                  <a:pt x="406" y="9374"/>
                </a:lnTo>
                <a:lnTo>
                  <a:pt x="406" y="10530"/>
                </a:lnTo>
                <a:lnTo>
                  <a:pt x="3750" y="10530"/>
                </a:lnTo>
                <a:lnTo>
                  <a:pt x="3750" y="12405"/>
                </a:lnTo>
                <a:lnTo>
                  <a:pt x="406" y="12405"/>
                </a:lnTo>
                <a:lnTo>
                  <a:pt x="406" y="13530"/>
                </a:lnTo>
                <a:lnTo>
                  <a:pt x="3750" y="13530"/>
                </a:lnTo>
                <a:lnTo>
                  <a:pt x="3750" y="15405"/>
                </a:lnTo>
                <a:lnTo>
                  <a:pt x="406" y="15405"/>
                </a:lnTo>
                <a:lnTo>
                  <a:pt x="406" y="16562"/>
                </a:lnTo>
                <a:lnTo>
                  <a:pt x="3750" y="16562"/>
                </a:lnTo>
                <a:lnTo>
                  <a:pt x="3750" y="16874"/>
                </a:lnTo>
                <a:lnTo>
                  <a:pt x="3906" y="16874"/>
                </a:lnTo>
                <a:lnTo>
                  <a:pt x="3906" y="16405"/>
                </a:lnTo>
                <a:lnTo>
                  <a:pt x="563" y="16405"/>
                </a:lnTo>
                <a:lnTo>
                  <a:pt x="563" y="15562"/>
                </a:lnTo>
                <a:lnTo>
                  <a:pt x="3906" y="15562"/>
                </a:lnTo>
                <a:lnTo>
                  <a:pt x="3906" y="13405"/>
                </a:lnTo>
                <a:lnTo>
                  <a:pt x="563" y="13405"/>
                </a:lnTo>
                <a:lnTo>
                  <a:pt x="563" y="12530"/>
                </a:lnTo>
                <a:lnTo>
                  <a:pt x="3906" y="12530"/>
                </a:lnTo>
                <a:lnTo>
                  <a:pt x="3906" y="10374"/>
                </a:lnTo>
                <a:lnTo>
                  <a:pt x="563" y="10374"/>
                </a:lnTo>
                <a:lnTo>
                  <a:pt x="563" y="9530"/>
                </a:lnTo>
                <a:lnTo>
                  <a:pt x="3906" y="9530"/>
                </a:lnTo>
                <a:lnTo>
                  <a:pt x="3906" y="7344"/>
                </a:lnTo>
                <a:lnTo>
                  <a:pt x="563" y="7344"/>
                </a:lnTo>
                <a:lnTo>
                  <a:pt x="563" y="6500"/>
                </a:lnTo>
                <a:lnTo>
                  <a:pt x="3906" y="6500"/>
                </a:lnTo>
                <a:lnTo>
                  <a:pt x="3906" y="4344"/>
                </a:lnTo>
                <a:lnTo>
                  <a:pt x="563" y="4344"/>
                </a:lnTo>
                <a:lnTo>
                  <a:pt x="563" y="3469"/>
                </a:lnTo>
                <a:lnTo>
                  <a:pt x="3906" y="3469"/>
                </a:lnTo>
                <a:lnTo>
                  <a:pt x="3906" y="1313"/>
                </a:lnTo>
                <a:lnTo>
                  <a:pt x="563" y="1313"/>
                </a:lnTo>
                <a:lnTo>
                  <a:pt x="563" y="469"/>
                </a:lnTo>
                <a:lnTo>
                  <a:pt x="3906" y="469"/>
                </a:lnTo>
                <a:lnTo>
                  <a:pt x="3906" y="0"/>
                </a:lnTo>
                <a:lnTo>
                  <a:pt x="3750" y="0"/>
                </a:lnTo>
                <a:lnTo>
                  <a:pt x="3750" y="313"/>
                </a:lnTo>
                <a:lnTo>
                  <a:pt x="406" y="313"/>
                </a:lnTo>
                <a:lnTo>
                  <a:pt x="406" y="1469"/>
                </a:lnTo>
                <a:lnTo>
                  <a:pt x="3750" y="1469"/>
                </a:lnTo>
                <a:lnTo>
                  <a:pt x="3750" y="3344"/>
                </a:lnTo>
                <a:close/>
                <a:moveTo>
                  <a:pt x="12374" y="1813"/>
                </a:moveTo>
                <a:lnTo>
                  <a:pt x="9186" y="1813"/>
                </a:lnTo>
                <a:lnTo>
                  <a:pt x="9186" y="0"/>
                </a:lnTo>
                <a:lnTo>
                  <a:pt x="9030" y="0"/>
                </a:lnTo>
                <a:lnTo>
                  <a:pt x="9030" y="1969"/>
                </a:lnTo>
                <a:lnTo>
                  <a:pt x="12374" y="1969"/>
                </a:lnTo>
                <a:lnTo>
                  <a:pt x="12374" y="1813"/>
                </a:lnTo>
                <a:close/>
                <a:moveTo>
                  <a:pt x="12374" y="1313"/>
                </a:moveTo>
                <a:lnTo>
                  <a:pt x="9561" y="1313"/>
                </a:lnTo>
                <a:lnTo>
                  <a:pt x="9561" y="469"/>
                </a:lnTo>
                <a:lnTo>
                  <a:pt x="12374" y="469"/>
                </a:lnTo>
                <a:lnTo>
                  <a:pt x="12374" y="313"/>
                </a:lnTo>
                <a:lnTo>
                  <a:pt x="9437" y="313"/>
                </a:lnTo>
                <a:lnTo>
                  <a:pt x="9437" y="1469"/>
                </a:lnTo>
                <a:lnTo>
                  <a:pt x="12374" y="1469"/>
                </a:lnTo>
                <a:lnTo>
                  <a:pt x="12374" y="1313"/>
                </a:lnTo>
                <a:close/>
                <a:moveTo>
                  <a:pt x="5406" y="969"/>
                </a:moveTo>
                <a:lnTo>
                  <a:pt x="8655" y="969"/>
                </a:lnTo>
                <a:lnTo>
                  <a:pt x="8655" y="3844"/>
                </a:lnTo>
                <a:lnTo>
                  <a:pt x="5406" y="3844"/>
                </a:lnTo>
                <a:lnTo>
                  <a:pt x="5406" y="4000"/>
                </a:lnTo>
                <a:lnTo>
                  <a:pt x="8655" y="4000"/>
                </a:lnTo>
                <a:lnTo>
                  <a:pt x="8655" y="6844"/>
                </a:lnTo>
                <a:lnTo>
                  <a:pt x="5406" y="6844"/>
                </a:lnTo>
                <a:lnTo>
                  <a:pt x="5406" y="7000"/>
                </a:lnTo>
                <a:lnTo>
                  <a:pt x="8655" y="7000"/>
                </a:lnTo>
                <a:lnTo>
                  <a:pt x="8655" y="9874"/>
                </a:lnTo>
                <a:lnTo>
                  <a:pt x="5406" y="9874"/>
                </a:lnTo>
                <a:lnTo>
                  <a:pt x="5406" y="10030"/>
                </a:lnTo>
                <a:lnTo>
                  <a:pt x="8655" y="10030"/>
                </a:lnTo>
                <a:lnTo>
                  <a:pt x="8655" y="12905"/>
                </a:lnTo>
                <a:lnTo>
                  <a:pt x="5406" y="12905"/>
                </a:lnTo>
                <a:lnTo>
                  <a:pt x="5406" y="13030"/>
                </a:lnTo>
                <a:lnTo>
                  <a:pt x="8655" y="13030"/>
                </a:lnTo>
                <a:lnTo>
                  <a:pt x="8655" y="15905"/>
                </a:lnTo>
                <a:lnTo>
                  <a:pt x="5406" y="15905"/>
                </a:lnTo>
                <a:lnTo>
                  <a:pt x="5406" y="16062"/>
                </a:lnTo>
                <a:lnTo>
                  <a:pt x="8655" y="16062"/>
                </a:lnTo>
                <a:lnTo>
                  <a:pt x="8655" y="16874"/>
                </a:lnTo>
                <a:lnTo>
                  <a:pt x="8812" y="16874"/>
                </a:lnTo>
                <a:lnTo>
                  <a:pt x="8812" y="14562"/>
                </a:lnTo>
                <a:lnTo>
                  <a:pt x="12061" y="14562"/>
                </a:lnTo>
                <a:lnTo>
                  <a:pt x="12061" y="14405"/>
                </a:lnTo>
                <a:lnTo>
                  <a:pt x="8812" y="14405"/>
                </a:lnTo>
                <a:lnTo>
                  <a:pt x="8812" y="11530"/>
                </a:lnTo>
                <a:lnTo>
                  <a:pt x="12061" y="11530"/>
                </a:lnTo>
                <a:lnTo>
                  <a:pt x="12061" y="11374"/>
                </a:lnTo>
                <a:lnTo>
                  <a:pt x="8812" y="11374"/>
                </a:lnTo>
                <a:lnTo>
                  <a:pt x="8812" y="8530"/>
                </a:lnTo>
                <a:lnTo>
                  <a:pt x="12061" y="8530"/>
                </a:lnTo>
                <a:lnTo>
                  <a:pt x="12061" y="8375"/>
                </a:lnTo>
                <a:lnTo>
                  <a:pt x="8812" y="8375"/>
                </a:lnTo>
                <a:lnTo>
                  <a:pt x="8812" y="5500"/>
                </a:lnTo>
                <a:lnTo>
                  <a:pt x="12061" y="5500"/>
                </a:lnTo>
                <a:lnTo>
                  <a:pt x="12061" y="5344"/>
                </a:lnTo>
                <a:lnTo>
                  <a:pt x="8812" y="5344"/>
                </a:lnTo>
                <a:lnTo>
                  <a:pt x="8812" y="2469"/>
                </a:lnTo>
                <a:lnTo>
                  <a:pt x="12061" y="2469"/>
                </a:lnTo>
                <a:lnTo>
                  <a:pt x="12061" y="2344"/>
                </a:lnTo>
                <a:lnTo>
                  <a:pt x="8812" y="2344"/>
                </a:lnTo>
                <a:lnTo>
                  <a:pt x="8812" y="0"/>
                </a:lnTo>
                <a:lnTo>
                  <a:pt x="8655" y="0"/>
                </a:lnTo>
                <a:lnTo>
                  <a:pt x="8655" y="813"/>
                </a:lnTo>
                <a:lnTo>
                  <a:pt x="5406" y="813"/>
                </a:lnTo>
                <a:lnTo>
                  <a:pt x="5406" y="969"/>
                </a:lnTo>
                <a:close/>
                <a:moveTo>
                  <a:pt x="7874" y="2844"/>
                </a:moveTo>
                <a:lnTo>
                  <a:pt x="4531" y="2844"/>
                </a:lnTo>
                <a:lnTo>
                  <a:pt x="4531" y="5000"/>
                </a:lnTo>
                <a:lnTo>
                  <a:pt x="7874" y="5000"/>
                </a:lnTo>
                <a:lnTo>
                  <a:pt x="7874" y="5844"/>
                </a:lnTo>
                <a:lnTo>
                  <a:pt x="4531" y="5844"/>
                </a:lnTo>
                <a:lnTo>
                  <a:pt x="4531" y="8000"/>
                </a:lnTo>
                <a:lnTo>
                  <a:pt x="7874" y="8000"/>
                </a:lnTo>
                <a:lnTo>
                  <a:pt x="7874" y="8874"/>
                </a:lnTo>
                <a:lnTo>
                  <a:pt x="4531" y="8874"/>
                </a:lnTo>
                <a:lnTo>
                  <a:pt x="4531" y="11030"/>
                </a:lnTo>
                <a:lnTo>
                  <a:pt x="7874" y="11030"/>
                </a:lnTo>
                <a:lnTo>
                  <a:pt x="7874" y="11874"/>
                </a:lnTo>
                <a:lnTo>
                  <a:pt x="4531" y="11874"/>
                </a:lnTo>
                <a:lnTo>
                  <a:pt x="4531" y="14062"/>
                </a:lnTo>
                <a:lnTo>
                  <a:pt x="7874" y="14062"/>
                </a:lnTo>
                <a:lnTo>
                  <a:pt x="7874" y="14905"/>
                </a:lnTo>
                <a:lnTo>
                  <a:pt x="4531" y="14905"/>
                </a:lnTo>
                <a:lnTo>
                  <a:pt x="4531" y="16874"/>
                </a:lnTo>
                <a:lnTo>
                  <a:pt x="4688" y="16874"/>
                </a:lnTo>
                <a:lnTo>
                  <a:pt x="4688" y="15062"/>
                </a:lnTo>
                <a:lnTo>
                  <a:pt x="8030" y="15062"/>
                </a:lnTo>
                <a:lnTo>
                  <a:pt x="8030" y="13905"/>
                </a:lnTo>
                <a:lnTo>
                  <a:pt x="4688" y="13905"/>
                </a:lnTo>
                <a:lnTo>
                  <a:pt x="4688" y="12030"/>
                </a:lnTo>
                <a:lnTo>
                  <a:pt x="8030" y="12030"/>
                </a:lnTo>
                <a:lnTo>
                  <a:pt x="8030" y="10874"/>
                </a:lnTo>
                <a:lnTo>
                  <a:pt x="4688" y="10874"/>
                </a:lnTo>
                <a:lnTo>
                  <a:pt x="4688" y="9030"/>
                </a:lnTo>
                <a:lnTo>
                  <a:pt x="8030" y="9030"/>
                </a:lnTo>
                <a:lnTo>
                  <a:pt x="8030" y="7875"/>
                </a:lnTo>
                <a:lnTo>
                  <a:pt x="4688" y="7875"/>
                </a:lnTo>
                <a:lnTo>
                  <a:pt x="4688" y="6000"/>
                </a:lnTo>
                <a:lnTo>
                  <a:pt x="8030" y="6000"/>
                </a:lnTo>
                <a:lnTo>
                  <a:pt x="8030" y="4844"/>
                </a:lnTo>
                <a:lnTo>
                  <a:pt x="4688" y="4844"/>
                </a:lnTo>
                <a:lnTo>
                  <a:pt x="4688" y="2969"/>
                </a:lnTo>
                <a:lnTo>
                  <a:pt x="8030" y="2969"/>
                </a:lnTo>
                <a:lnTo>
                  <a:pt x="8030" y="1813"/>
                </a:lnTo>
                <a:lnTo>
                  <a:pt x="4688" y="1813"/>
                </a:lnTo>
                <a:lnTo>
                  <a:pt x="4688" y="0"/>
                </a:lnTo>
                <a:lnTo>
                  <a:pt x="4531" y="0"/>
                </a:lnTo>
                <a:lnTo>
                  <a:pt x="4531" y="1969"/>
                </a:lnTo>
                <a:lnTo>
                  <a:pt x="7874" y="1969"/>
                </a:lnTo>
                <a:lnTo>
                  <a:pt x="7874" y="2844"/>
                </a:lnTo>
                <a:close/>
                <a:moveTo>
                  <a:pt x="875" y="969"/>
                </a:moveTo>
                <a:lnTo>
                  <a:pt x="4125" y="969"/>
                </a:lnTo>
                <a:lnTo>
                  <a:pt x="4125" y="3844"/>
                </a:lnTo>
                <a:lnTo>
                  <a:pt x="875" y="3844"/>
                </a:lnTo>
                <a:lnTo>
                  <a:pt x="875" y="4000"/>
                </a:lnTo>
                <a:lnTo>
                  <a:pt x="4125" y="4000"/>
                </a:lnTo>
                <a:lnTo>
                  <a:pt x="4125" y="6844"/>
                </a:lnTo>
                <a:lnTo>
                  <a:pt x="875" y="6844"/>
                </a:lnTo>
                <a:lnTo>
                  <a:pt x="875" y="7000"/>
                </a:lnTo>
                <a:lnTo>
                  <a:pt x="4125" y="7000"/>
                </a:lnTo>
                <a:lnTo>
                  <a:pt x="4125" y="9874"/>
                </a:lnTo>
                <a:lnTo>
                  <a:pt x="875" y="9874"/>
                </a:lnTo>
                <a:lnTo>
                  <a:pt x="875" y="10030"/>
                </a:lnTo>
                <a:lnTo>
                  <a:pt x="4125" y="10030"/>
                </a:lnTo>
                <a:lnTo>
                  <a:pt x="4125" y="12905"/>
                </a:lnTo>
                <a:lnTo>
                  <a:pt x="875" y="12905"/>
                </a:lnTo>
                <a:lnTo>
                  <a:pt x="875" y="13030"/>
                </a:lnTo>
                <a:lnTo>
                  <a:pt x="4125" y="13030"/>
                </a:lnTo>
                <a:lnTo>
                  <a:pt x="4125" y="15905"/>
                </a:lnTo>
                <a:lnTo>
                  <a:pt x="875" y="15905"/>
                </a:lnTo>
                <a:lnTo>
                  <a:pt x="875" y="16062"/>
                </a:lnTo>
                <a:lnTo>
                  <a:pt x="4125" y="16062"/>
                </a:lnTo>
                <a:lnTo>
                  <a:pt x="4125" y="16874"/>
                </a:lnTo>
                <a:lnTo>
                  <a:pt x="4281" y="16874"/>
                </a:lnTo>
                <a:lnTo>
                  <a:pt x="4281" y="14562"/>
                </a:lnTo>
                <a:lnTo>
                  <a:pt x="7562" y="14562"/>
                </a:lnTo>
                <a:lnTo>
                  <a:pt x="7562" y="14405"/>
                </a:lnTo>
                <a:lnTo>
                  <a:pt x="4281" y="14405"/>
                </a:lnTo>
                <a:lnTo>
                  <a:pt x="4281" y="11530"/>
                </a:lnTo>
                <a:lnTo>
                  <a:pt x="7562" y="11530"/>
                </a:lnTo>
                <a:lnTo>
                  <a:pt x="7562" y="11374"/>
                </a:lnTo>
                <a:lnTo>
                  <a:pt x="4281" y="11374"/>
                </a:lnTo>
                <a:lnTo>
                  <a:pt x="4281" y="8530"/>
                </a:lnTo>
                <a:lnTo>
                  <a:pt x="7562" y="8530"/>
                </a:lnTo>
                <a:lnTo>
                  <a:pt x="7562" y="8375"/>
                </a:lnTo>
                <a:lnTo>
                  <a:pt x="4281" y="8375"/>
                </a:lnTo>
                <a:lnTo>
                  <a:pt x="4281" y="5500"/>
                </a:lnTo>
                <a:lnTo>
                  <a:pt x="7562" y="5500"/>
                </a:lnTo>
                <a:lnTo>
                  <a:pt x="7562" y="5344"/>
                </a:lnTo>
                <a:lnTo>
                  <a:pt x="4281" y="5344"/>
                </a:lnTo>
                <a:lnTo>
                  <a:pt x="4281" y="2469"/>
                </a:lnTo>
                <a:lnTo>
                  <a:pt x="7562" y="2469"/>
                </a:lnTo>
                <a:lnTo>
                  <a:pt x="7562" y="2344"/>
                </a:lnTo>
                <a:lnTo>
                  <a:pt x="4281" y="2344"/>
                </a:lnTo>
                <a:lnTo>
                  <a:pt x="4281" y="0"/>
                </a:lnTo>
                <a:lnTo>
                  <a:pt x="4125" y="0"/>
                </a:lnTo>
                <a:lnTo>
                  <a:pt x="4125" y="813"/>
                </a:lnTo>
                <a:lnTo>
                  <a:pt x="875" y="813"/>
                </a:lnTo>
                <a:lnTo>
                  <a:pt x="875" y="969"/>
                </a:lnTo>
                <a:close/>
                <a:moveTo>
                  <a:pt x="8280" y="3344"/>
                </a:moveTo>
                <a:lnTo>
                  <a:pt x="4938" y="3344"/>
                </a:lnTo>
                <a:lnTo>
                  <a:pt x="4938" y="4500"/>
                </a:lnTo>
                <a:lnTo>
                  <a:pt x="8280" y="4500"/>
                </a:lnTo>
                <a:lnTo>
                  <a:pt x="8280" y="6344"/>
                </a:lnTo>
                <a:lnTo>
                  <a:pt x="4938" y="6344"/>
                </a:lnTo>
                <a:lnTo>
                  <a:pt x="4938" y="7500"/>
                </a:lnTo>
                <a:lnTo>
                  <a:pt x="8280" y="7500"/>
                </a:lnTo>
                <a:lnTo>
                  <a:pt x="8280" y="8406"/>
                </a:lnTo>
                <a:lnTo>
                  <a:pt x="8280" y="8438"/>
                </a:lnTo>
                <a:lnTo>
                  <a:pt x="8280" y="9374"/>
                </a:lnTo>
                <a:lnTo>
                  <a:pt x="4938" y="9374"/>
                </a:lnTo>
                <a:lnTo>
                  <a:pt x="4938" y="10530"/>
                </a:lnTo>
                <a:lnTo>
                  <a:pt x="8280" y="10530"/>
                </a:lnTo>
                <a:lnTo>
                  <a:pt x="8280" y="12405"/>
                </a:lnTo>
                <a:lnTo>
                  <a:pt x="4938" y="12405"/>
                </a:lnTo>
                <a:lnTo>
                  <a:pt x="4938" y="13530"/>
                </a:lnTo>
                <a:lnTo>
                  <a:pt x="8280" y="13530"/>
                </a:lnTo>
                <a:lnTo>
                  <a:pt x="8280" y="15405"/>
                </a:lnTo>
                <a:lnTo>
                  <a:pt x="4938" y="15405"/>
                </a:lnTo>
                <a:lnTo>
                  <a:pt x="4938" y="16562"/>
                </a:lnTo>
                <a:lnTo>
                  <a:pt x="8280" y="16562"/>
                </a:lnTo>
                <a:lnTo>
                  <a:pt x="8280" y="16874"/>
                </a:lnTo>
                <a:lnTo>
                  <a:pt x="8405" y="16874"/>
                </a:lnTo>
                <a:lnTo>
                  <a:pt x="8405" y="16405"/>
                </a:lnTo>
                <a:lnTo>
                  <a:pt x="5063" y="16405"/>
                </a:lnTo>
                <a:lnTo>
                  <a:pt x="5063" y="15562"/>
                </a:lnTo>
                <a:lnTo>
                  <a:pt x="8405" y="15562"/>
                </a:lnTo>
                <a:lnTo>
                  <a:pt x="8405" y="13405"/>
                </a:lnTo>
                <a:lnTo>
                  <a:pt x="5063" y="13405"/>
                </a:lnTo>
                <a:lnTo>
                  <a:pt x="5063" y="12530"/>
                </a:lnTo>
                <a:lnTo>
                  <a:pt x="8405" y="12530"/>
                </a:lnTo>
                <a:lnTo>
                  <a:pt x="8405" y="10374"/>
                </a:lnTo>
                <a:lnTo>
                  <a:pt x="5063" y="10374"/>
                </a:lnTo>
                <a:lnTo>
                  <a:pt x="5063" y="9530"/>
                </a:lnTo>
                <a:lnTo>
                  <a:pt x="8405" y="9530"/>
                </a:lnTo>
                <a:lnTo>
                  <a:pt x="8405" y="8438"/>
                </a:lnTo>
                <a:lnTo>
                  <a:pt x="8405" y="8406"/>
                </a:lnTo>
                <a:lnTo>
                  <a:pt x="8405" y="7344"/>
                </a:lnTo>
                <a:lnTo>
                  <a:pt x="5063" y="7344"/>
                </a:lnTo>
                <a:lnTo>
                  <a:pt x="5063" y="6500"/>
                </a:lnTo>
                <a:lnTo>
                  <a:pt x="8405" y="6500"/>
                </a:lnTo>
                <a:lnTo>
                  <a:pt x="8405" y="4344"/>
                </a:lnTo>
                <a:lnTo>
                  <a:pt x="5063" y="4344"/>
                </a:lnTo>
                <a:lnTo>
                  <a:pt x="5063" y="3469"/>
                </a:lnTo>
                <a:lnTo>
                  <a:pt x="8405" y="3469"/>
                </a:lnTo>
                <a:lnTo>
                  <a:pt x="8405" y="1313"/>
                </a:lnTo>
                <a:lnTo>
                  <a:pt x="5063" y="1313"/>
                </a:lnTo>
                <a:lnTo>
                  <a:pt x="5063" y="469"/>
                </a:lnTo>
                <a:lnTo>
                  <a:pt x="8405" y="469"/>
                </a:lnTo>
                <a:lnTo>
                  <a:pt x="8405" y="0"/>
                </a:lnTo>
                <a:lnTo>
                  <a:pt x="8280" y="0"/>
                </a:lnTo>
                <a:lnTo>
                  <a:pt x="8280" y="313"/>
                </a:lnTo>
                <a:lnTo>
                  <a:pt x="4938" y="313"/>
                </a:lnTo>
                <a:lnTo>
                  <a:pt x="4938" y="1469"/>
                </a:lnTo>
                <a:lnTo>
                  <a:pt x="8280" y="1469"/>
                </a:lnTo>
                <a:lnTo>
                  <a:pt x="8280" y="3344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125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706835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ts val="600"/>
              </a:spcBef>
              <a:buNone/>
              <a:defRPr sz="2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18182" y="1331328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3200" b="0" i="1" spc="0" baseline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4" name="Freeform 1">
            <a:extLst>
              <a:ext uri="{FF2B5EF4-FFF2-40B4-BE49-F238E27FC236}">
                <a16:creationId xmlns:a16="http://schemas.microsoft.com/office/drawing/2014/main" id="{FC48E81A-8C50-475E-A4D1-4FB3DFA13D21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3F939A64-0E53-4695-819D-D92042A1F582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>
                <a:solidFill>
                  <a:schemeClr val="bg2"/>
                </a:solidFill>
              </a:rPr>
              <a:t>Presentation ID</a:t>
            </a:r>
          </a:p>
        </p:txBody>
      </p:sp>
    </p:spTree>
    <p:extLst>
      <p:ext uri="{BB962C8B-B14F-4D97-AF65-F5344CB8AC3E}">
        <p14:creationId xmlns:p14="http://schemas.microsoft.com/office/powerpoint/2010/main" val="10998972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14350" y="1347537"/>
            <a:ext cx="8115300" cy="2686551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Freeform 1">
            <a:extLst>
              <a:ext uri="{FF2B5EF4-FFF2-40B4-BE49-F238E27FC236}">
                <a16:creationId xmlns:a16="http://schemas.microsoft.com/office/drawing/2014/main" id="{88C5B0FB-55B0-4E99-A34B-EB1EE5A33EEA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1988266B-E9FE-4A5A-8A13-8FB399F9A447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/>
              <a:t>BRKNMS-2805</a:t>
            </a:r>
          </a:p>
        </p:txBody>
      </p: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C7407D-B55E-4935-A4E1-D21C29D53ED4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14350" y="1347788"/>
            <a:ext cx="8115300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7BADB5DF-9271-B942-AD74-75AFEE942B2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>
              <a:defRPr/>
            </a:pPr>
            <a:r>
              <a:rPr lang="en-US" sz="600" dirty="0">
                <a:solidFill>
                  <a:srgbClr val="FFFFFF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8BE67A01-0047-D046-A9D4-18750870F479}"/>
              </a:ext>
            </a:extLst>
          </p:cNvPr>
          <p:cNvSpPr txBox="1">
            <a:spLocks/>
          </p:cNvSpPr>
          <p:nvPr userDrawn="1"/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A97DD0-5BE7-4856-A2A9-C42C6688E607}" type="slidenum">
              <a:rPr kumimoji="0" lang="en-GB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 panose="020B0503020201020303" pitchFamily="34" charset="0"/>
              <a:ea typeface="+mn-ea"/>
            </a:endParaRP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A10CA658-F515-0540-8C3D-85439091714F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</a:rPr>
              <a:t>BRKNMS-2805</a:t>
            </a:r>
          </a:p>
        </p:txBody>
      </p:sp>
      <p:sp>
        <p:nvSpPr>
          <p:cNvPr id="11" name="Freeform 1">
            <a:extLst>
              <a:ext uri="{FF2B5EF4-FFF2-40B4-BE49-F238E27FC236}">
                <a16:creationId xmlns:a16="http://schemas.microsoft.com/office/drawing/2014/main" id="{57CFC126-2B94-41D8-A2C6-B83BB39E0DCA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443497" y="582930"/>
            <a:ext cx="8257006" cy="331927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tx2"/>
                </a:solidFill>
                <a:latin typeface="CiscoSansTT Light" panose="020B0503020201020303" pitchFamily="34" charset="0"/>
                <a:ea typeface="+mn-ea"/>
                <a:cs typeface="CiscoSans"/>
              </a:defRPr>
            </a:lvl1pPr>
          </a:lstStyle>
          <a:p>
            <a:pPr lvl="0"/>
            <a:r>
              <a:rPr lang="en-US" noProof="0"/>
              <a:t>Click icon to add media</a:t>
            </a:r>
            <a:endParaRPr lang="en-US" noProof="0" dirty="0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84407E7C-DC70-456D-86C7-8BAE86BCF268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CC5B3B78-455E-4E48-9B38-F165295E3CF4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>
                <a:solidFill>
                  <a:schemeClr val="bg1"/>
                </a:solidFill>
              </a:rPr>
              <a:t>BRKNMS-2805</a:t>
            </a:r>
          </a:p>
        </p:txBody>
      </p:sp>
    </p:spTree>
    <p:extLst>
      <p:ext uri="{BB962C8B-B14F-4D97-AF65-F5344CB8AC3E}">
        <p14:creationId xmlns:p14="http://schemas.microsoft.com/office/powerpoint/2010/main" val="1137889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ide screen vide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EE5FD76-BE43-4972-B030-53741BEBA32A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443497" y="582930"/>
            <a:ext cx="8257006" cy="331927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tx2"/>
                </a:solidFill>
                <a:latin typeface="CiscoSansTT Light" panose="020B0503020201020303" pitchFamily="34" charset="0"/>
                <a:ea typeface="+mn-ea"/>
                <a:cs typeface="CiscoSans"/>
              </a:defRPr>
            </a:lvl1pPr>
          </a:lstStyle>
          <a:p>
            <a:pPr lvl="0"/>
            <a:r>
              <a:rPr lang="en-US" noProof="0"/>
              <a:t>Click icon to add media</a:t>
            </a:r>
            <a:endParaRPr lang="en-US" noProof="0" dirty="0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24FAFEE-69E0-F84A-B938-D1F82FB90FB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>
              <a:defRPr/>
            </a:pPr>
            <a:r>
              <a:rPr lang="en-US" sz="600" dirty="0">
                <a:solidFill>
                  <a:srgbClr val="FFFFFF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B5BF2043-5A72-F348-8495-EBCD993749EC}"/>
              </a:ext>
            </a:extLst>
          </p:cNvPr>
          <p:cNvSpPr txBox="1">
            <a:spLocks/>
          </p:cNvSpPr>
          <p:nvPr userDrawn="1"/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A97DD0-5BE7-4856-A2A9-C42C6688E607}" type="slidenum">
              <a:rPr kumimoji="0" lang="en-GB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 panose="020B0503020201020303" pitchFamily="34" charset="0"/>
              <a:ea typeface="+mn-ea"/>
            </a:endParaRPr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5DAC1C63-B6B9-BF45-8376-EE8A32F93811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</a:rPr>
              <a:t>BRKNMS-2805</a:t>
            </a:r>
          </a:p>
        </p:txBody>
      </p:sp>
      <p:sp>
        <p:nvSpPr>
          <p:cNvPr id="12" name="Freeform 1">
            <a:extLst>
              <a:ext uri="{FF2B5EF4-FFF2-40B4-BE49-F238E27FC236}">
                <a16:creationId xmlns:a16="http://schemas.microsoft.com/office/drawing/2014/main" id="{9625E51B-9F17-41D0-A726-A2B437B68191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16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Multiple Presenter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7" y="3655347"/>
            <a:ext cx="4096154" cy="288131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2470172"/>
            <a:ext cx="8124716" cy="299001"/>
          </a:xfrm>
          <a:prstGeom prst="rect">
            <a:avLst/>
          </a:prstGeom>
        </p:spPr>
        <p:txBody>
          <a:bodyPr lIns="91420" tIns="45710" rIns="91420" bIns="4571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1898686"/>
            <a:ext cx="8184835" cy="64473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200" b="0" i="0" u="none" kern="1200" spc="0" baseline="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553E7B66-7542-43A6-B6AE-1363685411E4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</a:endParaRPr>
          </a:p>
        </p:txBody>
      </p:sp>
      <p:sp>
        <p:nvSpPr>
          <p:cNvPr id="44" name="Freeform 1">
            <a:extLst>
              <a:ext uri="{FF2B5EF4-FFF2-40B4-BE49-F238E27FC236}">
                <a16:creationId xmlns:a16="http://schemas.microsoft.com/office/drawing/2014/main" id="{58D3D469-D82F-4EEC-85C3-A505DF729862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B07F173-3CAE-A54A-B465-20D8E8BBB31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63292" y="4193452"/>
            <a:ext cx="4102359" cy="288131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140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Name and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D4BEBA6-B3AA-8846-AC91-9F863CD0465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292" y="3117241"/>
            <a:ext cx="4102359" cy="288131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140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Name and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EFD26BC-7C0E-7B4B-A6FE-499071DFA8B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65651" y="4193452"/>
            <a:ext cx="4044949" cy="288131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140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Name and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E5EC9D1-4108-3C48-B3D8-AC050825F4F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65651" y="3650380"/>
            <a:ext cx="4044949" cy="288131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140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Name and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BD53841-F531-534A-A4B2-350C321DCA3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565651" y="3107308"/>
            <a:ext cx="4044949" cy="288131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140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Name and Title</a:t>
            </a:r>
          </a:p>
        </p:txBody>
      </p:sp>
      <p:sp>
        <p:nvSpPr>
          <p:cNvPr id="22" name="Text Placeholder 38">
            <a:extLst>
              <a:ext uri="{FF2B5EF4-FFF2-40B4-BE49-F238E27FC236}">
                <a16:creationId xmlns:a16="http://schemas.microsoft.com/office/drawing/2014/main" id="{994D1E55-AFD2-4659-B7A5-2AFBDC72C6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5612" y="458554"/>
            <a:ext cx="2164988" cy="288131"/>
          </a:xfrm>
          <a:prstGeom prst="rect">
            <a:avLst/>
          </a:prstGeom>
        </p:spPr>
        <p:txBody>
          <a:bodyPr lIns="91420" tIns="45710" rIns="91420" bIns="45710" anchor="t"/>
          <a:lstStyle>
            <a:lvl1pPr marL="0" indent="0" algn="r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400" b="0" i="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</p:spTree>
    <p:extLst>
      <p:ext uri="{BB962C8B-B14F-4D97-AF65-F5344CB8AC3E}">
        <p14:creationId xmlns:p14="http://schemas.microsoft.com/office/powerpoint/2010/main" val="41355337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359719" y="584002"/>
            <a:ext cx="4424562" cy="331927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tx2"/>
                </a:solidFill>
                <a:latin typeface="CiscoSansTT Light" panose="020B0503020201020303" pitchFamily="34" charset="0"/>
                <a:ea typeface="+mn-ea"/>
                <a:cs typeface="CiscoSans"/>
              </a:defRPr>
            </a:lvl1pPr>
          </a:lstStyle>
          <a:p>
            <a:pPr lvl="0"/>
            <a:r>
              <a:rPr lang="en-US" noProof="0"/>
              <a:t>Click icon to add media</a:t>
            </a:r>
            <a:endParaRPr lang="en-US" noProof="0" dirty="0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reeform 1">
            <a:extLst>
              <a:ext uri="{FF2B5EF4-FFF2-40B4-BE49-F238E27FC236}">
                <a16:creationId xmlns:a16="http://schemas.microsoft.com/office/drawing/2014/main" id="{C6AFBDD9-A4CC-4FCE-8947-C9629C70375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6F87038-0149-4147-BB42-2AD4E16BA01E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/>
              <a:t>BRKNMS-2805</a:t>
            </a:r>
          </a:p>
        </p:txBody>
      </p:sp>
    </p:spTree>
    <p:extLst>
      <p:ext uri="{BB962C8B-B14F-4D97-AF65-F5344CB8AC3E}">
        <p14:creationId xmlns:p14="http://schemas.microsoft.com/office/powerpoint/2010/main" val="4277971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vide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EA9B991-36A3-40A3-BC53-E4B9BDD96886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359719" y="584002"/>
            <a:ext cx="4424562" cy="331927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tx2"/>
                </a:solidFill>
                <a:latin typeface="CiscoSansTT Light" panose="020B0503020201020303" pitchFamily="34" charset="0"/>
                <a:ea typeface="+mn-ea"/>
                <a:cs typeface="CiscoSans"/>
              </a:defRPr>
            </a:lvl1pPr>
          </a:lstStyle>
          <a:p>
            <a:pPr lvl="0"/>
            <a:r>
              <a:rPr lang="en-US" noProof="0"/>
              <a:t>Click icon to add media</a:t>
            </a:r>
            <a:endParaRPr lang="en-US" noProof="0" dirty="0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2FA342FA-4D00-A141-9641-2C8CEFC3843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>
              <a:defRPr/>
            </a:pPr>
            <a:r>
              <a:rPr lang="en-US" sz="600" dirty="0">
                <a:solidFill>
                  <a:srgbClr val="FFFFFF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B6A6546A-46D4-8A46-A2D0-98BBC185FCAB}"/>
              </a:ext>
            </a:extLst>
          </p:cNvPr>
          <p:cNvSpPr txBox="1">
            <a:spLocks/>
          </p:cNvSpPr>
          <p:nvPr userDrawn="1"/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A97DD0-5BE7-4856-A2A9-C42C6688E607}" type="slidenum">
              <a:rPr kumimoji="0" lang="en-GB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 panose="020B0503020201020303" pitchFamily="34" charset="0"/>
              <a:ea typeface="+mn-ea"/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093E82D9-7398-F944-A593-BDB6AFADB343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</a:rPr>
              <a:t>BRKNMS-2805</a:t>
            </a:r>
          </a:p>
        </p:txBody>
      </p:sp>
      <p:sp>
        <p:nvSpPr>
          <p:cNvPr id="11" name="Freeform 1">
            <a:extLst>
              <a:ext uri="{FF2B5EF4-FFF2-40B4-BE49-F238E27FC236}">
                <a16:creationId xmlns:a16="http://schemas.microsoft.com/office/drawing/2014/main" id="{A718D284-14C6-4507-A381-C4DF568D1FBA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109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941828"/>
            <a:ext cx="8139112" cy="464230"/>
          </a:xfrm>
          <a:prstGeom prst="rect">
            <a:avLst/>
          </a:prstGeom>
          <a:noFill/>
          <a:extLst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bg1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1" name="Freeform 1">
            <a:extLst>
              <a:ext uri="{FF2B5EF4-FFF2-40B4-BE49-F238E27FC236}">
                <a16:creationId xmlns:a16="http://schemas.microsoft.com/office/drawing/2014/main" id="{64E84CC2-6693-4521-9A15-4339142F617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43A0FD86-129C-4C89-9E9A-C1F61148D88F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/>
              <a:t>BRKNMS-2805</a:t>
            </a:r>
          </a:p>
        </p:txBody>
      </p:sp>
    </p:spTree>
    <p:extLst>
      <p:ext uri="{BB962C8B-B14F-4D97-AF65-F5344CB8AC3E}">
        <p14:creationId xmlns:p14="http://schemas.microsoft.com/office/powerpoint/2010/main" val="26305647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95A68D4-AAF2-4D9C-8F52-D3836C883AA6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941828"/>
            <a:ext cx="8139112" cy="464230"/>
          </a:xfrm>
          <a:prstGeom prst="rect">
            <a:avLst/>
          </a:prstGeom>
          <a:noFill/>
          <a:extLst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bg1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23C0C8D-3ED8-364E-9055-719F02A8E231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B4317522-1733-6B43-8BEF-BCB96D2D9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C7EFB555-42D9-294D-9DCF-91DDD2AD671E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>
                <a:solidFill>
                  <a:schemeClr val="bg2"/>
                </a:solidFill>
              </a:rPr>
              <a:t>BRKNMS-2805</a:t>
            </a:r>
          </a:p>
        </p:txBody>
      </p:sp>
      <p:sp>
        <p:nvSpPr>
          <p:cNvPr id="15" name="Freeform 1">
            <a:extLst>
              <a:ext uri="{FF2B5EF4-FFF2-40B4-BE49-F238E27FC236}">
                <a16:creationId xmlns:a16="http://schemas.microsoft.com/office/drawing/2014/main" id="{374D632F-03D8-4E31-8C9B-AE6EB3EC2948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8678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reeform 1">
            <a:extLst>
              <a:ext uri="{FF2B5EF4-FFF2-40B4-BE49-F238E27FC236}">
                <a16:creationId xmlns:a16="http://schemas.microsoft.com/office/drawing/2014/main" id="{F045167D-C31A-4B5A-B5E3-0A27591B1A89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3A34CCE-F610-4259-A23F-40A43319B87D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/>
              <a:t>BRKNMS-2805</a:t>
            </a:r>
          </a:p>
        </p:txBody>
      </p: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5CA3C2-4068-4101-BB5A-9688DF28E54E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7A8CC7B8-8F95-4A2E-918A-7EE109216D6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9F81183D-2D36-4ECE-B753-10CF07083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A04367DA-DA4E-4938-9F78-48874C57D9EA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>
                <a:solidFill>
                  <a:schemeClr val="bg2"/>
                </a:solidFill>
              </a:rPr>
              <a:t>BRKNMS-2805</a:t>
            </a:r>
          </a:p>
        </p:txBody>
      </p:sp>
      <p:sp>
        <p:nvSpPr>
          <p:cNvPr id="14" name="Freeform 1">
            <a:extLst>
              <a:ext uri="{FF2B5EF4-FFF2-40B4-BE49-F238E27FC236}">
                <a16:creationId xmlns:a16="http://schemas.microsoft.com/office/drawing/2014/main" id="{4D59E665-C9B4-49F8-B271-443AC182FF06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8083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reeform 1">
            <a:extLst>
              <a:ext uri="{FF2B5EF4-FFF2-40B4-BE49-F238E27FC236}">
                <a16:creationId xmlns:a16="http://schemas.microsoft.com/office/drawing/2014/main" id="{463EE97A-F19C-437E-864E-D6CAE83E3BCA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BF4EBCB-D879-4DAB-9667-93E3E1494191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/>
              <a:t>BRKNMS-2805</a:t>
            </a:r>
          </a:p>
        </p:txBody>
      </p:sp>
    </p:spTree>
    <p:extLst>
      <p:ext uri="{BB962C8B-B14F-4D97-AF65-F5344CB8AC3E}">
        <p14:creationId xmlns:p14="http://schemas.microsoft.com/office/powerpoint/2010/main" val="22300523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9CF539-63BE-4F11-BE2C-52369BDD82F5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4602A7E-743D-4FCE-A80F-AAD4E99D611D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19C5541E-6091-496B-8952-8AEF2BD30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92751E7C-C385-452B-BA4F-27B005DF3DAB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>
                <a:solidFill>
                  <a:schemeClr val="bg2"/>
                </a:solidFill>
              </a:rPr>
              <a:t>BRKNMS-2805</a:t>
            </a:r>
          </a:p>
        </p:txBody>
      </p:sp>
      <p:sp>
        <p:nvSpPr>
          <p:cNvPr id="13" name="Freeform 1">
            <a:extLst>
              <a:ext uri="{FF2B5EF4-FFF2-40B4-BE49-F238E27FC236}">
                <a16:creationId xmlns:a16="http://schemas.microsoft.com/office/drawing/2014/main" id="{F3B91D73-7F96-4B5A-9795-4C9CE31F2592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5561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_Page_Blank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flipH="1">
            <a:off x="4576628" y="0"/>
            <a:ext cx="456737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>
              <a:lnSpc>
                <a:spcPct val="95000"/>
              </a:lnSpc>
              <a:spcBef>
                <a:spcPts val="111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0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E0DF8860-6BD9-40BD-9677-FF38FCF32081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195918F5-6946-4B45-8AFD-45CFE549E310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>
                <a:solidFill>
                  <a:schemeClr val="bg2"/>
                </a:solidFill>
              </a:rPr>
              <a:t>BRKNMS-2805</a:t>
            </a:r>
          </a:p>
        </p:txBody>
      </p:sp>
      <p:sp>
        <p:nvSpPr>
          <p:cNvPr id="9" name="Title Placeholder 5">
            <a:extLst>
              <a:ext uri="{FF2B5EF4-FFF2-40B4-BE49-F238E27FC236}">
                <a16:creationId xmlns:a16="http://schemas.microsoft.com/office/drawing/2014/main" id="{32E8F0F1-B399-5844-B8D7-53578D8AC65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44694" y="468974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28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46124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_Page_Blank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464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>
              <a:lnSpc>
                <a:spcPct val="95000"/>
              </a:lnSpc>
              <a:spcBef>
                <a:spcPts val="111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0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E0DF8860-6BD9-40BD-9677-FF38FCF32081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195918F5-6946-4B45-8AFD-45CFE549E310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/>
              <a:t>BRKNMS-2805</a:t>
            </a:r>
          </a:p>
        </p:txBody>
      </p:sp>
      <p:sp>
        <p:nvSpPr>
          <p:cNvPr id="9" name="Title Placeholder 5">
            <a:extLst>
              <a:ext uri="{FF2B5EF4-FFF2-40B4-BE49-F238E27FC236}">
                <a16:creationId xmlns:a16="http://schemas.microsoft.com/office/drawing/2014/main" id="{32E8F0F1-B399-5844-B8D7-53578D8AC65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44694" y="468974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28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05199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userDrawn="1">
          <p15:clr>
            <a:srgbClr val="FBAE40"/>
          </p15:clr>
        </p15:guide>
        <p15:guide id="3" pos="259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3BB6B23-602B-F642-ABE1-AEFC5CC24A10}"/>
              </a:ext>
            </a:extLst>
          </p:cNvPr>
          <p:cNvSpPr/>
          <p:nvPr userDrawn="1"/>
        </p:nvSpPr>
        <p:spPr bwMode="auto">
          <a:xfrm>
            <a:off x="-9145" y="0"/>
            <a:ext cx="2175402" cy="5150757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82" name="Title 2">
            <a:extLst>
              <a:ext uri="{FF2B5EF4-FFF2-40B4-BE49-F238E27FC236}">
                <a16:creationId xmlns:a16="http://schemas.microsoft.com/office/drawing/2014/main" id="{9259FFFA-F74E-B143-8C68-EFB508DA7F9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8056" y="192024"/>
            <a:ext cx="2722529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b="0" i="0" u="none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684213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Agenda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reeform 1">
            <a:extLst>
              <a:ext uri="{FF2B5EF4-FFF2-40B4-BE49-F238E27FC236}">
                <a16:creationId xmlns:a16="http://schemas.microsoft.com/office/drawing/2014/main" id="{58D3D469-D82F-4EEC-85C3-A505DF729862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60C6860-5390-4514-9FA8-73CA2D6880E9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/>
              <a:t>BRKNMS-2805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3530DE7A-C98B-9047-BE0B-946974F6ECE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3342" y="804863"/>
            <a:ext cx="6449333" cy="3786187"/>
          </a:xfrm>
          <a:prstGeom prst="rect">
            <a:avLst/>
          </a:prstGeom>
        </p:spPr>
        <p:txBody>
          <a:bodyPr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6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943838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Text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4580092" y="0"/>
            <a:ext cx="45639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097463" y="164703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3" name="Freeform 1">
            <a:extLst>
              <a:ext uri="{FF2B5EF4-FFF2-40B4-BE49-F238E27FC236}">
                <a16:creationId xmlns:a16="http://schemas.microsoft.com/office/drawing/2014/main" id="{266F2A13-F88D-4A87-8434-4509FC322CCD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48F487B7-CCED-4CE8-8A44-EB4E426C0727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>
                <a:solidFill>
                  <a:schemeClr val="bg2"/>
                </a:solidFill>
              </a:rPr>
              <a:t>BRKNMS-2805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B5EC590-E048-FD4F-938C-02CF0E7464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9100" y="542131"/>
            <a:ext cx="3551237" cy="4059237"/>
          </a:xfrm>
          <a:prstGeom prst="rect">
            <a:avLst/>
          </a:prstGeom>
        </p:spPr>
        <p:txBody>
          <a:bodyPr lIns="91440" rIns="91440" anchor="t" anchorCtr="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/>
              <a:defRPr sz="2000">
                <a:latin typeface="CiscoSansTT Light" panose="020B0503020201020303" pitchFamily="34" charset="0"/>
              </a:defRPr>
            </a:lvl1pPr>
            <a:lvl2pPr marL="346075" indent="-17621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800">
                <a:latin typeface="CiscoSansTT Light" panose="020B0503020201020303" pitchFamily="34" charset="0"/>
              </a:defRPr>
            </a:lvl2pPr>
            <a:lvl3pPr marL="511175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600">
                <a:latin typeface="CiscoSansTT Light" panose="020B0503020201020303" pitchFamily="34" charset="0"/>
              </a:defRPr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>
                <a:latin typeface="CiscoSansTT Light" panose="020B0503020201020303" pitchFamily="34" charset="0"/>
              </a:defRPr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76628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168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Text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91440" rIns="91440" anchor="t" anchorCtr="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/>
              <a:defRPr sz="2000">
                <a:latin typeface="CiscoSansTT Light" panose="020B0503020201020303" pitchFamily="34" charset="0"/>
              </a:defRPr>
            </a:lvl1pPr>
            <a:lvl2pPr marL="346075" indent="-17621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800">
                <a:latin typeface="CiscoSansTT Light" panose="020B0503020201020303" pitchFamily="34" charset="0"/>
              </a:defRPr>
            </a:lvl2pPr>
            <a:lvl3pPr marL="511175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600">
                <a:latin typeface="CiscoSansTT Light" panose="020B0503020201020303" pitchFamily="34" charset="0"/>
              </a:defRPr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>
                <a:latin typeface="CiscoSansTT Light" panose="020B0503020201020303" pitchFamily="34" charset="0"/>
              </a:defRPr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3" name="Freeform 1">
            <a:extLst>
              <a:ext uri="{FF2B5EF4-FFF2-40B4-BE49-F238E27FC236}">
                <a16:creationId xmlns:a16="http://schemas.microsoft.com/office/drawing/2014/main" id="{266F2A13-F88D-4A87-8434-4509FC322CCD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48F487B7-CCED-4CE8-8A44-EB4E426C0727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/>
              <a:t>BRKNMS-2805</a:t>
            </a:r>
          </a:p>
        </p:txBody>
      </p:sp>
    </p:spTree>
    <p:extLst>
      <p:ext uri="{BB962C8B-B14F-4D97-AF65-F5344CB8AC3E}">
        <p14:creationId xmlns:p14="http://schemas.microsoft.com/office/powerpoint/2010/main" val="42556835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168" userDrawn="1">
          <p15:clr>
            <a:srgbClr val="FBAE40"/>
          </p15:clr>
        </p15:guide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_Page_Text_2 column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4580092" y="0"/>
            <a:ext cx="45639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4692" y="468976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28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0352"/>
            <a:ext cx="3551237" cy="4080510"/>
          </a:xfrm>
          <a:prstGeom prst="rect">
            <a:avLst/>
          </a:prstGeom>
        </p:spPr>
        <p:txBody>
          <a:bodyPr lIns="91440" rIns="9144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defRPr sz="2000">
                <a:latin typeface="CiscoSansTT Light" panose="020B0503020201020303" pitchFamily="34" charset="0"/>
              </a:defRPr>
            </a:lvl1pPr>
            <a:lvl2pPr marL="341313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800">
                <a:latin typeface="CiscoSansTT Light" panose="020B0503020201020303" pitchFamily="34" charset="0"/>
              </a:defRPr>
            </a:lvl2pPr>
            <a:lvl3pPr marL="511175" indent="-16986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600">
                <a:latin typeface="CiscoSansTT Light" panose="020B0503020201020303" pitchFamily="34" charset="0"/>
              </a:defRPr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43528" y="1643459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marL="174625" lvl="0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25" name="Freeform 1">
            <a:extLst>
              <a:ext uri="{FF2B5EF4-FFF2-40B4-BE49-F238E27FC236}">
                <a16:creationId xmlns:a16="http://schemas.microsoft.com/office/drawing/2014/main" id="{EFA6A091-9DFA-45BC-B2A5-CAEFFDDAB45E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B29EA1E6-FFB4-4996-8F7E-105964C6EC9A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>
                <a:solidFill>
                  <a:schemeClr val="bg2"/>
                </a:solidFill>
              </a:rPr>
              <a:t>BRKNMS-2805</a:t>
            </a:r>
          </a:p>
        </p:txBody>
      </p:sp>
    </p:spTree>
    <p:extLst>
      <p:ext uri="{BB962C8B-B14F-4D97-AF65-F5344CB8AC3E}">
        <p14:creationId xmlns:p14="http://schemas.microsoft.com/office/powerpoint/2010/main" val="33481561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_Page_Text_2 column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4694" y="468977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28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0352"/>
            <a:ext cx="3551237" cy="4080510"/>
          </a:xfrm>
          <a:prstGeom prst="rect">
            <a:avLst/>
          </a:prstGeom>
        </p:spPr>
        <p:txBody>
          <a:bodyPr lIns="91440" rIns="9144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defRPr sz="2000">
                <a:latin typeface="CiscoSansTT Light" panose="020B0503020201020303" pitchFamily="34" charset="0"/>
              </a:defRPr>
            </a:lvl1pPr>
            <a:lvl2pPr marL="341313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800">
                <a:latin typeface="CiscoSansTT Light" panose="020B0503020201020303" pitchFamily="34" charset="0"/>
              </a:defRPr>
            </a:lvl2pPr>
            <a:lvl3pPr marL="511175" indent="-16986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600">
                <a:latin typeface="CiscoSansTT Light" panose="020B0503020201020303" pitchFamily="34" charset="0"/>
              </a:defRPr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43528" y="1643459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marL="174625" lvl="0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25" name="Freeform 1">
            <a:extLst>
              <a:ext uri="{FF2B5EF4-FFF2-40B4-BE49-F238E27FC236}">
                <a16:creationId xmlns:a16="http://schemas.microsoft.com/office/drawing/2014/main" id="{EFA6A091-9DFA-45BC-B2A5-CAEFFDDAB45E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B29EA1E6-FFB4-4996-8F7E-105964C6EC9A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/>
              <a:t>BRKNMS-2805</a:t>
            </a:r>
          </a:p>
        </p:txBody>
      </p:sp>
    </p:spTree>
    <p:extLst>
      <p:ext uri="{BB962C8B-B14F-4D97-AF65-F5344CB8AC3E}">
        <p14:creationId xmlns:p14="http://schemas.microsoft.com/office/powerpoint/2010/main" val="20690872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0" name="Freeform 1">
            <a:extLst>
              <a:ext uri="{FF2B5EF4-FFF2-40B4-BE49-F238E27FC236}">
                <a16:creationId xmlns:a16="http://schemas.microsoft.com/office/drawing/2014/main" id="{75CF4379-CCDD-4DA6-A912-DF0CFAFA2747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28C27625-CF3E-4B94-9CE9-299396E2557C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/>
              <a:t>BRKNMS-2805</a:t>
            </a:r>
          </a:p>
        </p:txBody>
      </p:sp>
    </p:spTree>
    <p:extLst>
      <p:ext uri="{BB962C8B-B14F-4D97-AF65-F5344CB8AC3E}">
        <p14:creationId xmlns:p14="http://schemas.microsoft.com/office/powerpoint/2010/main" val="1884465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CiscoSansTT Light" panose="020B05030202010203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DE2B6F91-FF06-4C02-A055-D8E8604373A4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ECF30BB7-7242-4497-9034-E8716186B152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/>
              <a:t>BRKNMS-2805</a:t>
            </a:r>
          </a:p>
        </p:txBody>
      </p:sp>
    </p:spTree>
    <p:extLst>
      <p:ext uri="{BB962C8B-B14F-4D97-AF65-F5344CB8AC3E}">
        <p14:creationId xmlns:p14="http://schemas.microsoft.com/office/powerpoint/2010/main" val="15381808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CiscoSansTT Light" panose="020B0503020201020303" pitchFamily="34" charset="0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1FFBEF85-04A8-4132-9AF5-761E0EE6CD9A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B67216F2-9FA5-4EA0-9CB1-482914B5F5CA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/>
              <a:t>BRKNMS-2805</a:t>
            </a:r>
          </a:p>
        </p:txBody>
      </p: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CiscoSansTT Light" panose="020B0503020201020303" pitchFamily="34" charset="0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0" name="Freeform 1">
            <a:extLst>
              <a:ext uri="{FF2B5EF4-FFF2-40B4-BE49-F238E27FC236}">
                <a16:creationId xmlns:a16="http://schemas.microsoft.com/office/drawing/2014/main" id="{CF01BA07-C782-4777-8116-24B97C4D0C31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465B03BB-161F-4311-9C71-F30570BA8B77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/>
              <a:t>BRKNMS-2805</a:t>
            </a:r>
          </a:p>
        </p:txBody>
      </p:sp>
    </p:spTree>
    <p:extLst>
      <p:ext uri="{BB962C8B-B14F-4D97-AF65-F5344CB8AC3E}">
        <p14:creationId xmlns:p14="http://schemas.microsoft.com/office/powerpoint/2010/main" val="19913787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sco Webex Te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304093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3" name="Freeform 1">
            <a:extLst>
              <a:ext uri="{FF2B5EF4-FFF2-40B4-BE49-F238E27FC236}">
                <a16:creationId xmlns:a16="http://schemas.microsoft.com/office/drawing/2014/main" id="{266F2A13-F88D-4A87-8434-4509FC322CCD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48F487B7-CCED-4CE8-8A44-EB4E426C0727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/>
              <a:t>BRKNMS-2805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A7A228-3D71-3245-8A98-7AA87B142858}"/>
              </a:ext>
            </a:extLst>
          </p:cNvPr>
          <p:cNvGrpSpPr/>
          <p:nvPr userDrawn="1"/>
        </p:nvGrpSpPr>
        <p:grpSpPr>
          <a:xfrm>
            <a:off x="434267" y="462805"/>
            <a:ext cx="2401279" cy="3657600"/>
            <a:chOff x="6191555" y="340451"/>
            <a:chExt cx="2401279" cy="36576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08D731-9793-2F46-A5F0-8A9DFE86A9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91555" y="340451"/>
              <a:ext cx="2401279" cy="3657600"/>
              <a:chOff x="6220438" y="677235"/>
              <a:chExt cx="2430648" cy="370233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524A862-85E0-524B-A4C9-0BE09B1AE5CE}"/>
                  </a:ext>
                </a:extLst>
              </p:cNvPr>
              <p:cNvSpPr/>
              <p:nvPr/>
            </p:nvSpPr>
            <p:spPr bwMode="auto">
              <a:xfrm>
                <a:off x="6754834" y="1318727"/>
                <a:ext cx="1378094" cy="2396023"/>
              </a:xfrm>
              <a:prstGeom prst="rect">
                <a:avLst/>
              </a:prstGeom>
              <a:solidFill>
                <a:schemeClr val="bg2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51435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Arial" charset="0"/>
                  <a:ea typeface="Arial" pitchFamily="-107" charset="0"/>
                  <a:cs typeface="Arial" pitchFamily="-107" charset="0"/>
                  <a:sym typeface="Arial" pitchFamily="-107" charset="0"/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3121BA9-B6CA-D748-BAF3-AA99EE8F90F3}"/>
                  </a:ext>
                </a:extLst>
              </p:cNvPr>
              <p:cNvGrpSpPr/>
              <p:nvPr/>
            </p:nvGrpSpPr>
            <p:grpSpPr>
              <a:xfrm>
                <a:off x="6220438" y="677235"/>
                <a:ext cx="2430648" cy="3702334"/>
                <a:chOff x="5964516" y="720583"/>
                <a:chExt cx="2430648" cy="3702334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D59DAE4-A3EA-F746-A214-5C6167BB0F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93" b="393"/>
                <a:stretch/>
              </p:blipFill>
              <p:spPr>
                <a:xfrm>
                  <a:off x="6519384" y="1362075"/>
                  <a:ext cx="1321831" cy="23160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1007EE9E-E75E-DE44-B720-8FD4643CEA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64516" y="720583"/>
                  <a:ext cx="2430648" cy="370233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5A3F21A-2858-2049-AA9D-62294EF9E994}"/>
                </a:ext>
              </a:extLst>
            </p:cNvPr>
            <p:cNvGrpSpPr/>
            <p:nvPr/>
          </p:nvGrpSpPr>
          <p:grpSpPr>
            <a:xfrm>
              <a:off x="6764331" y="2738257"/>
              <a:ext cx="155448" cy="146304"/>
              <a:chOff x="6764331" y="2738380"/>
              <a:chExt cx="155448" cy="146304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773AE36-0D8C-7E46-8E13-F98F598F8452}"/>
                  </a:ext>
                </a:extLst>
              </p:cNvPr>
              <p:cNvSpPr/>
              <p:nvPr/>
            </p:nvSpPr>
            <p:spPr>
              <a:xfrm>
                <a:off x="6764331" y="2738380"/>
                <a:ext cx="155448" cy="1463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AF581F4-4C73-394F-B5AA-504412222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8047" y="2747524"/>
                <a:ext cx="128016" cy="128016"/>
              </a:xfrm>
              <a:prstGeom prst="rect">
                <a:avLst/>
              </a:prstGeom>
            </p:spPr>
          </p:pic>
        </p:grpSp>
      </p:grpSp>
      <p:sp>
        <p:nvSpPr>
          <p:cNvPr id="20" name="Rounded Rectangle 22">
            <a:extLst>
              <a:ext uri="{FF2B5EF4-FFF2-40B4-BE49-F238E27FC236}">
                <a16:creationId xmlns:a16="http://schemas.microsoft.com/office/drawing/2014/main" id="{9A6FEA2F-6BC2-C74C-BCD3-1EFABC4EF340}"/>
              </a:ext>
            </a:extLst>
          </p:cNvPr>
          <p:cNvSpPr/>
          <p:nvPr userDrawn="1"/>
        </p:nvSpPr>
        <p:spPr bwMode="auto">
          <a:xfrm>
            <a:off x="845140" y="2804810"/>
            <a:ext cx="1554480" cy="257907"/>
          </a:xfrm>
          <a:prstGeom prst="roundRect">
            <a:avLst>
              <a:gd name="adj" fmla="val 50000"/>
            </a:avLst>
          </a:prstGeom>
          <a:noFill/>
          <a:ln w="19050" cap="flat">
            <a:solidFill>
              <a:schemeClr val="bg1">
                <a:lumMod val="75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Arial" charset="0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" name="Title 73">
            <a:extLst>
              <a:ext uri="{FF2B5EF4-FFF2-40B4-BE49-F238E27FC236}">
                <a16:creationId xmlns:a16="http://schemas.microsoft.com/office/drawing/2014/main" id="{57A13E0D-8EC3-9742-86C0-E575B3B5ED3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363485" y="510540"/>
            <a:ext cx="5780515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b="0" i="0" u="none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dirty="0"/>
              <a:t>Cisco </a:t>
            </a:r>
            <a:r>
              <a:rPr lang="en-US" sz="2800" dirty="0" err="1"/>
              <a:t>Webex</a:t>
            </a:r>
            <a:r>
              <a:rPr lang="en-US" sz="2800" dirty="0"/>
              <a:t> Teams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0F4E8B2-6867-AA46-83A1-75789BDD1AA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40104" y="462805"/>
            <a:ext cx="457200" cy="457200"/>
          </a:xfrm>
          <a:prstGeom prst="rect">
            <a:avLst/>
          </a:pr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419C03E-6579-6E4C-BC29-F7E78F44C0E5}"/>
              </a:ext>
            </a:extLst>
          </p:cNvPr>
          <p:cNvSpPr txBox="1">
            <a:spLocks/>
          </p:cNvSpPr>
          <p:nvPr userDrawn="1"/>
        </p:nvSpPr>
        <p:spPr>
          <a:xfrm>
            <a:off x="3381353" y="1405463"/>
            <a:ext cx="4988798" cy="693253"/>
          </a:xfrm>
          <a:prstGeom prst="rect">
            <a:avLst/>
          </a:prstGeom>
        </p:spPr>
        <p:txBody>
          <a:bodyPr anchor="ctr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78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Questions?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Use Cisco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Webex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 Teams (formerly Cisco Spark) 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to chat with the speaker after the session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Light" panose="020B0503020201020303" pitchFamily="34" charset="0"/>
              <a:ea typeface="+mn-ea"/>
              <a:cs typeface="CiscoSansTT Light" panose="020B0503020201020303" pitchFamily="34" charset="0"/>
              <a:sym typeface="Arial" pitchFamily="34" charset="0"/>
            </a:endParaRP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C68E73DB-7C15-754E-8013-EBB29F1DA279}"/>
              </a:ext>
            </a:extLst>
          </p:cNvPr>
          <p:cNvSpPr txBox="1">
            <a:spLocks/>
          </p:cNvSpPr>
          <p:nvPr userDrawn="1"/>
        </p:nvSpPr>
        <p:spPr>
          <a:xfrm>
            <a:off x="3702023" y="2519487"/>
            <a:ext cx="4754880" cy="1216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588" indent="0" defTabSz="91437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Find this session in the </a:t>
            </a:r>
            <a:r>
              <a:rPr lang="en-US" sz="1400" kern="0" dirty="0">
                <a:solidFill>
                  <a:srgbClr val="282828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Cisco Events Mobile App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Light" panose="020B0503020201020303" pitchFamily="34" charset="0"/>
              <a:ea typeface="+mn-ea"/>
              <a:cs typeface="CiscoSansTT Light" panose="020B0503020201020303" pitchFamily="34" charset="0"/>
              <a:sym typeface="Arial" pitchFamily="34" charset="0"/>
            </a:endParaRPr>
          </a:p>
          <a:p>
            <a:pPr marL="1588" marR="0" lvl="0" indent="0" algn="l" defTabSz="91437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Click “Join the Discussion”</a:t>
            </a:r>
          </a:p>
          <a:p>
            <a:pPr marL="1588" marR="0" lvl="0" indent="0" algn="l" defTabSz="91437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Install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Webex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 Teams or go directly to the team space</a:t>
            </a:r>
          </a:p>
          <a:p>
            <a:pPr marL="1588" marR="0" lvl="0" indent="0" algn="l" defTabSz="91437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Enter messages/questions in the team space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3569A98C-B857-5649-B170-80378CCA312A}"/>
              </a:ext>
            </a:extLst>
          </p:cNvPr>
          <p:cNvSpPr txBox="1">
            <a:spLocks/>
          </p:cNvSpPr>
          <p:nvPr userDrawn="1"/>
        </p:nvSpPr>
        <p:spPr>
          <a:xfrm>
            <a:off x="3381353" y="2182331"/>
            <a:ext cx="3047999" cy="389419"/>
          </a:xfrm>
          <a:prstGeom prst="rect">
            <a:avLst/>
          </a:prstGeom>
        </p:spPr>
        <p:txBody>
          <a:bodyPr anchor="ctr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78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How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BCEB"/>
              </a:solidFill>
              <a:effectLst/>
              <a:uLnTx/>
              <a:uFillTx/>
              <a:latin typeface="CiscoSansTT Light" panose="020B0503020201020303" pitchFamily="34" charset="0"/>
              <a:ea typeface="+mn-ea"/>
              <a:cs typeface="CiscoSansTT Light" panose="020B0503020201020303" pitchFamily="34" charset="0"/>
              <a:sym typeface="Arial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A5A0D8F-2991-8B4E-A970-A2356D0DECC1}"/>
              </a:ext>
            </a:extLst>
          </p:cNvPr>
          <p:cNvSpPr>
            <a:spLocks noChangeAspect="1"/>
          </p:cNvSpPr>
          <p:nvPr userDrawn="1"/>
        </p:nvSpPr>
        <p:spPr>
          <a:xfrm>
            <a:off x="3473423" y="2568041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5073">
                    <a:lumMod val="75000"/>
                  </a:srgb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E0E6816-AE5D-0F4E-BCEF-E85C0E5F065A}"/>
              </a:ext>
            </a:extLst>
          </p:cNvPr>
          <p:cNvSpPr>
            <a:spLocks noChangeAspect="1"/>
          </p:cNvSpPr>
          <p:nvPr userDrawn="1"/>
        </p:nvSpPr>
        <p:spPr>
          <a:xfrm>
            <a:off x="3473423" y="2854392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5073">
                    <a:lumMod val="75000"/>
                  </a:srgb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FF47CC2-A99A-8143-902D-B76CD268249E}"/>
              </a:ext>
            </a:extLst>
          </p:cNvPr>
          <p:cNvSpPr>
            <a:spLocks noChangeAspect="1"/>
          </p:cNvSpPr>
          <p:nvPr userDrawn="1"/>
        </p:nvSpPr>
        <p:spPr>
          <a:xfrm>
            <a:off x="3473423" y="3140743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5073">
                    <a:lumMod val="75000"/>
                  </a:srgb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618E3C3-8DEA-984F-A04C-987D7D49318D}"/>
              </a:ext>
            </a:extLst>
          </p:cNvPr>
          <p:cNvSpPr>
            <a:spLocks noChangeAspect="1"/>
          </p:cNvSpPr>
          <p:nvPr userDrawn="1"/>
        </p:nvSpPr>
        <p:spPr>
          <a:xfrm>
            <a:off x="3473423" y="3427095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5073">
                    <a:lumMod val="75000"/>
                  </a:srgb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1E25C-80EF-CF40-99E5-F8C902A03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149" y="3963159"/>
            <a:ext cx="2655786" cy="213048"/>
          </a:xfrm>
        </p:spPr>
        <p:txBody>
          <a:bodyPr anchor="t"/>
          <a:lstStyle>
            <a:lvl1pPr marL="0" marR="0" indent="0" algn="l" defTabSz="684213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="1">
                <a:solidFill>
                  <a:schemeClr val="bg2"/>
                </a:solidFill>
              </a:defRPr>
            </a:lvl1pPr>
          </a:lstStyle>
          <a:p>
            <a:pPr marL="0" marR="0" lvl="0" indent="0" algn="l" defTabSz="684213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cs.co</a:t>
            </a:r>
            <a:r>
              <a:rPr lang="en-US" dirty="0"/>
              <a:t>/</a:t>
            </a:r>
            <a:r>
              <a:rPr lang="en-US" dirty="0" err="1"/>
              <a:t>ciscolivebot#BRKXXX-xxxx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284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168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6">
            <a:extLst>
              <a:ext uri="{FF2B5EF4-FFF2-40B4-BE49-F238E27FC236}">
                <a16:creationId xmlns:a16="http://schemas.microsoft.com/office/drawing/2014/main" id="{0D21382F-1630-2F4D-870C-A1590E6F67F0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9F73E2A-96A3-4C2D-A492-1BC90CFCD1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1913" y="0"/>
            <a:ext cx="3502087" cy="5143500"/>
          </a:xfrm>
          <a:prstGeom prst="rect">
            <a:avLst/>
          </a:prstGeom>
        </p:spPr>
      </p:pic>
      <p:sp>
        <p:nvSpPr>
          <p:cNvPr id="42" name="Freeform 1">
            <a:extLst>
              <a:ext uri="{FF2B5EF4-FFF2-40B4-BE49-F238E27FC236}">
                <a16:creationId xmlns:a16="http://schemas.microsoft.com/office/drawing/2014/main" id="{017786B5-DB6C-465F-A549-E17EEC4240B5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7D1F662-2240-4EA1-80F7-6B74E0FD509D}"/>
              </a:ext>
            </a:extLst>
          </p:cNvPr>
          <p:cNvSpPr txBox="1">
            <a:spLocks/>
          </p:cNvSpPr>
          <p:nvPr userDrawn="1"/>
        </p:nvSpPr>
        <p:spPr>
          <a:xfrm>
            <a:off x="425765" y="2071644"/>
            <a:ext cx="2935468" cy="1000213"/>
          </a:xfrm>
          <a:prstGeom prst="rect">
            <a:avLst/>
          </a:prstGeom>
        </p:spPr>
        <p:txBody>
          <a:bodyPr anchor="ctr"/>
          <a:lstStyle>
            <a:lvl1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  <a:lvl2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2pPr>
            <a:lvl3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3pPr>
            <a:lvl4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4pPr>
            <a:lvl5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5pPr>
            <a:lvl6pPr marL="2634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6pPr>
            <a:lvl7pPr marL="52060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7pPr>
            <a:lvl8pPr marL="7777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8pPr>
            <a:lvl9pPr marL="10349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9pPr>
          </a:lstStyle>
          <a:p>
            <a:pPr algn="l"/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47017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_2 Small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3BB6B23-602B-F642-ABE1-AEFC5CC24A10}"/>
              </a:ext>
            </a:extLst>
          </p:cNvPr>
          <p:cNvSpPr/>
          <p:nvPr userDrawn="1"/>
        </p:nvSpPr>
        <p:spPr bwMode="auto">
          <a:xfrm>
            <a:off x="-9145" y="0"/>
            <a:ext cx="423329" cy="5150757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60C6860-5390-4514-9FA8-73CA2D6880E9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/>
              <a:t>BRKNMS-2805</a:t>
            </a:r>
          </a:p>
        </p:txBody>
      </p:sp>
      <p:sp>
        <p:nvSpPr>
          <p:cNvPr id="11" name="Freeform 1">
            <a:extLst>
              <a:ext uri="{FF2B5EF4-FFF2-40B4-BE49-F238E27FC236}">
                <a16:creationId xmlns:a16="http://schemas.microsoft.com/office/drawing/2014/main" id="{52648B46-6F2D-0349-B631-9867DE5AA640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D563F6C-CB73-4BB9-9155-699BC373FE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2AC87-CAEA-BA47-A1FA-77F76124F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31468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ssion_Evalua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9CF539-63BE-4F11-BE2C-52369BDD82F5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4602A7E-743D-4FCE-A80F-AAD4E99D611D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19C5541E-6091-496B-8952-8AEF2BD30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92751E7C-C385-452B-BA4F-27B005DF3DAB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>
                <a:solidFill>
                  <a:schemeClr val="bg2"/>
                </a:solidFill>
              </a:rPr>
              <a:t>BRKNMS-2805</a:t>
            </a:r>
          </a:p>
        </p:txBody>
      </p:sp>
      <p:sp>
        <p:nvSpPr>
          <p:cNvPr id="13" name="Freeform 1">
            <a:extLst>
              <a:ext uri="{FF2B5EF4-FFF2-40B4-BE49-F238E27FC236}">
                <a16:creationId xmlns:a16="http://schemas.microsoft.com/office/drawing/2014/main" id="{F3B91D73-7F96-4B5A-9795-4C9CE31F2592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DB70F94-8BF8-4A43-8BE8-77D7E480A7F4}"/>
              </a:ext>
            </a:extLst>
          </p:cNvPr>
          <p:cNvSpPr txBox="1">
            <a:spLocks/>
          </p:cNvSpPr>
          <p:nvPr userDrawn="1"/>
        </p:nvSpPr>
        <p:spPr>
          <a:xfrm>
            <a:off x="445619" y="1494628"/>
            <a:ext cx="5127068" cy="195130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7523" indent="-18573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 pitchFamily="34" charset="0"/>
              <a:buChar char="–"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0" fontAlgn="base" hangingPunct="0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87523" indent="-185738" algn="l" defTabSz="457200" rtl="0" eaLnBrk="0" fontAlgn="base" latinLnBrk="0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chemeClr val="bg1"/>
              </a:buClr>
              <a:buSzPct val="80000"/>
            </a:pPr>
            <a:r>
              <a:rPr lang="en-US" sz="1600" kern="1200" dirty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  <a:sym typeface="Arial" pitchFamily="34" charset="0"/>
              </a:rPr>
              <a:t>Please complete your Online Session Evaluations after each session</a:t>
            </a:r>
          </a:p>
          <a:p>
            <a:pPr marL="187523" indent="-185738" algn="l" defTabSz="457200" rtl="0" eaLnBrk="0" fontAlgn="base" latinLnBrk="0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chemeClr val="bg1"/>
              </a:buClr>
              <a:buSzPct val="80000"/>
            </a:pPr>
            <a:r>
              <a:rPr lang="en-US" sz="1600" kern="1200" dirty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  <a:sym typeface="Arial" pitchFamily="34" charset="0"/>
              </a:rPr>
              <a:t>Complete 4 Session Evaluations &amp; the Overall Conference Evaluation (available from Thursday) to receive your Cisco Live T-shirt</a:t>
            </a:r>
          </a:p>
          <a:p>
            <a:pPr marL="187523" indent="-185738" algn="l" defTabSz="457200" rtl="0" eaLnBrk="0" fontAlgn="base" latinLnBrk="0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chemeClr val="bg1"/>
              </a:buClr>
              <a:buSzPct val="80000"/>
            </a:pPr>
            <a:r>
              <a:rPr lang="en-US" sz="1600" kern="1200" dirty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  <a:sym typeface="Arial" pitchFamily="34" charset="0"/>
              </a:rPr>
              <a:t>All surveys can be completed via the Cisco Events Mobile App or the Communication Stations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2AA97-A752-0348-8104-24B9DF041A32}"/>
              </a:ext>
            </a:extLst>
          </p:cNvPr>
          <p:cNvSpPr txBox="1"/>
          <p:nvPr userDrawn="1"/>
        </p:nvSpPr>
        <p:spPr>
          <a:xfrm>
            <a:off x="445200" y="4133589"/>
            <a:ext cx="526336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400" dirty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Don’t forget: Cisco Live sessions will be available for viewing on-demand after the event at </a:t>
            </a:r>
            <a:r>
              <a:rPr lang="en-US" sz="1400" dirty="0" err="1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CiscoLive.cisco.com</a:t>
            </a:r>
            <a:r>
              <a:rPr lang="en-US" sz="1400" dirty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/Online.</a:t>
            </a:r>
          </a:p>
        </p:txBody>
      </p:sp>
      <p:sp>
        <p:nvSpPr>
          <p:cNvPr id="15" name="Rectangle: Top Corners Rounded 42">
            <a:extLst>
              <a:ext uri="{FF2B5EF4-FFF2-40B4-BE49-F238E27FC236}">
                <a16:creationId xmlns:a16="http://schemas.microsoft.com/office/drawing/2014/main" id="{5F3A2BA0-4E2F-E34C-BF3B-FE65FE291114}"/>
              </a:ext>
            </a:extLst>
          </p:cNvPr>
          <p:cNvSpPr/>
          <p:nvPr userDrawn="1"/>
        </p:nvSpPr>
        <p:spPr>
          <a:xfrm rot="16200000">
            <a:off x="6263639" y="788670"/>
            <a:ext cx="2194560" cy="356616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AC6574-3020-2947-97EC-0E251868B15D}"/>
              </a:ext>
            </a:extLst>
          </p:cNvPr>
          <p:cNvGrpSpPr/>
          <p:nvPr userDrawn="1"/>
        </p:nvGrpSpPr>
        <p:grpSpPr>
          <a:xfrm>
            <a:off x="6228932" y="1967751"/>
            <a:ext cx="2262756" cy="1207998"/>
            <a:chOff x="6359458" y="1911709"/>
            <a:chExt cx="2262756" cy="1207998"/>
          </a:xfrm>
        </p:grpSpPr>
        <p:grpSp>
          <p:nvGrpSpPr>
            <p:cNvPr id="17" name="Group 221">
              <a:extLst>
                <a:ext uri="{FF2B5EF4-FFF2-40B4-BE49-F238E27FC236}">
                  <a16:creationId xmlns:a16="http://schemas.microsoft.com/office/drawing/2014/main" id="{373A86AC-B3BC-6941-90EC-19B0A3FAD24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359458" y="1911709"/>
              <a:ext cx="1700931" cy="1005840"/>
              <a:chOff x="2049" y="1143"/>
              <a:chExt cx="1664" cy="984"/>
            </a:xfrm>
          </p:grpSpPr>
          <p:sp>
            <p:nvSpPr>
              <p:cNvPr id="29" name="Freeform 222">
                <a:extLst>
                  <a:ext uri="{FF2B5EF4-FFF2-40B4-BE49-F238E27FC236}">
                    <a16:creationId xmlns:a16="http://schemas.microsoft.com/office/drawing/2014/main" id="{1613725E-BD98-6D43-9E9C-69249B6B40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9" y="2058"/>
                <a:ext cx="1664" cy="69"/>
              </a:xfrm>
              <a:custGeom>
                <a:avLst/>
                <a:gdLst>
                  <a:gd name="T0" fmla="*/ 687 w 701"/>
                  <a:gd name="T1" fmla="*/ 29 h 29"/>
                  <a:gd name="T2" fmla="*/ 15 w 701"/>
                  <a:gd name="T3" fmla="*/ 29 h 29"/>
                  <a:gd name="T4" fmla="*/ 0 w 701"/>
                  <a:gd name="T5" fmla="*/ 15 h 29"/>
                  <a:gd name="T6" fmla="*/ 0 w 701"/>
                  <a:gd name="T7" fmla="*/ 15 h 29"/>
                  <a:gd name="T8" fmla="*/ 15 w 701"/>
                  <a:gd name="T9" fmla="*/ 0 h 29"/>
                  <a:gd name="T10" fmla="*/ 687 w 701"/>
                  <a:gd name="T11" fmla="*/ 0 h 29"/>
                  <a:gd name="T12" fmla="*/ 701 w 701"/>
                  <a:gd name="T13" fmla="*/ 15 h 29"/>
                  <a:gd name="T14" fmla="*/ 701 w 701"/>
                  <a:gd name="T15" fmla="*/ 15 h 29"/>
                  <a:gd name="T16" fmla="*/ 687 w 701"/>
                  <a:gd name="T17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1" h="29">
                    <a:moveTo>
                      <a:pt x="687" y="29"/>
                    </a:moveTo>
                    <a:cubicBezTo>
                      <a:pt x="15" y="29"/>
                      <a:pt x="15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687" y="0"/>
                      <a:pt x="687" y="0"/>
                      <a:pt x="687" y="0"/>
                    </a:cubicBezTo>
                    <a:cubicBezTo>
                      <a:pt x="695" y="0"/>
                      <a:pt x="701" y="7"/>
                      <a:pt x="701" y="15"/>
                    </a:cubicBezTo>
                    <a:cubicBezTo>
                      <a:pt x="701" y="15"/>
                      <a:pt x="701" y="15"/>
                      <a:pt x="701" y="15"/>
                    </a:cubicBezTo>
                    <a:cubicBezTo>
                      <a:pt x="701" y="23"/>
                      <a:pt x="695" y="29"/>
                      <a:pt x="687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0" name="Freeform 223">
                <a:extLst>
                  <a:ext uri="{FF2B5EF4-FFF2-40B4-BE49-F238E27FC236}">
                    <a16:creationId xmlns:a16="http://schemas.microsoft.com/office/drawing/2014/main" id="{A2BF5970-BE31-724C-B282-30DEA3ACE3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9" y="1143"/>
                <a:ext cx="1386" cy="835"/>
              </a:xfrm>
              <a:custGeom>
                <a:avLst/>
                <a:gdLst>
                  <a:gd name="T0" fmla="*/ 555 w 584"/>
                  <a:gd name="T1" fmla="*/ 351 h 351"/>
                  <a:gd name="T2" fmla="*/ 29 w 584"/>
                  <a:gd name="T3" fmla="*/ 351 h 351"/>
                  <a:gd name="T4" fmla="*/ 0 w 584"/>
                  <a:gd name="T5" fmla="*/ 322 h 351"/>
                  <a:gd name="T6" fmla="*/ 0 w 584"/>
                  <a:gd name="T7" fmla="*/ 30 h 351"/>
                  <a:gd name="T8" fmla="*/ 29 w 584"/>
                  <a:gd name="T9" fmla="*/ 0 h 351"/>
                  <a:gd name="T10" fmla="*/ 555 w 584"/>
                  <a:gd name="T11" fmla="*/ 0 h 351"/>
                  <a:gd name="T12" fmla="*/ 584 w 584"/>
                  <a:gd name="T13" fmla="*/ 30 h 351"/>
                  <a:gd name="T14" fmla="*/ 584 w 584"/>
                  <a:gd name="T15" fmla="*/ 322 h 351"/>
                  <a:gd name="T16" fmla="*/ 555 w 584"/>
                  <a:gd name="T17" fmla="*/ 3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351">
                    <a:moveTo>
                      <a:pt x="555" y="351"/>
                    </a:moveTo>
                    <a:cubicBezTo>
                      <a:pt x="29" y="351"/>
                      <a:pt x="29" y="351"/>
                      <a:pt x="29" y="351"/>
                    </a:cubicBezTo>
                    <a:cubicBezTo>
                      <a:pt x="13" y="351"/>
                      <a:pt x="0" y="338"/>
                      <a:pt x="0" y="322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29" y="0"/>
                    </a:cubicBezTo>
                    <a:cubicBezTo>
                      <a:pt x="555" y="0"/>
                      <a:pt x="555" y="0"/>
                      <a:pt x="555" y="0"/>
                    </a:cubicBezTo>
                    <a:cubicBezTo>
                      <a:pt x="571" y="0"/>
                      <a:pt x="584" y="14"/>
                      <a:pt x="584" y="30"/>
                    </a:cubicBezTo>
                    <a:cubicBezTo>
                      <a:pt x="584" y="322"/>
                      <a:pt x="584" y="322"/>
                      <a:pt x="584" y="322"/>
                    </a:cubicBezTo>
                    <a:cubicBezTo>
                      <a:pt x="584" y="338"/>
                      <a:pt x="571" y="351"/>
                      <a:pt x="555" y="351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1" name="Freeform 224">
                <a:extLst>
                  <a:ext uri="{FF2B5EF4-FFF2-40B4-BE49-F238E27FC236}">
                    <a16:creationId xmlns:a16="http://schemas.microsoft.com/office/drawing/2014/main" id="{553BDB1A-FDC4-1948-BBA2-745E4AE73C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89" y="1143"/>
                <a:ext cx="1386" cy="835"/>
              </a:xfrm>
              <a:custGeom>
                <a:avLst/>
                <a:gdLst>
                  <a:gd name="T0" fmla="*/ 552 w 584"/>
                  <a:gd name="T1" fmla="*/ 32 h 351"/>
                  <a:gd name="T2" fmla="*/ 552 w 584"/>
                  <a:gd name="T3" fmla="*/ 319 h 351"/>
                  <a:gd name="T4" fmla="*/ 32 w 584"/>
                  <a:gd name="T5" fmla="*/ 319 h 351"/>
                  <a:gd name="T6" fmla="*/ 32 w 584"/>
                  <a:gd name="T7" fmla="*/ 32 h 351"/>
                  <a:gd name="T8" fmla="*/ 552 w 584"/>
                  <a:gd name="T9" fmla="*/ 32 h 351"/>
                  <a:gd name="T10" fmla="*/ 555 w 584"/>
                  <a:gd name="T11" fmla="*/ 0 h 351"/>
                  <a:gd name="T12" fmla="*/ 29 w 584"/>
                  <a:gd name="T13" fmla="*/ 0 h 351"/>
                  <a:gd name="T14" fmla="*/ 0 w 584"/>
                  <a:gd name="T15" fmla="*/ 30 h 351"/>
                  <a:gd name="T16" fmla="*/ 0 w 584"/>
                  <a:gd name="T17" fmla="*/ 322 h 351"/>
                  <a:gd name="T18" fmla="*/ 29 w 584"/>
                  <a:gd name="T19" fmla="*/ 351 h 351"/>
                  <a:gd name="T20" fmla="*/ 555 w 584"/>
                  <a:gd name="T21" fmla="*/ 351 h 351"/>
                  <a:gd name="T22" fmla="*/ 584 w 584"/>
                  <a:gd name="T23" fmla="*/ 322 h 351"/>
                  <a:gd name="T24" fmla="*/ 584 w 584"/>
                  <a:gd name="T25" fmla="*/ 30 h 351"/>
                  <a:gd name="T26" fmla="*/ 555 w 584"/>
                  <a:gd name="T27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4" h="351">
                    <a:moveTo>
                      <a:pt x="552" y="32"/>
                    </a:moveTo>
                    <a:cubicBezTo>
                      <a:pt x="552" y="319"/>
                      <a:pt x="552" y="319"/>
                      <a:pt x="552" y="319"/>
                    </a:cubicBezTo>
                    <a:cubicBezTo>
                      <a:pt x="32" y="319"/>
                      <a:pt x="32" y="319"/>
                      <a:pt x="32" y="319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52" y="32"/>
                      <a:pt x="552" y="32"/>
                      <a:pt x="552" y="32"/>
                    </a:cubicBezTo>
                    <a:moveTo>
                      <a:pt x="555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3" y="0"/>
                      <a:pt x="0" y="14"/>
                      <a:pt x="0" y="30"/>
                    </a:cubicBezTo>
                    <a:cubicBezTo>
                      <a:pt x="0" y="322"/>
                      <a:pt x="0" y="322"/>
                      <a:pt x="0" y="322"/>
                    </a:cubicBezTo>
                    <a:cubicBezTo>
                      <a:pt x="0" y="338"/>
                      <a:pt x="13" y="351"/>
                      <a:pt x="29" y="351"/>
                    </a:cubicBezTo>
                    <a:cubicBezTo>
                      <a:pt x="555" y="351"/>
                      <a:pt x="555" y="351"/>
                      <a:pt x="555" y="351"/>
                    </a:cubicBezTo>
                    <a:cubicBezTo>
                      <a:pt x="571" y="351"/>
                      <a:pt x="584" y="338"/>
                      <a:pt x="584" y="322"/>
                    </a:cubicBezTo>
                    <a:cubicBezTo>
                      <a:pt x="584" y="30"/>
                      <a:pt x="584" y="30"/>
                      <a:pt x="584" y="30"/>
                    </a:cubicBezTo>
                    <a:cubicBezTo>
                      <a:pt x="584" y="14"/>
                      <a:pt x="571" y="0"/>
                      <a:pt x="5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391CE04-2341-D746-9602-8EFF364710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61363" y="2479627"/>
              <a:ext cx="360851" cy="640080"/>
              <a:chOff x="839748" y="3892512"/>
              <a:chExt cx="167995" cy="297991"/>
            </a:xfrm>
          </p:grpSpPr>
          <p:sp>
            <p:nvSpPr>
              <p:cNvPr id="24" name="Freeform 307">
                <a:extLst>
                  <a:ext uri="{FF2B5EF4-FFF2-40B4-BE49-F238E27FC236}">
                    <a16:creationId xmlns:a16="http://schemas.microsoft.com/office/drawing/2014/main" id="{73AB88BE-F7C4-A746-A2C5-97F742044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748" y="3892512"/>
                <a:ext cx="167995" cy="297991"/>
              </a:xfrm>
              <a:custGeom>
                <a:avLst/>
                <a:gdLst>
                  <a:gd name="T0" fmla="*/ 62 w 71"/>
                  <a:gd name="T1" fmla="*/ 0 h 126"/>
                  <a:gd name="T2" fmla="*/ 9 w 71"/>
                  <a:gd name="T3" fmla="*/ 0 h 126"/>
                  <a:gd name="T4" fmla="*/ 0 w 71"/>
                  <a:gd name="T5" fmla="*/ 9 h 126"/>
                  <a:gd name="T6" fmla="*/ 0 w 71"/>
                  <a:gd name="T7" fmla="*/ 117 h 126"/>
                  <a:gd name="T8" fmla="*/ 9 w 71"/>
                  <a:gd name="T9" fmla="*/ 126 h 126"/>
                  <a:gd name="T10" fmla="*/ 62 w 71"/>
                  <a:gd name="T11" fmla="*/ 126 h 126"/>
                  <a:gd name="T12" fmla="*/ 71 w 71"/>
                  <a:gd name="T13" fmla="*/ 117 h 126"/>
                  <a:gd name="T14" fmla="*/ 71 w 71"/>
                  <a:gd name="T15" fmla="*/ 9 h 126"/>
                  <a:gd name="T16" fmla="*/ 62 w 71"/>
                  <a:gd name="T17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126">
                    <a:moveTo>
                      <a:pt x="6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22"/>
                      <a:pt x="4" y="126"/>
                      <a:pt x="9" y="126"/>
                    </a:cubicBezTo>
                    <a:cubicBezTo>
                      <a:pt x="62" y="126"/>
                      <a:pt x="62" y="126"/>
                      <a:pt x="62" y="126"/>
                    </a:cubicBezTo>
                    <a:cubicBezTo>
                      <a:pt x="67" y="126"/>
                      <a:pt x="71" y="122"/>
                      <a:pt x="71" y="117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25" name="Oval 308">
                <a:extLst>
                  <a:ext uri="{FF2B5EF4-FFF2-40B4-BE49-F238E27FC236}">
                    <a16:creationId xmlns:a16="http://schemas.microsoft.com/office/drawing/2014/main" id="{324B5321-FCAB-394D-B3A8-055510A69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5747" y="4159503"/>
                <a:ext cx="18999" cy="1899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26" name="Freeform 309">
                <a:extLst>
                  <a:ext uri="{FF2B5EF4-FFF2-40B4-BE49-F238E27FC236}">
                    <a16:creationId xmlns:a16="http://schemas.microsoft.com/office/drawing/2014/main" id="{5CDF87C6-0453-6542-9D46-A85159F43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746" y="3909509"/>
                <a:ext cx="35999" cy="2000"/>
              </a:xfrm>
              <a:custGeom>
                <a:avLst/>
                <a:gdLst>
                  <a:gd name="T0" fmla="*/ 15 w 15"/>
                  <a:gd name="T1" fmla="*/ 1 h 1"/>
                  <a:gd name="T2" fmla="*/ 0 w 15"/>
                  <a:gd name="T3" fmla="*/ 1 h 1"/>
                  <a:gd name="T4" fmla="*/ 0 w 15"/>
                  <a:gd name="T5" fmla="*/ 1 h 1"/>
                  <a:gd name="T6" fmla="*/ 0 w 15"/>
                  <a:gd name="T7" fmla="*/ 0 h 1"/>
                  <a:gd name="T8" fmla="*/ 15 w 15"/>
                  <a:gd name="T9" fmla="*/ 0 h 1"/>
                  <a:gd name="T10" fmla="*/ 15 w 15"/>
                  <a:gd name="T11" fmla="*/ 1 h 1"/>
                  <a:gd name="T12" fmla="*/ 15 w 15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">
                    <a:moveTo>
                      <a:pt x="15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27" name="Rectangle 310">
                <a:extLst>
                  <a:ext uri="{FF2B5EF4-FFF2-40B4-BE49-F238E27FC236}">
                    <a16:creationId xmlns:a16="http://schemas.microsoft.com/office/drawing/2014/main" id="{CC2AB2F8-C961-5643-8211-A6AFFCE08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6747" y="3935508"/>
                <a:ext cx="133996" cy="20599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28" name="Rectangle 311">
                <a:extLst>
                  <a:ext uri="{FF2B5EF4-FFF2-40B4-BE49-F238E27FC236}">
                    <a16:creationId xmlns:a16="http://schemas.microsoft.com/office/drawing/2014/main" id="{D21133E0-D9F8-CC4C-BD2D-E82A7CDE6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6747" y="3935508"/>
                <a:ext cx="133996" cy="2059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1DB77EF-C09D-9D42-8B12-7F3ADD3840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60129" y="2296296"/>
              <a:ext cx="621753" cy="822960"/>
              <a:chOff x="1631724" y="3365526"/>
              <a:chExt cx="342990" cy="453986"/>
            </a:xfrm>
          </p:grpSpPr>
          <p:sp>
            <p:nvSpPr>
              <p:cNvPr id="20" name="Freeform 312">
                <a:extLst>
                  <a:ext uri="{FF2B5EF4-FFF2-40B4-BE49-F238E27FC236}">
                    <a16:creationId xmlns:a16="http://schemas.microsoft.com/office/drawing/2014/main" id="{5A17FFCD-31E8-4F4A-A398-CDA871595B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724" y="3365526"/>
                <a:ext cx="342990" cy="453986"/>
              </a:xfrm>
              <a:custGeom>
                <a:avLst/>
                <a:gdLst>
                  <a:gd name="T0" fmla="*/ 132 w 145"/>
                  <a:gd name="T1" fmla="*/ 0 h 192"/>
                  <a:gd name="T2" fmla="*/ 13 w 145"/>
                  <a:gd name="T3" fmla="*/ 0 h 192"/>
                  <a:gd name="T4" fmla="*/ 0 w 145"/>
                  <a:gd name="T5" fmla="*/ 13 h 192"/>
                  <a:gd name="T6" fmla="*/ 0 w 145"/>
                  <a:gd name="T7" fmla="*/ 180 h 192"/>
                  <a:gd name="T8" fmla="*/ 13 w 145"/>
                  <a:gd name="T9" fmla="*/ 192 h 192"/>
                  <a:gd name="T10" fmla="*/ 132 w 145"/>
                  <a:gd name="T11" fmla="*/ 192 h 192"/>
                  <a:gd name="T12" fmla="*/ 145 w 145"/>
                  <a:gd name="T13" fmla="*/ 180 h 192"/>
                  <a:gd name="T14" fmla="*/ 145 w 145"/>
                  <a:gd name="T15" fmla="*/ 13 h 192"/>
                  <a:gd name="T16" fmla="*/ 132 w 145"/>
                  <a:gd name="T17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5" h="192">
                    <a:moveTo>
                      <a:pt x="132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187"/>
                      <a:pt x="6" y="192"/>
                      <a:pt x="13" y="192"/>
                    </a:cubicBezTo>
                    <a:cubicBezTo>
                      <a:pt x="132" y="192"/>
                      <a:pt x="132" y="192"/>
                      <a:pt x="132" y="192"/>
                    </a:cubicBezTo>
                    <a:cubicBezTo>
                      <a:pt x="139" y="192"/>
                      <a:pt x="145" y="187"/>
                      <a:pt x="145" y="180"/>
                    </a:cubicBezTo>
                    <a:cubicBezTo>
                      <a:pt x="145" y="13"/>
                      <a:pt x="145" y="13"/>
                      <a:pt x="145" y="13"/>
                    </a:cubicBezTo>
                    <a:cubicBezTo>
                      <a:pt x="145" y="6"/>
                      <a:pt x="139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21" name="Oval 313">
                <a:extLst>
                  <a:ext uri="{FF2B5EF4-FFF2-40B4-BE49-F238E27FC236}">
                    <a16:creationId xmlns:a16="http://schemas.microsoft.com/office/drawing/2014/main" id="{01B6519D-CA0E-564C-9BAB-781F560B8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7719" y="3769499"/>
                <a:ext cx="30999" cy="2999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22" name="Freeform 314">
                <a:extLst>
                  <a:ext uri="{FF2B5EF4-FFF2-40B4-BE49-F238E27FC236}">
                    <a16:creationId xmlns:a16="http://schemas.microsoft.com/office/drawing/2014/main" id="{FC522D34-DF62-8341-96F7-B5AA0776F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5719" y="3590519"/>
                <a:ext cx="56998" cy="4000"/>
              </a:xfrm>
              <a:custGeom>
                <a:avLst/>
                <a:gdLst>
                  <a:gd name="T0" fmla="*/ 23 w 24"/>
                  <a:gd name="T1" fmla="*/ 2 h 2"/>
                  <a:gd name="T2" fmla="*/ 1 w 24"/>
                  <a:gd name="T3" fmla="*/ 2 h 2"/>
                  <a:gd name="T4" fmla="*/ 0 w 24"/>
                  <a:gd name="T5" fmla="*/ 1 h 2"/>
                  <a:gd name="T6" fmla="*/ 1 w 24"/>
                  <a:gd name="T7" fmla="*/ 0 h 2"/>
                  <a:gd name="T8" fmla="*/ 23 w 24"/>
                  <a:gd name="T9" fmla="*/ 0 h 2"/>
                  <a:gd name="T10" fmla="*/ 24 w 24"/>
                  <a:gd name="T11" fmla="*/ 1 h 2"/>
                  <a:gd name="T12" fmla="*/ 23 w 2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">
                    <a:moveTo>
                      <a:pt x="23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4" y="0"/>
                      <a:pt x="24" y="1"/>
                    </a:cubicBezTo>
                    <a:cubicBezTo>
                      <a:pt x="24" y="2"/>
                      <a:pt x="23" y="2"/>
                      <a:pt x="2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23" name="Rectangle 315">
                <a:extLst>
                  <a:ext uri="{FF2B5EF4-FFF2-40B4-BE49-F238E27FC236}">
                    <a16:creationId xmlns:a16="http://schemas.microsoft.com/office/drawing/2014/main" id="{25FFBA06-5031-7043-9061-A159DFFEFA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7723" y="3421957"/>
                <a:ext cx="290991" cy="33399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6573073-BCB0-0C43-BB97-AFB46D5E83D2}"/>
              </a:ext>
            </a:extLst>
          </p:cNvPr>
          <p:cNvSpPr txBox="1"/>
          <p:nvPr userDrawn="1"/>
        </p:nvSpPr>
        <p:spPr>
          <a:xfrm>
            <a:off x="445200" y="403546"/>
            <a:ext cx="828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  <a:sym typeface="Arial" pitchFamily="34" charset="0"/>
              </a:rPr>
              <a:t>Complete your online session evaluation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4751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_Evalua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464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E0DF8860-6BD9-40BD-9677-FF38FCF32081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195918F5-6946-4B45-8AFD-45CFE549E310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/>
              <a:t>BRKNMS-2805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00F1D0-6918-3D45-B369-851A5BDD59F0}"/>
              </a:ext>
            </a:extLst>
          </p:cNvPr>
          <p:cNvSpPr txBox="1"/>
          <p:nvPr userDrawn="1"/>
        </p:nvSpPr>
        <p:spPr>
          <a:xfrm>
            <a:off x="445201" y="4133589"/>
            <a:ext cx="4126800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100" dirty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Don’t forget: Cisco Live sessions will be available for viewing on demand after the event at ciscolive.cisco.com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BAE579-FCBD-6044-BC4F-03C6217DA900}"/>
              </a:ext>
            </a:extLst>
          </p:cNvPr>
          <p:cNvGrpSpPr/>
          <p:nvPr userDrawn="1"/>
        </p:nvGrpSpPr>
        <p:grpSpPr>
          <a:xfrm>
            <a:off x="5087007" y="1665182"/>
            <a:ext cx="3425702" cy="1828850"/>
            <a:chOff x="6359458" y="1911709"/>
            <a:chExt cx="2262756" cy="1207998"/>
          </a:xfrm>
        </p:grpSpPr>
        <p:grpSp>
          <p:nvGrpSpPr>
            <p:cNvPr id="16" name="Group 221">
              <a:extLst>
                <a:ext uri="{FF2B5EF4-FFF2-40B4-BE49-F238E27FC236}">
                  <a16:creationId xmlns:a16="http://schemas.microsoft.com/office/drawing/2014/main" id="{0AAB3FC0-C504-CF4A-A4BE-4ACD8BC8C0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359458" y="1911709"/>
              <a:ext cx="1700931" cy="1005840"/>
              <a:chOff x="2049" y="1143"/>
              <a:chExt cx="1664" cy="984"/>
            </a:xfrm>
          </p:grpSpPr>
          <p:sp>
            <p:nvSpPr>
              <p:cNvPr id="29" name="Freeform 222">
                <a:extLst>
                  <a:ext uri="{FF2B5EF4-FFF2-40B4-BE49-F238E27FC236}">
                    <a16:creationId xmlns:a16="http://schemas.microsoft.com/office/drawing/2014/main" id="{6679BB5F-39A5-1A41-B581-9318EB7B81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9" y="2058"/>
                <a:ext cx="1664" cy="69"/>
              </a:xfrm>
              <a:custGeom>
                <a:avLst/>
                <a:gdLst>
                  <a:gd name="T0" fmla="*/ 687 w 701"/>
                  <a:gd name="T1" fmla="*/ 29 h 29"/>
                  <a:gd name="T2" fmla="*/ 15 w 701"/>
                  <a:gd name="T3" fmla="*/ 29 h 29"/>
                  <a:gd name="T4" fmla="*/ 0 w 701"/>
                  <a:gd name="T5" fmla="*/ 15 h 29"/>
                  <a:gd name="T6" fmla="*/ 0 w 701"/>
                  <a:gd name="T7" fmla="*/ 15 h 29"/>
                  <a:gd name="T8" fmla="*/ 15 w 701"/>
                  <a:gd name="T9" fmla="*/ 0 h 29"/>
                  <a:gd name="T10" fmla="*/ 687 w 701"/>
                  <a:gd name="T11" fmla="*/ 0 h 29"/>
                  <a:gd name="T12" fmla="*/ 701 w 701"/>
                  <a:gd name="T13" fmla="*/ 15 h 29"/>
                  <a:gd name="T14" fmla="*/ 701 w 701"/>
                  <a:gd name="T15" fmla="*/ 15 h 29"/>
                  <a:gd name="T16" fmla="*/ 687 w 701"/>
                  <a:gd name="T17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1" h="29">
                    <a:moveTo>
                      <a:pt x="687" y="29"/>
                    </a:moveTo>
                    <a:cubicBezTo>
                      <a:pt x="15" y="29"/>
                      <a:pt x="15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687" y="0"/>
                      <a:pt x="687" y="0"/>
                      <a:pt x="687" y="0"/>
                    </a:cubicBezTo>
                    <a:cubicBezTo>
                      <a:pt x="695" y="0"/>
                      <a:pt x="701" y="7"/>
                      <a:pt x="701" y="15"/>
                    </a:cubicBezTo>
                    <a:cubicBezTo>
                      <a:pt x="701" y="15"/>
                      <a:pt x="701" y="15"/>
                      <a:pt x="701" y="15"/>
                    </a:cubicBezTo>
                    <a:cubicBezTo>
                      <a:pt x="701" y="23"/>
                      <a:pt x="695" y="29"/>
                      <a:pt x="687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0" name="Freeform 223">
                <a:extLst>
                  <a:ext uri="{FF2B5EF4-FFF2-40B4-BE49-F238E27FC236}">
                    <a16:creationId xmlns:a16="http://schemas.microsoft.com/office/drawing/2014/main" id="{B5F09947-FF0D-7C4D-A152-EB991F3F37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9" y="1143"/>
                <a:ext cx="1386" cy="835"/>
              </a:xfrm>
              <a:custGeom>
                <a:avLst/>
                <a:gdLst>
                  <a:gd name="T0" fmla="*/ 555 w 584"/>
                  <a:gd name="T1" fmla="*/ 351 h 351"/>
                  <a:gd name="T2" fmla="*/ 29 w 584"/>
                  <a:gd name="T3" fmla="*/ 351 h 351"/>
                  <a:gd name="T4" fmla="*/ 0 w 584"/>
                  <a:gd name="T5" fmla="*/ 322 h 351"/>
                  <a:gd name="T6" fmla="*/ 0 w 584"/>
                  <a:gd name="T7" fmla="*/ 30 h 351"/>
                  <a:gd name="T8" fmla="*/ 29 w 584"/>
                  <a:gd name="T9" fmla="*/ 0 h 351"/>
                  <a:gd name="T10" fmla="*/ 555 w 584"/>
                  <a:gd name="T11" fmla="*/ 0 h 351"/>
                  <a:gd name="T12" fmla="*/ 584 w 584"/>
                  <a:gd name="T13" fmla="*/ 30 h 351"/>
                  <a:gd name="T14" fmla="*/ 584 w 584"/>
                  <a:gd name="T15" fmla="*/ 322 h 351"/>
                  <a:gd name="T16" fmla="*/ 555 w 584"/>
                  <a:gd name="T17" fmla="*/ 3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351">
                    <a:moveTo>
                      <a:pt x="555" y="351"/>
                    </a:moveTo>
                    <a:cubicBezTo>
                      <a:pt x="29" y="351"/>
                      <a:pt x="29" y="351"/>
                      <a:pt x="29" y="351"/>
                    </a:cubicBezTo>
                    <a:cubicBezTo>
                      <a:pt x="13" y="351"/>
                      <a:pt x="0" y="338"/>
                      <a:pt x="0" y="322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29" y="0"/>
                    </a:cubicBezTo>
                    <a:cubicBezTo>
                      <a:pt x="555" y="0"/>
                      <a:pt x="555" y="0"/>
                      <a:pt x="555" y="0"/>
                    </a:cubicBezTo>
                    <a:cubicBezTo>
                      <a:pt x="571" y="0"/>
                      <a:pt x="584" y="14"/>
                      <a:pt x="584" y="30"/>
                    </a:cubicBezTo>
                    <a:cubicBezTo>
                      <a:pt x="584" y="322"/>
                      <a:pt x="584" y="322"/>
                      <a:pt x="584" y="322"/>
                    </a:cubicBezTo>
                    <a:cubicBezTo>
                      <a:pt x="584" y="338"/>
                      <a:pt x="571" y="351"/>
                      <a:pt x="555" y="351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1" name="Freeform 224">
                <a:extLst>
                  <a:ext uri="{FF2B5EF4-FFF2-40B4-BE49-F238E27FC236}">
                    <a16:creationId xmlns:a16="http://schemas.microsoft.com/office/drawing/2014/main" id="{6DCBCC0E-02AA-674C-A45F-03C1AA4D0A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89" y="1143"/>
                <a:ext cx="1386" cy="835"/>
              </a:xfrm>
              <a:custGeom>
                <a:avLst/>
                <a:gdLst>
                  <a:gd name="T0" fmla="*/ 552 w 584"/>
                  <a:gd name="T1" fmla="*/ 32 h 351"/>
                  <a:gd name="T2" fmla="*/ 552 w 584"/>
                  <a:gd name="T3" fmla="*/ 319 h 351"/>
                  <a:gd name="T4" fmla="*/ 32 w 584"/>
                  <a:gd name="T5" fmla="*/ 319 h 351"/>
                  <a:gd name="T6" fmla="*/ 32 w 584"/>
                  <a:gd name="T7" fmla="*/ 32 h 351"/>
                  <a:gd name="T8" fmla="*/ 552 w 584"/>
                  <a:gd name="T9" fmla="*/ 32 h 351"/>
                  <a:gd name="T10" fmla="*/ 555 w 584"/>
                  <a:gd name="T11" fmla="*/ 0 h 351"/>
                  <a:gd name="T12" fmla="*/ 29 w 584"/>
                  <a:gd name="T13" fmla="*/ 0 h 351"/>
                  <a:gd name="T14" fmla="*/ 0 w 584"/>
                  <a:gd name="T15" fmla="*/ 30 h 351"/>
                  <a:gd name="T16" fmla="*/ 0 w 584"/>
                  <a:gd name="T17" fmla="*/ 322 h 351"/>
                  <a:gd name="T18" fmla="*/ 29 w 584"/>
                  <a:gd name="T19" fmla="*/ 351 h 351"/>
                  <a:gd name="T20" fmla="*/ 555 w 584"/>
                  <a:gd name="T21" fmla="*/ 351 h 351"/>
                  <a:gd name="T22" fmla="*/ 584 w 584"/>
                  <a:gd name="T23" fmla="*/ 322 h 351"/>
                  <a:gd name="T24" fmla="*/ 584 w 584"/>
                  <a:gd name="T25" fmla="*/ 30 h 351"/>
                  <a:gd name="T26" fmla="*/ 555 w 584"/>
                  <a:gd name="T27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4" h="351">
                    <a:moveTo>
                      <a:pt x="552" y="32"/>
                    </a:moveTo>
                    <a:cubicBezTo>
                      <a:pt x="552" y="319"/>
                      <a:pt x="552" y="319"/>
                      <a:pt x="552" y="319"/>
                    </a:cubicBezTo>
                    <a:cubicBezTo>
                      <a:pt x="32" y="319"/>
                      <a:pt x="32" y="319"/>
                      <a:pt x="32" y="319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52" y="32"/>
                      <a:pt x="552" y="32"/>
                      <a:pt x="552" y="32"/>
                    </a:cubicBezTo>
                    <a:moveTo>
                      <a:pt x="555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3" y="0"/>
                      <a:pt x="0" y="14"/>
                      <a:pt x="0" y="30"/>
                    </a:cubicBezTo>
                    <a:cubicBezTo>
                      <a:pt x="0" y="322"/>
                      <a:pt x="0" y="322"/>
                      <a:pt x="0" y="322"/>
                    </a:cubicBezTo>
                    <a:cubicBezTo>
                      <a:pt x="0" y="338"/>
                      <a:pt x="13" y="351"/>
                      <a:pt x="29" y="351"/>
                    </a:cubicBezTo>
                    <a:cubicBezTo>
                      <a:pt x="555" y="351"/>
                      <a:pt x="555" y="351"/>
                      <a:pt x="555" y="351"/>
                    </a:cubicBezTo>
                    <a:cubicBezTo>
                      <a:pt x="571" y="351"/>
                      <a:pt x="584" y="338"/>
                      <a:pt x="584" y="322"/>
                    </a:cubicBezTo>
                    <a:cubicBezTo>
                      <a:pt x="584" y="30"/>
                      <a:pt x="584" y="30"/>
                      <a:pt x="584" y="30"/>
                    </a:cubicBezTo>
                    <a:cubicBezTo>
                      <a:pt x="584" y="14"/>
                      <a:pt x="571" y="0"/>
                      <a:pt x="5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8A4036A-681C-734D-97CA-CDBE230F118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61363" y="2479627"/>
              <a:ext cx="360851" cy="640080"/>
              <a:chOff x="839748" y="3892512"/>
              <a:chExt cx="167995" cy="297991"/>
            </a:xfrm>
          </p:grpSpPr>
          <p:sp>
            <p:nvSpPr>
              <p:cNvPr id="24" name="Freeform 307">
                <a:extLst>
                  <a:ext uri="{FF2B5EF4-FFF2-40B4-BE49-F238E27FC236}">
                    <a16:creationId xmlns:a16="http://schemas.microsoft.com/office/drawing/2014/main" id="{8EC23367-7111-C642-8298-EF52C46A7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748" y="3892512"/>
                <a:ext cx="167995" cy="297991"/>
              </a:xfrm>
              <a:custGeom>
                <a:avLst/>
                <a:gdLst>
                  <a:gd name="T0" fmla="*/ 62 w 71"/>
                  <a:gd name="T1" fmla="*/ 0 h 126"/>
                  <a:gd name="T2" fmla="*/ 9 w 71"/>
                  <a:gd name="T3" fmla="*/ 0 h 126"/>
                  <a:gd name="T4" fmla="*/ 0 w 71"/>
                  <a:gd name="T5" fmla="*/ 9 h 126"/>
                  <a:gd name="T6" fmla="*/ 0 w 71"/>
                  <a:gd name="T7" fmla="*/ 117 h 126"/>
                  <a:gd name="T8" fmla="*/ 9 w 71"/>
                  <a:gd name="T9" fmla="*/ 126 h 126"/>
                  <a:gd name="T10" fmla="*/ 62 w 71"/>
                  <a:gd name="T11" fmla="*/ 126 h 126"/>
                  <a:gd name="T12" fmla="*/ 71 w 71"/>
                  <a:gd name="T13" fmla="*/ 117 h 126"/>
                  <a:gd name="T14" fmla="*/ 71 w 71"/>
                  <a:gd name="T15" fmla="*/ 9 h 126"/>
                  <a:gd name="T16" fmla="*/ 62 w 71"/>
                  <a:gd name="T17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126">
                    <a:moveTo>
                      <a:pt x="6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22"/>
                      <a:pt x="4" y="126"/>
                      <a:pt x="9" y="126"/>
                    </a:cubicBezTo>
                    <a:cubicBezTo>
                      <a:pt x="62" y="126"/>
                      <a:pt x="62" y="126"/>
                      <a:pt x="62" y="126"/>
                    </a:cubicBezTo>
                    <a:cubicBezTo>
                      <a:pt x="67" y="126"/>
                      <a:pt x="71" y="122"/>
                      <a:pt x="71" y="117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25" name="Oval 308">
                <a:extLst>
                  <a:ext uri="{FF2B5EF4-FFF2-40B4-BE49-F238E27FC236}">
                    <a16:creationId xmlns:a16="http://schemas.microsoft.com/office/drawing/2014/main" id="{4894CE39-2F98-2C4F-AC2D-57CEB28339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5747" y="4159503"/>
                <a:ext cx="18999" cy="1899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26" name="Freeform 309">
                <a:extLst>
                  <a:ext uri="{FF2B5EF4-FFF2-40B4-BE49-F238E27FC236}">
                    <a16:creationId xmlns:a16="http://schemas.microsoft.com/office/drawing/2014/main" id="{8379F013-AC71-8046-9D92-B8A7606BD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746" y="3909509"/>
                <a:ext cx="35999" cy="2000"/>
              </a:xfrm>
              <a:custGeom>
                <a:avLst/>
                <a:gdLst>
                  <a:gd name="T0" fmla="*/ 15 w 15"/>
                  <a:gd name="T1" fmla="*/ 1 h 1"/>
                  <a:gd name="T2" fmla="*/ 0 w 15"/>
                  <a:gd name="T3" fmla="*/ 1 h 1"/>
                  <a:gd name="T4" fmla="*/ 0 w 15"/>
                  <a:gd name="T5" fmla="*/ 1 h 1"/>
                  <a:gd name="T6" fmla="*/ 0 w 15"/>
                  <a:gd name="T7" fmla="*/ 0 h 1"/>
                  <a:gd name="T8" fmla="*/ 15 w 15"/>
                  <a:gd name="T9" fmla="*/ 0 h 1"/>
                  <a:gd name="T10" fmla="*/ 15 w 15"/>
                  <a:gd name="T11" fmla="*/ 1 h 1"/>
                  <a:gd name="T12" fmla="*/ 15 w 15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">
                    <a:moveTo>
                      <a:pt x="15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27" name="Rectangle 310">
                <a:extLst>
                  <a:ext uri="{FF2B5EF4-FFF2-40B4-BE49-F238E27FC236}">
                    <a16:creationId xmlns:a16="http://schemas.microsoft.com/office/drawing/2014/main" id="{3551E5E3-82B8-8F4E-8B13-1FBFD26EC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6747" y="3935508"/>
                <a:ext cx="133996" cy="20599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28" name="Rectangle 311">
                <a:extLst>
                  <a:ext uri="{FF2B5EF4-FFF2-40B4-BE49-F238E27FC236}">
                    <a16:creationId xmlns:a16="http://schemas.microsoft.com/office/drawing/2014/main" id="{D78F8C37-C835-0A4B-8A4D-4DE7BAC969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6747" y="3935508"/>
                <a:ext cx="133996" cy="2059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F8EC2B9-0078-C742-A46D-30B57EBF12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60129" y="2296296"/>
              <a:ext cx="621753" cy="822960"/>
              <a:chOff x="1631724" y="3365526"/>
              <a:chExt cx="342990" cy="453986"/>
            </a:xfrm>
          </p:grpSpPr>
          <p:sp>
            <p:nvSpPr>
              <p:cNvPr id="19" name="Freeform 312">
                <a:extLst>
                  <a:ext uri="{FF2B5EF4-FFF2-40B4-BE49-F238E27FC236}">
                    <a16:creationId xmlns:a16="http://schemas.microsoft.com/office/drawing/2014/main" id="{25DFC706-A480-434A-9C55-47139E6C8D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724" y="3365526"/>
                <a:ext cx="342990" cy="453986"/>
              </a:xfrm>
              <a:custGeom>
                <a:avLst/>
                <a:gdLst>
                  <a:gd name="T0" fmla="*/ 132 w 145"/>
                  <a:gd name="T1" fmla="*/ 0 h 192"/>
                  <a:gd name="T2" fmla="*/ 13 w 145"/>
                  <a:gd name="T3" fmla="*/ 0 h 192"/>
                  <a:gd name="T4" fmla="*/ 0 w 145"/>
                  <a:gd name="T5" fmla="*/ 13 h 192"/>
                  <a:gd name="T6" fmla="*/ 0 w 145"/>
                  <a:gd name="T7" fmla="*/ 180 h 192"/>
                  <a:gd name="T8" fmla="*/ 13 w 145"/>
                  <a:gd name="T9" fmla="*/ 192 h 192"/>
                  <a:gd name="T10" fmla="*/ 132 w 145"/>
                  <a:gd name="T11" fmla="*/ 192 h 192"/>
                  <a:gd name="T12" fmla="*/ 145 w 145"/>
                  <a:gd name="T13" fmla="*/ 180 h 192"/>
                  <a:gd name="T14" fmla="*/ 145 w 145"/>
                  <a:gd name="T15" fmla="*/ 13 h 192"/>
                  <a:gd name="T16" fmla="*/ 132 w 145"/>
                  <a:gd name="T17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5" h="192">
                    <a:moveTo>
                      <a:pt x="132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187"/>
                      <a:pt x="6" y="192"/>
                      <a:pt x="13" y="192"/>
                    </a:cubicBezTo>
                    <a:cubicBezTo>
                      <a:pt x="132" y="192"/>
                      <a:pt x="132" y="192"/>
                      <a:pt x="132" y="192"/>
                    </a:cubicBezTo>
                    <a:cubicBezTo>
                      <a:pt x="139" y="192"/>
                      <a:pt x="145" y="187"/>
                      <a:pt x="145" y="180"/>
                    </a:cubicBezTo>
                    <a:cubicBezTo>
                      <a:pt x="145" y="13"/>
                      <a:pt x="145" y="13"/>
                      <a:pt x="145" y="13"/>
                    </a:cubicBezTo>
                    <a:cubicBezTo>
                      <a:pt x="145" y="6"/>
                      <a:pt x="139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20" name="Oval 313">
                <a:extLst>
                  <a:ext uri="{FF2B5EF4-FFF2-40B4-BE49-F238E27FC236}">
                    <a16:creationId xmlns:a16="http://schemas.microsoft.com/office/drawing/2014/main" id="{14D3C7BE-791F-A541-A963-A5C12DD0FF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7719" y="3769499"/>
                <a:ext cx="30999" cy="2999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21" name="Freeform 314">
                <a:extLst>
                  <a:ext uri="{FF2B5EF4-FFF2-40B4-BE49-F238E27FC236}">
                    <a16:creationId xmlns:a16="http://schemas.microsoft.com/office/drawing/2014/main" id="{FC4A49B9-E58D-4F46-BBC5-BF381A520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5719" y="3590519"/>
                <a:ext cx="56998" cy="4000"/>
              </a:xfrm>
              <a:custGeom>
                <a:avLst/>
                <a:gdLst>
                  <a:gd name="T0" fmla="*/ 23 w 24"/>
                  <a:gd name="T1" fmla="*/ 2 h 2"/>
                  <a:gd name="T2" fmla="*/ 1 w 24"/>
                  <a:gd name="T3" fmla="*/ 2 h 2"/>
                  <a:gd name="T4" fmla="*/ 0 w 24"/>
                  <a:gd name="T5" fmla="*/ 1 h 2"/>
                  <a:gd name="T6" fmla="*/ 1 w 24"/>
                  <a:gd name="T7" fmla="*/ 0 h 2"/>
                  <a:gd name="T8" fmla="*/ 23 w 24"/>
                  <a:gd name="T9" fmla="*/ 0 h 2"/>
                  <a:gd name="T10" fmla="*/ 24 w 24"/>
                  <a:gd name="T11" fmla="*/ 1 h 2"/>
                  <a:gd name="T12" fmla="*/ 23 w 2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">
                    <a:moveTo>
                      <a:pt x="23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4" y="0"/>
                      <a:pt x="24" y="1"/>
                    </a:cubicBezTo>
                    <a:cubicBezTo>
                      <a:pt x="24" y="2"/>
                      <a:pt x="23" y="2"/>
                      <a:pt x="2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23" name="Rectangle 315">
                <a:extLst>
                  <a:ext uri="{FF2B5EF4-FFF2-40B4-BE49-F238E27FC236}">
                    <a16:creationId xmlns:a16="http://schemas.microsoft.com/office/drawing/2014/main" id="{9E4925DA-F17C-1F41-8093-433FD8E622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7723" y="3421957"/>
                <a:ext cx="290991" cy="33399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7D5D959-E208-1249-9F2D-700B9B2BC5C2}"/>
              </a:ext>
            </a:extLst>
          </p:cNvPr>
          <p:cNvSpPr txBox="1"/>
          <p:nvPr userDrawn="1"/>
        </p:nvSpPr>
        <p:spPr>
          <a:xfrm>
            <a:off x="462301" y="1665182"/>
            <a:ext cx="3915970" cy="214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7523" marR="0" lvl="0" indent="-185738" algn="l" defTabSz="457200" rtl="0" eaLnBrk="0" fontAlgn="base" latinLnBrk="0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rgbClr val="005073"/>
              </a:buClr>
              <a:buSzPct val="90000"/>
              <a:buFont typeface="Arial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Light"/>
                <a:ea typeface="ＭＳ Ｐゴシック" charset="0"/>
                <a:cs typeface="CiscoSansTT Light" panose="020B0503020201020303" pitchFamily="34" charset="0"/>
                <a:sym typeface="Arial" pitchFamily="34" charset="0"/>
              </a:rPr>
              <a:t>Please complete your Online Session Survey after each session</a:t>
            </a:r>
          </a:p>
          <a:p>
            <a:pPr marL="187523" marR="0" lvl="0" indent="-185738" algn="l" defTabSz="457200" rtl="0" eaLnBrk="0" fontAlgn="base" latinLnBrk="0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rgbClr val="005073"/>
              </a:buClr>
              <a:buSzPct val="90000"/>
              <a:buFont typeface="Arial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Light"/>
                <a:ea typeface="ＭＳ Ｐゴシック" charset="0"/>
                <a:cs typeface="CiscoSansTT Light" panose="020B0503020201020303" pitchFamily="34" charset="0"/>
                <a:sym typeface="Arial" pitchFamily="34" charset="0"/>
              </a:rPr>
              <a:t>Complete 4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Light"/>
                <a:ea typeface="ＭＳ Ｐゴシック" charset="0"/>
                <a:cs typeface="CiscoSansTT Light" panose="020B0503020201020303" pitchFamily="34" charset="0"/>
                <a:sym typeface="Arial" pitchFamily="34" charset="0"/>
              </a:rPr>
              <a:t>Session Surveys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Light"/>
                <a:ea typeface="ＭＳ Ｐゴシック" charset="0"/>
                <a:cs typeface="CiscoSansTT Light" panose="020B0503020201020303" pitchFamily="34" charset="0"/>
                <a:sym typeface="Arial" pitchFamily="34" charset="0"/>
              </a:rPr>
              <a:t>&amp; the Overall Conference Survey (available from Thursday) to receive your Cisco Live T-shirt</a:t>
            </a:r>
          </a:p>
          <a:p>
            <a:pPr marL="187523" marR="0" lvl="0" indent="-185738" algn="l" defTabSz="457200" rtl="0" eaLnBrk="0" fontAlgn="base" latinLnBrk="0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rgbClr val="005073"/>
              </a:buClr>
              <a:buSzPct val="90000"/>
              <a:buFont typeface="Arial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Light"/>
                <a:ea typeface="ＭＳ Ｐゴシック" charset="0"/>
                <a:cs typeface="CiscoSansTT Light" panose="020B0503020201020303" pitchFamily="34" charset="0"/>
                <a:sym typeface="Arial" pitchFamily="34" charset="0"/>
              </a:rPr>
              <a:t>All surveys can be completed via the Cisco Events Mobile App or the Communication Stations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AA209-62BF-8347-813C-8077B0BECA87}"/>
              </a:ext>
            </a:extLst>
          </p:cNvPr>
          <p:cNvSpPr txBox="1"/>
          <p:nvPr userDrawn="1"/>
        </p:nvSpPr>
        <p:spPr>
          <a:xfrm>
            <a:off x="445200" y="403546"/>
            <a:ext cx="4126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  <a:sym typeface="Arial" pitchFamily="34" charset="0"/>
              </a:rPr>
              <a:t>Complete your online session survey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52887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_Your_Edu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A58CBD7-97DB-4443-B1FB-51B43048033D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101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white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04" name="Slide Number Placeholder 1"/>
          <p:cNvSpPr>
            <a:spLocks noGrp="1"/>
          </p:cNvSpPr>
          <p:nvPr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Freeform 1">
            <a:extLst>
              <a:ext uri="{FF2B5EF4-FFF2-40B4-BE49-F238E27FC236}">
                <a16:creationId xmlns:a16="http://schemas.microsoft.com/office/drawing/2014/main" id="{DC6CEB94-1C3A-44CF-975B-E1EDEC8CE007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187FBC5F-C037-490D-AA7F-7F548A1FA001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>
                <a:solidFill>
                  <a:schemeClr val="bg2"/>
                </a:solidFill>
              </a:rPr>
              <a:t>BRKNMS-2805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BAA704-9114-3945-8979-319112128329}"/>
              </a:ext>
            </a:extLst>
          </p:cNvPr>
          <p:cNvGrpSpPr/>
          <p:nvPr userDrawn="1"/>
        </p:nvGrpSpPr>
        <p:grpSpPr>
          <a:xfrm>
            <a:off x="1750059" y="1222758"/>
            <a:ext cx="5626754" cy="2947424"/>
            <a:chOff x="3029970" y="864578"/>
            <a:chExt cx="5626754" cy="29474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472F27B-EA4A-5542-BA08-152A307B4031}"/>
                </a:ext>
              </a:extLst>
            </p:cNvPr>
            <p:cNvGrpSpPr/>
            <p:nvPr/>
          </p:nvGrpSpPr>
          <p:grpSpPr>
            <a:xfrm>
              <a:off x="3029970" y="875412"/>
              <a:ext cx="1289013" cy="2926080"/>
              <a:chOff x="3029970" y="875412"/>
              <a:chExt cx="1289013" cy="2926080"/>
            </a:xfrm>
          </p:grpSpPr>
          <p:sp>
            <p:nvSpPr>
              <p:cNvPr id="27" name="Rectangle: Rounded Corners 11">
                <a:extLst>
                  <a:ext uri="{FF2B5EF4-FFF2-40B4-BE49-F238E27FC236}">
                    <a16:creationId xmlns:a16="http://schemas.microsoft.com/office/drawing/2014/main" id="{B01A254D-BD62-654E-92B9-074370D6B73C}"/>
                  </a:ext>
                </a:extLst>
              </p:cNvPr>
              <p:cNvSpPr/>
              <p:nvPr/>
            </p:nvSpPr>
            <p:spPr>
              <a:xfrm>
                <a:off x="3034397" y="875412"/>
                <a:ext cx="1280160" cy="292608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ED313F0-193A-5443-8A24-A11F88688B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5837" y="960889"/>
                <a:ext cx="1097280" cy="1097280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4BBF887-EDCF-6E45-9293-9CAF6A4330F9}"/>
                  </a:ext>
                </a:extLst>
              </p:cNvPr>
              <p:cNvSpPr/>
              <p:nvPr/>
            </p:nvSpPr>
            <p:spPr>
              <a:xfrm>
                <a:off x="3029970" y="2167709"/>
                <a:ext cx="1289013" cy="840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>
                    <a:solidFill>
                      <a:schemeClr val="bg2"/>
                    </a:solidFill>
                    <a:latin typeface="CiscoSansTT Light" panose="020B0503020201020303" pitchFamily="34" charset="0"/>
                    <a:cs typeface="CiscoSansTT Light" panose="020B0503020201020303" pitchFamily="34" charset="0"/>
                  </a:rPr>
                  <a:t>Demos in the Cisco Showcase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B99D3C4-F763-5E49-9E2E-58EBC44AF719}"/>
                </a:ext>
              </a:extLst>
            </p:cNvPr>
            <p:cNvGrpSpPr/>
            <p:nvPr/>
          </p:nvGrpSpPr>
          <p:grpSpPr>
            <a:xfrm>
              <a:off x="4396834" y="864578"/>
              <a:ext cx="1444714" cy="2926080"/>
              <a:chOff x="4396834" y="864578"/>
              <a:chExt cx="1444714" cy="2926080"/>
            </a:xfrm>
          </p:grpSpPr>
          <p:sp>
            <p:nvSpPr>
              <p:cNvPr id="24" name="Rectangle: Rounded Corners 12">
                <a:extLst>
                  <a:ext uri="{FF2B5EF4-FFF2-40B4-BE49-F238E27FC236}">
                    <a16:creationId xmlns:a16="http://schemas.microsoft.com/office/drawing/2014/main" id="{2BA7111C-D0C3-994C-A8DF-7DD8A671B8AA}"/>
                  </a:ext>
                </a:extLst>
              </p:cNvPr>
              <p:cNvSpPr/>
              <p:nvPr/>
            </p:nvSpPr>
            <p:spPr>
              <a:xfrm>
                <a:off x="4479111" y="864578"/>
                <a:ext cx="1280160" cy="292608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445896B-9058-0342-8F6F-3F722CD1AB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0551" y="1044969"/>
                <a:ext cx="1097280" cy="1097280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B3FE91C-05CE-1446-8D25-C45EB415D032}"/>
                  </a:ext>
                </a:extLst>
              </p:cNvPr>
              <p:cNvSpPr/>
              <p:nvPr/>
            </p:nvSpPr>
            <p:spPr>
              <a:xfrm>
                <a:off x="4396834" y="2251789"/>
                <a:ext cx="1444714" cy="840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>
                    <a:solidFill>
                      <a:schemeClr val="bg2"/>
                    </a:solidFill>
                    <a:latin typeface="CiscoSansTT Light" panose="020B0503020201020303" pitchFamily="34" charset="0"/>
                    <a:cs typeface="CiscoSansTT Light" panose="020B0503020201020303" pitchFamily="34" charset="0"/>
                  </a:rPr>
                  <a:t>Walk-in </a:t>
                </a:r>
                <a:br>
                  <a:rPr lang="en-US" dirty="0">
                    <a:solidFill>
                      <a:schemeClr val="bg2"/>
                    </a:solidFill>
                    <a:latin typeface="CiscoSansTT Light" panose="020B0503020201020303" pitchFamily="34" charset="0"/>
                    <a:cs typeface="CiscoSansTT Light" panose="020B0503020201020303" pitchFamily="34" charset="0"/>
                  </a:rPr>
                </a:br>
                <a:r>
                  <a:rPr lang="en-US" dirty="0">
                    <a:solidFill>
                      <a:schemeClr val="bg2"/>
                    </a:solidFill>
                    <a:latin typeface="CiscoSansTT Light" panose="020B0503020201020303" pitchFamily="34" charset="0"/>
                    <a:cs typeface="CiscoSansTT Light" panose="020B0503020201020303" pitchFamily="34" charset="0"/>
                  </a:rPr>
                  <a:t>self-paced labs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A271AA-2FB6-9F46-A5FF-C29C77DCDAB5}"/>
                </a:ext>
              </a:extLst>
            </p:cNvPr>
            <p:cNvGrpSpPr/>
            <p:nvPr/>
          </p:nvGrpSpPr>
          <p:grpSpPr>
            <a:xfrm>
              <a:off x="5923825" y="885922"/>
              <a:ext cx="1280160" cy="2926080"/>
              <a:chOff x="5923825" y="885922"/>
              <a:chExt cx="1280160" cy="2926080"/>
            </a:xfrm>
          </p:grpSpPr>
          <p:sp>
            <p:nvSpPr>
              <p:cNvPr id="21" name="Rectangle: Rounded Corners 13">
                <a:extLst>
                  <a:ext uri="{FF2B5EF4-FFF2-40B4-BE49-F238E27FC236}">
                    <a16:creationId xmlns:a16="http://schemas.microsoft.com/office/drawing/2014/main" id="{6DF8CC13-E4ED-DB46-BDDA-7D733D292A46}"/>
                  </a:ext>
                </a:extLst>
              </p:cNvPr>
              <p:cNvSpPr/>
              <p:nvPr/>
            </p:nvSpPr>
            <p:spPr>
              <a:xfrm>
                <a:off x="5923825" y="885922"/>
                <a:ext cx="1280160" cy="29260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38CD637-50C8-234B-92BB-F18605F0A6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5265" y="971399"/>
                <a:ext cx="1097280" cy="109728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71CBC7F-5970-1E45-9B53-5D6E0AAA1ACF}"/>
                  </a:ext>
                </a:extLst>
              </p:cNvPr>
              <p:cNvSpPr/>
              <p:nvPr/>
            </p:nvSpPr>
            <p:spPr>
              <a:xfrm>
                <a:off x="5923825" y="2178219"/>
                <a:ext cx="1264589" cy="1089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>
                    <a:solidFill>
                      <a:schemeClr val="bg2"/>
                    </a:solidFill>
                    <a:latin typeface="CiscoSansTT Light" panose="020B0503020201020303" pitchFamily="34" charset="0"/>
                    <a:cs typeface="CiscoSansTT Light" panose="020B0503020201020303" pitchFamily="34" charset="0"/>
                  </a:rPr>
                  <a:t>Meet the engineer 1:1 meetings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2A3005-42EF-2947-A6FA-094837F49CFE}"/>
                </a:ext>
              </a:extLst>
            </p:cNvPr>
            <p:cNvGrpSpPr/>
            <p:nvPr/>
          </p:nvGrpSpPr>
          <p:grpSpPr>
            <a:xfrm>
              <a:off x="7376564" y="882806"/>
              <a:ext cx="1280160" cy="2926080"/>
              <a:chOff x="7376564" y="882806"/>
              <a:chExt cx="1280160" cy="2926080"/>
            </a:xfrm>
          </p:grpSpPr>
          <p:sp>
            <p:nvSpPr>
              <p:cNvPr id="18" name="Rectangle: Rounded Corners 14">
                <a:extLst>
                  <a:ext uri="{FF2B5EF4-FFF2-40B4-BE49-F238E27FC236}">
                    <a16:creationId xmlns:a16="http://schemas.microsoft.com/office/drawing/2014/main" id="{D6A84A0D-0A6C-5B46-AA3D-274FA2F6163D}"/>
                  </a:ext>
                </a:extLst>
              </p:cNvPr>
              <p:cNvSpPr/>
              <p:nvPr/>
            </p:nvSpPr>
            <p:spPr>
              <a:xfrm>
                <a:off x="7376564" y="882806"/>
                <a:ext cx="1280160" cy="292608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02279FF-3934-F644-B38D-DA5EEC1B58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9980" y="929359"/>
                <a:ext cx="1097280" cy="109728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FCB81DB-FA6B-C74E-80B5-1767813ECC6E}"/>
                  </a:ext>
                </a:extLst>
              </p:cNvPr>
              <p:cNvSpPr/>
              <p:nvPr/>
            </p:nvSpPr>
            <p:spPr>
              <a:xfrm>
                <a:off x="7414260" y="2136179"/>
                <a:ext cx="1188720" cy="5909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>
                    <a:solidFill>
                      <a:schemeClr val="bg2"/>
                    </a:solidFill>
                    <a:latin typeface="CiscoSansTT Light" panose="020B0503020201020303" pitchFamily="34" charset="0"/>
                    <a:cs typeface="CiscoSansTT Light" panose="020B0503020201020303" pitchFamily="34" charset="0"/>
                  </a:rPr>
                  <a:t>Related </a:t>
                </a:r>
                <a:br>
                  <a:rPr lang="en-US" dirty="0">
                    <a:solidFill>
                      <a:schemeClr val="bg2"/>
                    </a:solidFill>
                    <a:latin typeface="CiscoSansTT Light" panose="020B0503020201020303" pitchFamily="34" charset="0"/>
                    <a:cs typeface="CiscoSansTT Light" panose="020B0503020201020303" pitchFamily="34" charset="0"/>
                  </a:rPr>
                </a:br>
                <a:r>
                  <a:rPr lang="en-US" dirty="0">
                    <a:solidFill>
                      <a:schemeClr val="bg2"/>
                    </a:solidFill>
                    <a:latin typeface="CiscoSansTT Light" panose="020B0503020201020303" pitchFamily="34" charset="0"/>
                    <a:cs typeface="CiscoSansTT Light" panose="020B0503020201020303" pitchFamily="34" charset="0"/>
                  </a:rPr>
                  <a:t>sessions</a:t>
                </a: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82BF882-4DB0-2240-A6C4-D32D0D9346B4}"/>
              </a:ext>
            </a:extLst>
          </p:cNvPr>
          <p:cNvSpPr txBox="1"/>
          <p:nvPr userDrawn="1"/>
        </p:nvSpPr>
        <p:spPr>
          <a:xfrm>
            <a:off x="445200" y="403546"/>
            <a:ext cx="828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  <a:sym typeface="Arial" pitchFamily="34" charset="0"/>
              </a:rPr>
              <a:t>Continue Your Education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319492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4558BFC1-2779-497B-9964-275329B0CC1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9876399-0089-4737-A4D3-42BB9769B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26583" y="1893005"/>
            <a:ext cx="5762498" cy="1357453"/>
            <a:chOff x="1626583" y="1893005"/>
            <a:chExt cx="5762498" cy="1357453"/>
          </a:xfrm>
        </p:grpSpPr>
        <p:sp>
          <p:nvSpPr>
            <p:cNvPr id="26" name="Freeform 1">
              <a:extLst>
                <a:ext uri="{FF2B5EF4-FFF2-40B4-BE49-F238E27FC236}">
                  <a16:creationId xmlns:a16="http://schemas.microsoft.com/office/drawing/2014/main" id="{9558CFC7-0DC7-4CB0-A03F-46B1C0BB8C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07792" y="2843233"/>
              <a:ext cx="3328416" cy="407225"/>
            </a:xfrm>
            <a:custGeom>
              <a:avLst/>
              <a:gdLst>
                <a:gd name="T0" fmla="*/ 99 w 16004"/>
                <a:gd name="T1" fmla="*/ 1915 h 1959"/>
                <a:gd name="T2" fmla="*/ 0 w 16004"/>
                <a:gd name="T3" fmla="*/ 0 h 1959"/>
                <a:gd name="T4" fmla="*/ 2650 w 16004"/>
                <a:gd name="T5" fmla="*/ 0 h 1959"/>
                <a:gd name="T6" fmla="*/ 2545 w 16004"/>
                <a:gd name="T7" fmla="*/ 1915 h 1959"/>
                <a:gd name="T8" fmla="*/ 1309 w 16004"/>
                <a:gd name="T9" fmla="*/ 1915 h 1959"/>
                <a:gd name="T10" fmla="*/ 1213 w 16004"/>
                <a:gd name="T11" fmla="*/ 0 h 1959"/>
                <a:gd name="T12" fmla="*/ 2560 w 16004"/>
                <a:gd name="T13" fmla="*/ 1766 h 1959"/>
                <a:gd name="T14" fmla="*/ 2650 w 16004"/>
                <a:gd name="T15" fmla="*/ 0 h 1959"/>
                <a:gd name="T16" fmla="*/ 4129 w 16004"/>
                <a:gd name="T17" fmla="*/ 88 h 1959"/>
                <a:gd name="T18" fmla="*/ 4030 w 16004"/>
                <a:gd name="T19" fmla="*/ 1915 h 1959"/>
                <a:gd name="T20" fmla="*/ 3384 w 16004"/>
                <a:gd name="T21" fmla="*/ 88 h 1959"/>
                <a:gd name="T22" fmla="*/ 4775 w 16004"/>
                <a:gd name="T23" fmla="*/ 0 h 1959"/>
                <a:gd name="T24" fmla="*/ 5441 w 16004"/>
                <a:gd name="T25" fmla="*/ 1292 h 1959"/>
                <a:gd name="T26" fmla="*/ 5537 w 16004"/>
                <a:gd name="T27" fmla="*/ 0 h 1959"/>
                <a:gd name="T28" fmla="*/ 6161 w 16004"/>
                <a:gd name="T29" fmla="*/ 1870 h 1959"/>
                <a:gd name="T30" fmla="*/ 6784 w 16004"/>
                <a:gd name="T31" fmla="*/ 0 h 1959"/>
                <a:gd name="T32" fmla="*/ 6880 w 16004"/>
                <a:gd name="T33" fmla="*/ 1292 h 1959"/>
                <a:gd name="T34" fmla="*/ 5441 w 16004"/>
                <a:gd name="T35" fmla="*/ 1292 h 1959"/>
                <a:gd name="T36" fmla="*/ 8081 w 16004"/>
                <a:gd name="T37" fmla="*/ 1915 h 1959"/>
                <a:gd name="T38" fmla="*/ 7984 w 16004"/>
                <a:gd name="T39" fmla="*/ 0 h 1959"/>
                <a:gd name="T40" fmla="*/ 9775 w 16004"/>
                <a:gd name="T41" fmla="*/ 88 h 1959"/>
                <a:gd name="T42" fmla="*/ 9676 w 16004"/>
                <a:gd name="T43" fmla="*/ 1915 h 1959"/>
                <a:gd name="T44" fmla="*/ 9030 w 16004"/>
                <a:gd name="T45" fmla="*/ 88 h 1959"/>
                <a:gd name="T46" fmla="*/ 10421 w 16004"/>
                <a:gd name="T47" fmla="*/ 0 h 1959"/>
                <a:gd name="T48" fmla="*/ 9775 w 16004"/>
                <a:gd name="T49" fmla="*/ 88 h 1959"/>
                <a:gd name="T50" fmla="*/ 11465 w 16004"/>
                <a:gd name="T51" fmla="*/ 1915 h 1959"/>
                <a:gd name="T52" fmla="*/ 11366 w 16004"/>
                <a:gd name="T53" fmla="*/ 0 h 1959"/>
                <a:gd name="T54" fmla="*/ 12484 w 16004"/>
                <a:gd name="T55" fmla="*/ 0 h 1959"/>
                <a:gd name="T56" fmla="*/ 13878 w 16004"/>
                <a:gd name="T57" fmla="*/ 0 h 1959"/>
                <a:gd name="T58" fmla="*/ 13249 w 16004"/>
                <a:gd name="T59" fmla="*/ 1915 h 1959"/>
                <a:gd name="T60" fmla="*/ 12379 w 16004"/>
                <a:gd name="T61" fmla="*/ 0 h 1959"/>
                <a:gd name="T62" fmla="*/ 15924 w 16004"/>
                <a:gd name="T63" fmla="*/ 984 h 1959"/>
                <a:gd name="T64" fmla="*/ 14993 w 16004"/>
                <a:gd name="T65" fmla="*/ 1828 h 1959"/>
                <a:gd name="T66" fmla="*/ 16003 w 16004"/>
                <a:gd name="T67" fmla="*/ 1915 h 1959"/>
                <a:gd name="T68" fmla="*/ 14897 w 16004"/>
                <a:gd name="T69" fmla="*/ 0 h 1959"/>
                <a:gd name="T70" fmla="*/ 16003 w 16004"/>
                <a:gd name="T71" fmla="*/ 88 h 1959"/>
                <a:gd name="T72" fmla="*/ 14993 w 16004"/>
                <a:gd name="T73" fmla="*/ 898 h 1959"/>
                <a:gd name="T74" fmla="*/ 15924 w 16004"/>
                <a:gd name="T75" fmla="*/ 984 h 1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004" h="1959">
                  <a:moveTo>
                    <a:pt x="99" y="0"/>
                  </a:moveTo>
                  <a:lnTo>
                    <a:pt x="99" y="1915"/>
                  </a:lnTo>
                  <a:lnTo>
                    <a:pt x="0" y="1915"/>
                  </a:lnTo>
                  <a:lnTo>
                    <a:pt x="0" y="0"/>
                  </a:lnTo>
                  <a:lnTo>
                    <a:pt x="99" y="0"/>
                  </a:lnTo>
                  <a:close/>
                  <a:moveTo>
                    <a:pt x="2650" y="0"/>
                  </a:moveTo>
                  <a:lnTo>
                    <a:pt x="2650" y="1915"/>
                  </a:lnTo>
                  <a:lnTo>
                    <a:pt x="2545" y="1915"/>
                  </a:lnTo>
                  <a:lnTo>
                    <a:pt x="1309" y="139"/>
                  </a:lnTo>
                  <a:lnTo>
                    <a:pt x="1309" y="1915"/>
                  </a:lnTo>
                  <a:lnTo>
                    <a:pt x="1213" y="1915"/>
                  </a:lnTo>
                  <a:lnTo>
                    <a:pt x="1213" y="0"/>
                  </a:lnTo>
                  <a:lnTo>
                    <a:pt x="1324" y="0"/>
                  </a:lnTo>
                  <a:lnTo>
                    <a:pt x="2560" y="1766"/>
                  </a:lnTo>
                  <a:lnTo>
                    <a:pt x="2560" y="0"/>
                  </a:lnTo>
                  <a:lnTo>
                    <a:pt x="2650" y="0"/>
                  </a:lnTo>
                  <a:close/>
                  <a:moveTo>
                    <a:pt x="4775" y="88"/>
                  </a:moveTo>
                  <a:lnTo>
                    <a:pt x="4129" y="88"/>
                  </a:lnTo>
                  <a:lnTo>
                    <a:pt x="4129" y="1915"/>
                  </a:lnTo>
                  <a:lnTo>
                    <a:pt x="4030" y="1915"/>
                  </a:lnTo>
                  <a:lnTo>
                    <a:pt x="4030" y="88"/>
                  </a:lnTo>
                  <a:lnTo>
                    <a:pt x="3384" y="88"/>
                  </a:lnTo>
                  <a:lnTo>
                    <a:pt x="3384" y="0"/>
                  </a:lnTo>
                  <a:lnTo>
                    <a:pt x="4775" y="0"/>
                  </a:lnTo>
                  <a:lnTo>
                    <a:pt x="4775" y="88"/>
                  </a:lnTo>
                  <a:close/>
                  <a:moveTo>
                    <a:pt x="5441" y="1292"/>
                  </a:moveTo>
                  <a:lnTo>
                    <a:pt x="5441" y="0"/>
                  </a:lnTo>
                  <a:lnTo>
                    <a:pt x="5537" y="0"/>
                  </a:lnTo>
                  <a:lnTo>
                    <a:pt x="5537" y="1295"/>
                  </a:lnTo>
                  <a:cubicBezTo>
                    <a:pt x="5537" y="1633"/>
                    <a:pt x="5805" y="1870"/>
                    <a:pt x="6161" y="1870"/>
                  </a:cubicBezTo>
                  <a:cubicBezTo>
                    <a:pt x="6513" y="1870"/>
                    <a:pt x="6784" y="1633"/>
                    <a:pt x="6784" y="1295"/>
                  </a:cubicBezTo>
                  <a:lnTo>
                    <a:pt x="6784" y="0"/>
                  </a:lnTo>
                  <a:lnTo>
                    <a:pt x="6880" y="0"/>
                  </a:lnTo>
                  <a:lnTo>
                    <a:pt x="6880" y="1292"/>
                  </a:lnTo>
                  <a:cubicBezTo>
                    <a:pt x="6880" y="1647"/>
                    <a:pt x="6615" y="1958"/>
                    <a:pt x="6161" y="1958"/>
                  </a:cubicBezTo>
                  <a:cubicBezTo>
                    <a:pt x="5701" y="1958"/>
                    <a:pt x="5441" y="1647"/>
                    <a:pt x="5441" y="1292"/>
                  </a:cubicBezTo>
                  <a:close/>
                  <a:moveTo>
                    <a:pt x="8081" y="0"/>
                  </a:moveTo>
                  <a:lnTo>
                    <a:pt x="8081" y="1915"/>
                  </a:lnTo>
                  <a:lnTo>
                    <a:pt x="7984" y="1915"/>
                  </a:lnTo>
                  <a:lnTo>
                    <a:pt x="7984" y="0"/>
                  </a:lnTo>
                  <a:lnTo>
                    <a:pt x="8081" y="0"/>
                  </a:lnTo>
                  <a:close/>
                  <a:moveTo>
                    <a:pt x="9775" y="88"/>
                  </a:moveTo>
                  <a:lnTo>
                    <a:pt x="9775" y="1915"/>
                  </a:lnTo>
                  <a:lnTo>
                    <a:pt x="9676" y="1915"/>
                  </a:lnTo>
                  <a:lnTo>
                    <a:pt x="9676" y="88"/>
                  </a:lnTo>
                  <a:lnTo>
                    <a:pt x="9030" y="88"/>
                  </a:lnTo>
                  <a:lnTo>
                    <a:pt x="9030" y="0"/>
                  </a:lnTo>
                  <a:lnTo>
                    <a:pt x="10421" y="0"/>
                  </a:lnTo>
                  <a:lnTo>
                    <a:pt x="10421" y="88"/>
                  </a:lnTo>
                  <a:lnTo>
                    <a:pt x="9775" y="88"/>
                  </a:lnTo>
                  <a:close/>
                  <a:moveTo>
                    <a:pt x="11465" y="0"/>
                  </a:moveTo>
                  <a:lnTo>
                    <a:pt x="11465" y="1915"/>
                  </a:lnTo>
                  <a:lnTo>
                    <a:pt x="11366" y="1915"/>
                  </a:lnTo>
                  <a:lnTo>
                    <a:pt x="11366" y="0"/>
                  </a:lnTo>
                  <a:lnTo>
                    <a:pt x="11465" y="0"/>
                  </a:lnTo>
                  <a:close/>
                  <a:moveTo>
                    <a:pt x="12484" y="0"/>
                  </a:moveTo>
                  <a:lnTo>
                    <a:pt x="13175" y="1839"/>
                  </a:lnTo>
                  <a:lnTo>
                    <a:pt x="13878" y="0"/>
                  </a:lnTo>
                  <a:lnTo>
                    <a:pt x="13974" y="0"/>
                  </a:lnTo>
                  <a:lnTo>
                    <a:pt x="13249" y="1915"/>
                  </a:lnTo>
                  <a:lnTo>
                    <a:pt x="13102" y="1915"/>
                  </a:lnTo>
                  <a:lnTo>
                    <a:pt x="12379" y="0"/>
                  </a:lnTo>
                  <a:lnTo>
                    <a:pt x="12484" y="0"/>
                  </a:lnTo>
                  <a:close/>
                  <a:moveTo>
                    <a:pt x="15924" y="984"/>
                  </a:moveTo>
                  <a:lnTo>
                    <a:pt x="14993" y="984"/>
                  </a:lnTo>
                  <a:lnTo>
                    <a:pt x="14993" y="1828"/>
                  </a:lnTo>
                  <a:lnTo>
                    <a:pt x="16003" y="1828"/>
                  </a:lnTo>
                  <a:lnTo>
                    <a:pt x="16003" y="1915"/>
                  </a:lnTo>
                  <a:lnTo>
                    <a:pt x="14897" y="1915"/>
                  </a:lnTo>
                  <a:lnTo>
                    <a:pt x="14897" y="0"/>
                  </a:lnTo>
                  <a:lnTo>
                    <a:pt x="16003" y="0"/>
                  </a:lnTo>
                  <a:lnTo>
                    <a:pt x="16003" y="88"/>
                  </a:lnTo>
                  <a:lnTo>
                    <a:pt x="14993" y="88"/>
                  </a:lnTo>
                  <a:lnTo>
                    <a:pt x="14993" y="898"/>
                  </a:lnTo>
                  <a:lnTo>
                    <a:pt x="15924" y="898"/>
                  </a:lnTo>
                  <a:lnTo>
                    <a:pt x="15924" y="984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CiscoSansTT Light" panose="020B0503020201020303" pitchFamily="34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410A930-6105-45D5-99E4-A58E843C4AF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6583" y="1893005"/>
              <a:ext cx="5762498" cy="765435"/>
              <a:chOff x="1626583" y="1893005"/>
              <a:chExt cx="5762498" cy="765435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C885FDA-F05A-4331-B7EC-1887032C08F9}"/>
                  </a:ext>
                </a:extLst>
              </p:cNvPr>
              <p:cNvSpPr/>
              <p:nvPr/>
            </p:nvSpPr>
            <p:spPr bwMode="auto">
              <a:xfrm>
                <a:off x="1626583" y="1893005"/>
                <a:ext cx="765279" cy="76543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51435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TT Light" panose="020B0503020201020303" pitchFamily="34" charset="0"/>
                  <a:ea typeface="Arial" pitchFamily="-107" charset="0"/>
                  <a:cs typeface="CiscoSansTT Light" panose="020B0503020201020303" pitchFamily="34" charset="0"/>
                  <a:sym typeface="Arial" pitchFamily="-107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4808F6F-6F64-4818-82D7-F01A5E801E74}"/>
                  </a:ext>
                </a:extLst>
              </p:cNvPr>
              <p:cNvSpPr/>
              <p:nvPr/>
            </p:nvSpPr>
            <p:spPr bwMode="auto">
              <a:xfrm>
                <a:off x="3346916" y="1893005"/>
                <a:ext cx="825909" cy="765435"/>
              </a:xfrm>
              <a:prstGeom prst="rect">
                <a:avLst/>
              </a:prstGeom>
              <a:solidFill>
                <a:schemeClr val="tx2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51435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TT Light" panose="020B0503020201020303" pitchFamily="34" charset="0"/>
                  <a:ea typeface="Arial" pitchFamily="-107" charset="0"/>
                  <a:cs typeface="CiscoSansTT Light" panose="020B0503020201020303" pitchFamily="34" charset="0"/>
                  <a:sym typeface="Arial" pitchFamily="-107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BDE4EA5-CDF2-499C-A72E-FD9A915F43FF}"/>
                  </a:ext>
                </a:extLst>
              </p:cNvPr>
              <p:cNvSpPr/>
              <p:nvPr/>
            </p:nvSpPr>
            <p:spPr bwMode="auto">
              <a:xfrm>
                <a:off x="4999043" y="1893005"/>
                <a:ext cx="666760" cy="765435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51435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TT Light" panose="020B0503020201020303" pitchFamily="34" charset="0"/>
                  <a:ea typeface="Arial" pitchFamily="-107" charset="0"/>
                  <a:cs typeface="CiscoSansTT Light" panose="020B0503020201020303" pitchFamily="34" charset="0"/>
                  <a:sym typeface="Arial" pitchFamily="-107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5B79F97-D6AA-4A2E-8659-73641C99D50F}"/>
                  </a:ext>
                </a:extLst>
              </p:cNvPr>
              <p:cNvSpPr/>
              <p:nvPr/>
            </p:nvSpPr>
            <p:spPr bwMode="auto">
              <a:xfrm>
                <a:off x="6537569" y="1893005"/>
                <a:ext cx="851512" cy="76543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51435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TT Light" panose="020B0503020201020303" pitchFamily="34" charset="0"/>
                  <a:ea typeface="Arial" pitchFamily="-107" charset="0"/>
                  <a:cs typeface="CiscoSansTT Light" panose="020B0503020201020303" pitchFamily="34" charset="0"/>
                  <a:sym typeface="Arial" pitchFamily="-107" charset="0"/>
                </a:endParaRPr>
              </a:p>
            </p:txBody>
          </p:sp>
          <p:sp>
            <p:nvSpPr>
              <p:cNvPr id="32" name="Freeform 1">
                <a:extLst>
                  <a:ext uri="{FF2B5EF4-FFF2-40B4-BE49-F238E27FC236}">
                    <a16:creationId xmlns:a16="http://schemas.microsoft.com/office/drawing/2014/main" id="{5FE4CF66-4806-4A80-BD6E-7A00B0A1B0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22784" y="2016915"/>
                <a:ext cx="172876" cy="513290"/>
              </a:xfrm>
              <a:custGeom>
                <a:avLst/>
                <a:gdLst>
                  <a:gd name="T0" fmla="*/ 683 w 713"/>
                  <a:gd name="T1" fmla="*/ 516 h 2119"/>
                  <a:gd name="T2" fmla="*/ 593 w 713"/>
                  <a:gd name="T3" fmla="*/ 474 h 2119"/>
                  <a:gd name="T4" fmla="*/ 593 w 713"/>
                  <a:gd name="T5" fmla="*/ 237 h 2119"/>
                  <a:gd name="T6" fmla="*/ 593 w 713"/>
                  <a:gd name="T7" fmla="*/ 0 h 2119"/>
                  <a:gd name="T8" fmla="*/ 356 w 713"/>
                  <a:gd name="T9" fmla="*/ 237 h 2119"/>
                  <a:gd name="T10" fmla="*/ 237 w 713"/>
                  <a:gd name="T11" fmla="*/ 118 h 2119"/>
                  <a:gd name="T12" fmla="*/ 0 w 713"/>
                  <a:gd name="T13" fmla="*/ 118 h 2119"/>
                  <a:gd name="T14" fmla="*/ 237 w 713"/>
                  <a:gd name="T15" fmla="*/ 355 h 2119"/>
                  <a:gd name="T16" fmla="*/ 119 w 713"/>
                  <a:gd name="T17" fmla="*/ 474 h 2119"/>
                  <a:gd name="T18" fmla="*/ 3 w 713"/>
                  <a:gd name="T19" fmla="*/ 567 h 2119"/>
                  <a:gd name="T20" fmla="*/ 0 w 713"/>
                  <a:gd name="T21" fmla="*/ 589 h 2119"/>
                  <a:gd name="T22" fmla="*/ 6 w 713"/>
                  <a:gd name="T23" fmla="*/ 623 h 2119"/>
                  <a:gd name="T24" fmla="*/ 119 w 713"/>
                  <a:gd name="T25" fmla="*/ 705 h 2119"/>
                  <a:gd name="T26" fmla="*/ 119 w 713"/>
                  <a:gd name="T27" fmla="*/ 942 h 2119"/>
                  <a:gd name="T28" fmla="*/ 29 w 713"/>
                  <a:gd name="T29" fmla="*/ 984 h 2119"/>
                  <a:gd name="T30" fmla="*/ 0 w 713"/>
                  <a:gd name="T31" fmla="*/ 1058 h 2119"/>
                  <a:gd name="T32" fmla="*/ 0 w 713"/>
                  <a:gd name="T33" fmla="*/ 1058 h 2119"/>
                  <a:gd name="T34" fmla="*/ 119 w 713"/>
                  <a:gd name="T35" fmla="*/ 1172 h 2119"/>
                  <a:gd name="T36" fmla="*/ 237 w 713"/>
                  <a:gd name="T37" fmla="*/ 1291 h 2119"/>
                  <a:gd name="T38" fmla="*/ 74 w 713"/>
                  <a:gd name="T39" fmla="*/ 1418 h 2119"/>
                  <a:gd name="T40" fmla="*/ 37 w 713"/>
                  <a:gd name="T41" fmla="*/ 1443 h 2119"/>
                  <a:gd name="T42" fmla="*/ 3 w 713"/>
                  <a:gd name="T43" fmla="*/ 1528 h 2119"/>
                  <a:gd name="T44" fmla="*/ 12 w 713"/>
                  <a:gd name="T45" fmla="*/ 1573 h 2119"/>
                  <a:gd name="T46" fmla="*/ 54 w 713"/>
                  <a:gd name="T47" fmla="*/ 1624 h 2119"/>
                  <a:gd name="T48" fmla="*/ 237 w 713"/>
                  <a:gd name="T49" fmla="*/ 1762 h 2119"/>
                  <a:gd name="T50" fmla="*/ 0 w 713"/>
                  <a:gd name="T51" fmla="*/ 1999 h 2119"/>
                  <a:gd name="T52" fmla="*/ 237 w 713"/>
                  <a:gd name="T53" fmla="*/ 1999 h 2119"/>
                  <a:gd name="T54" fmla="*/ 356 w 713"/>
                  <a:gd name="T55" fmla="*/ 1881 h 2119"/>
                  <a:gd name="T56" fmla="*/ 474 w 713"/>
                  <a:gd name="T57" fmla="*/ 1999 h 2119"/>
                  <a:gd name="T58" fmla="*/ 712 w 713"/>
                  <a:gd name="T59" fmla="*/ 1999 h 2119"/>
                  <a:gd name="T60" fmla="*/ 474 w 713"/>
                  <a:gd name="T61" fmla="*/ 1762 h 2119"/>
                  <a:gd name="T62" fmla="*/ 658 w 713"/>
                  <a:gd name="T63" fmla="*/ 1624 h 2119"/>
                  <a:gd name="T64" fmla="*/ 700 w 713"/>
                  <a:gd name="T65" fmla="*/ 1573 h 2119"/>
                  <a:gd name="T66" fmla="*/ 709 w 713"/>
                  <a:gd name="T67" fmla="*/ 1528 h 2119"/>
                  <a:gd name="T68" fmla="*/ 675 w 713"/>
                  <a:gd name="T69" fmla="*/ 1443 h 2119"/>
                  <a:gd name="T70" fmla="*/ 638 w 713"/>
                  <a:gd name="T71" fmla="*/ 1418 h 2119"/>
                  <a:gd name="T72" fmla="*/ 474 w 713"/>
                  <a:gd name="T73" fmla="*/ 1291 h 2119"/>
                  <a:gd name="T74" fmla="*/ 593 w 713"/>
                  <a:gd name="T75" fmla="*/ 1172 h 2119"/>
                  <a:gd name="T76" fmla="*/ 712 w 713"/>
                  <a:gd name="T77" fmla="*/ 1058 h 2119"/>
                  <a:gd name="T78" fmla="*/ 712 w 713"/>
                  <a:gd name="T79" fmla="*/ 1058 h 2119"/>
                  <a:gd name="T80" fmla="*/ 683 w 713"/>
                  <a:gd name="T81" fmla="*/ 984 h 2119"/>
                  <a:gd name="T82" fmla="*/ 593 w 713"/>
                  <a:gd name="T83" fmla="*/ 942 h 2119"/>
                  <a:gd name="T84" fmla="*/ 593 w 713"/>
                  <a:gd name="T85" fmla="*/ 705 h 2119"/>
                  <a:gd name="T86" fmla="*/ 706 w 713"/>
                  <a:gd name="T87" fmla="*/ 623 h 2119"/>
                  <a:gd name="T88" fmla="*/ 712 w 713"/>
                  <a:gd name="T89" fmla="*/ 589 h 2119"/>
                  <a:gd name="T90" fmla="*/ 709 w 713"/>
                  <a:gd name="T91" fmla="*/ 567 h 2119"/>
                  <a:gd name="T92" fmla="*/ 477 w 713"/>
                  <a:gd name="T93" fmla="*/ 1534 h 2119"/>
                  <a:gd name="T94" fmla="*/ 240 w 713"/>
                  <a:gd name="T95" fmla="*/ 1534 h 2119"/>
                  <a:gd name="T96" fmla="*/ 359 w 713"/>
                  <a:gd name="T97" fmla="*/ 1415 h 2119"/>
                  <a:gd name="T98" fmla="*/ 477 w 713"/>
                  <a:gd name="T99" fmla="*/ 1063 h 2119"/>
                  <a:gd name="T100" fmla="*/ 359 w 713"/>
                  <a:gd name="T101" fmla="*/ 1181 h 2119"/>
                  <a:gd name="T102" fmla="*/ 240 w 713"/>
                  <a:gd name="T103" fmla="*/ 1063 h 2119"/>
                  <a:gd name="T104" fmla="*/ 477 w 713"/>
                  <a:gd name="T105" fmla="*/ 1063 h 2119"/>
                  <a:gd name="T106" fmla="*/ 240 w 713"/>
                  <a:gd name="T107" fmla="*/ 589 h 2119"/>
                  <a:gd name="T108" fmla="*/ 359 w 713"/>
                  <a:gd name="T109" fmla="*/ 471 h 2119"/>
                  <a:gd name="T110" fmla="*/ 477 w 713"/>
                  <a:gd name="T111" fmla="*/ 589 h 2119"/>
                  <a:gd name="T112" fmla="*/ 477 w 713"/>
                  <a:gd name="T113" fmla="*/ 589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13" h="2119">
                    <a:moveTo>
                      <a:pt x="709" y="567"/>
                    </a:moveTo>
                    <a:cubicBezTo>
                      <a:pt x="706" y="547"/>
                      <a:pt x="697" y="530"/>
                      <a:pt x="683" y="516"/>
                    </a:cubicBezTo>
                    <a:cubicBezTo>
                      <a:pt x="661" y="491"/>
                      <a:pt x="630" y="474"/>
                      <a:pt x="593" y="474"/>
                    </a:cubicBezTo>
                    <a:lnTo>
                      <a:pt x="593" y="474"/>
                    </a:lnTo>
                    <a:cubicBezTo>
                      <a:pt x="528" y="474"/>
                      <a:pt x="474" y="420"/>
                      <a:pt x="474" y="355"/>
                    </a:cubicBezTo>
                    <a:cubicBezTo>
                      <a:pt x="474" y="290"/>
                      <a:pt x="528" y="237"/>
                      <a:pt x="593" y="237"/>
                    </a:cubicBezTo>
                    <a:cubicBezTo>
                      <a:pt x="658" y="237"/>
                      <a:pt x="712" y="183"/>
                      <a:pt x="712" y="118"/>
                    </a:cubicBezTo>
                    <a:cubicBezTo>
                      <a:pt x="712" y="53"/>
                      <a:pt x="658" y="0"/>
                      <a:pt x="593" y="0"/>
                    </a:cubicBezTo>
                    <a:cubicBezTo>
                      <a:pt x="528" y="0"/>
                      <a:pt x="474" y="53"/>
                      <a:pt x="474" y="118"/>
                    </a:cubicBezTo>
                    <a:cubicBezTo>
                      <a:pt x="474" y="183"/>
                      <a:pt x="421" y="237"/>
                      <a:pt x="356" y="237"/>
                    </a:cubicBezTo>
                    <a:cubicBezTo>
                      <a:pt x="291" y="237"/>
                      <a:pt x="237" y="183"/>
                      <a:pt x="237" y="118"/>
                    </a:cubicBezTo>
                    <a:lnTo>
                      <a:pt x="237" y="118"/>
                    </a:lnTo>
                    <a:cubicBezTo>
                      <a:pt x="237" y="53"/>
                      <a:pt x="184" y="0"/>
                      <a:pt x="119" y="0"/>
                    </a:cubicBezTo>
                    <a:cubicBezTo>
                      <a:pt x="54" y="0"/>
                      <a:pt x="0" y="53"/>
                      <a:pt x="0" y="118"/>
                    </a:cubicBezTo>
                    <a:cubicBezTo>
                      <a:pt x="0" y="183"/>
                      <a:pt x="54" y="237"/>
                      <a:pt x="119" y="237"/>
                    </a:cubicBezTo>
                    <a:cubicBezTo>
                      <a:pt x="184" y="237"/>
                      <a:pt x="237" y="290"/>
                      <a:pt x="237" y="355"/>
                    </a:cubicBezTo>
                    <a:cubicBezTo>
                      <a:pt x="237" y="420"/>
                      <a:pt x="184" y="474"/>
                      <a:pt x="119" y="474"/>
                    </a:cubicBezTo>
                    <a:lnTo>
                      <a:pt x="119" y="474"/>
                    </a:lnTo>
                    <a:cubicBezTo>
                      <a:pt x="82" y="474"/>
                      <a:pt x="48" y="491"/>
                      <a:pt x="29" y="516"/>
                    </a:cubicBezTo>
                    <a:cubicBezTo>
                      <a:pt x="17" y="530"/>
                      <a:pt x="9" y="547"/>
                      <a:pt x="3" y="567"/>
                    </a:cubicBezTo>
                    <a:cubicBezTo>
                      <a:pt x="0" y="575"/>
                      <a:pt x="0" y="584"/>
                      <a:pt x="0" y="589"/>
                    </a:cubicBezTo>
                    <a:lnTo>
                      <a:pt x="0" y="589"/>
                    </a:lnTo>
                    <a:lnTo>
                      <a:pt x="0" y="589"/>
                    </a:lnTo>
                    <a:cubicBezTo>
                      <a:pt x="0" y="601"/>
                      <a:pt x="3" y="615"/>
                      <a:pt x="6" y="623"/>
                    </a:cubicBezTo>
                    <a:cubicBezTo>
                      <a:pt x="20" y="671"/>
                      <a:pt x="65" y="705"/>
                      <a:pt x="119" y="705"/>
                    </a:cubicBezTo>
                    <a:lnTo>
                      <a:pt x="119" y="705"/>
                    </a:lnTo>
                    <a:cubicBezTo>
                      <a:pt x="184" y="705"/>
                      <a:pt x="237" y="759"/>
                      <a:pt x="237" y="824"/>
                    </a:cubicBezTo>
                    <a:cubicBezTo>
                      <a:pt x="237" y="888"/>
                      <a:pt x="184" y="942"/>
                      <a:pt x="119" y="942"/>
                    </a:cubicBezTo>
                    <a:lnTo>
                      <a:pt x="119" y="942"/>
                    </a:lnTo>
                    <a:cubicBezTo>
                      <a:pt x="82" y="942"/>
                      <a:pt x="48" y="959"/>
                      <a:pt x="29" y="984"/>
                    </a:cubicBezTo>
                    <a:cubicBezTo>
                      <a:pt x="17" y="998"/>
                      <a:pt x="9" y="1015"/>
                      <a:pt x="3" y="1035"/>
                    </a:cubicBezTo>
                    <a:cubicBezTo>
                      <a:pt x="0" y="1044"/>
                      <a:pt x="0" y="1052"/>
                      <a:pt x="0" y="1058"/>
                    </a:cubicBezTo>
                    <a:lnTo>
                      <a:pt x="0" y="1058"/>
                    </a:lnTo>
                    <a:lnTo>
                      <a:pt x="0" y="1058"/>
                    </a:lnTo>
                    <a:cubicBezTo>
                      <a:pt x="0" y="1069"/>
                      <a:pt x="3" y="1082"/>
                      <a:pt x="6" y="1091"/>
                    </a:cubicBezTo>
                    <a:cubicBezTo>
                      <a:pt x="20" y="1139"/>
                      <a:pt x="65" y="1172"/>
                      <a:pt x="119" y="1172"/>
                    </a:cubicBezTo>
                    <a:lnTo>
                      <a:pt x="119" y="1172"/>
                    </a:lnTo>
                    <a:cubicBezTo>
                      <a:pt x="184" y="1172"/>
                      <a:pt x="237" y="1226"/>
                      <a:pt x="237" y="1291"/>
                    </a:cubicBezTo>
                    <a:cubicBezTo>
                      <a:pt x="237" y="1356"/>
                      <a:pt x="184" y="1409"/>
                      <a:pt x="119" y="1409"/>
                    </a:cubicBezTo>
                    <a:cubicBezTo>
                      <a:pt x="102" y="1409"/>
                      <a:pt x="88" y="1412"/>
                      <a:pt x="74" y="1418"/>
                    </a:cubicBezTo>
                    <a:cubicBezTo>
                      <a:pt x="68" y="1421"/>
                      <a:pt x="60" y="1424"/>
                      <a:pt x="54" y="1429"/>
                    </a:cubicBezTo>
                    <a:cubicBezTo>
                      <a:pt x="48" y="1435"/>
                      <a:pt x="43" y="1438"/>
                      <a:pt x="37" y="1443"/>
                    </a:cubicBezTo>
                    <a:cubicBezTo>
                      <a:pt x="14" y="1466"/>
                      <a:pt x="3" y="1494"/>
                      <a:pt x="3" y="1528"/>
                    </a:cubicBezTo>
                    <a:lnTo>
                      <a:pt x="3" y="1528"/>
                    </a:lnTo>
                    <a:lnTo>
                      <a:pt x="3" y="1528"/>
                    </a:lnTo>
                    <a:cubicBezTo>
                      <a:pt x="3" y="1545"/>
                      <a:pt x="6" y="1559"/>
                      <a:pt x="12" y="1573"/>
                    </a:cubicBezTo>
                    <a:cubicBezTo>
                      <a:pt x="17" y="1587"/>
                      <a:pt x="26" y="1601"/>
                      <a:pt x="37" y="1610"/>
                    </a:cubicBezTo>
                    <a:cubicBezTo>
                      <a:pt x="43" y="1615"/>
                      <a:pt x="48" y="1621"/>
                      <a:pt x="54" y="1624"/>
                    </a:cubicBezTo>
                    <a:cubicBezTo>
                      <a:pt x="74" y="1638"/>
                      <a:pt x="96" y="1644"/>
                      <a:pt x="119" y="1644"/>
                    </a:cubicBezTo>
                    <a:cubicBezTo>
                      <a:pt x="184" y="1644"/>
                      <a:pt x="237" y="1697"/>
                      <a:pt x="237" y="1762"/>
                    </a:cubicBezTo>
                    <a:cubicBezTo>
                      <a:pt x="237" y="1827"/>
                      <a:pt x="184" y="1881"/>
                      <a:pt x="119" y="1881"/>
                    </a:cubicBezTo>
                    <a:cubicBezTo>
                      <a:pt x="54" y="1881"/>
                      <a:pt x="0" y="1934"/>
                      <a:pt x="0" y="1999"/>
                    </a:cubicBezTo>
                    <a:cubicBezTo>
                      <a:pt x="0" y="2064"/>
                      <a:pt x="54" y="2118"/>
                      <a:pt x="119" y="2118"/>
                    </a:cubicBezTo>
                    <a:cubicBezTo>
                      <a:pt x="184" y="2118"/>
                      <a:pt x="237" y="2064"/>
                      <a:pt x="237" y="1999"/>
                    </a:cubicBezTo>
                    <a:lnTo>
                      <a:pt x="237" y="1999"/>
                    </a:lnTo>
                    <a:cubicBezTo>
                      <a:pt x="237" y="1934"/>
                      <a:pt x="291" y="1881"/>
                      <a:pt x="356" y="1881"/>
                    </a:cubicBezTo>
                    <a:cubicBezTo>
                      <a:pt x="421" y="1881"/>
                      <a:pt x="474" y="1934"/>
                      <a:pt x="474" y="1999"/>
                    </a:cubicBezTo>
                    <a:lnTo>
                      <a:pt x="474" y="1999"/>
                    </a:lnTo>
                    <a:cubicBezTo>
                      <a:pt x="474" y="2064"/>
                      <a:pt x="528" y="2118"/>
                      <a:pt x="593" y="2118"/>
                    </a:cubicBezTo>
                    <a:cubicBezTo>
                      <a:pt x="658" y="2118"/>
                      <a:pt x="712" y="2064"/>
                      <a:pt x="712" y="1999"/>
                    </a:cubicBezTo>
                    <a:cubicBezTo>
                      <a:pt x="712" y="1934"/>
                      <a:pt x="658" y="1881"/>
                      <a:pt x="593" y="1881"/>
                    </a:cubicBezTo>
                    <a:cubicBezTo>
                      <a:pt x="528" y="1881"/>
                      <a:pt x="474" y="1827"/>
                      <a:pt x="474" y="1762"/>
                    </a:cubicBezTo>
                    <a:cubicBezTo>
                      <a:pt x="474" y="1697"/>
                      <a:pt x="528" y="1644"/>
                      <a:pt x="593" y="1644"/>
                    </a:cubicBezTo>
                    <a:cubicBezTo>
                      <a:pt x="618" y="1644"/>
                      <a:pt x="641" y="1635"/>
                      <a:pt x="658" y="1624"/>
                    </a:cubicBezTo>
                    <a:cubicBezTo>
                      <a:pt x="664" y="1618"/>
                      <a:pt x="669" y="1616"/>
                      <a:pt x="675" y="1610"/>
                    </a:cubicBezTo>
                    <a:cubicBezTo>
                      <a:pt x="686" y="1600"/>
                      <a:pt x="694" y="1587"/>
                      <a:pt x="700" y="1573"/>
                    </a:cubicBezTo>
                    <a:cubicBezTo>
                      <a:pt x="705" y="1559"/>
                      <a:pt x="709" y="1542"/>
                      <a:pt x="709" y="1528"/>
                    </a:cubicBezTo>
                    <a:lnTo>
                      <a:pt x="709" y="1528"/>
                    </a:lnTo>
                    <a:lnTo>
                      <a:pt x="709" y="1528"/>
                    </a:lnTo>
                    <a:cubicBezTo>
                      <a:pt x="709" y="1494"/>
                      <a:pt x="695" y="1466"/>
                      <a:pt x="675" y="1443"/>
                    </a:cubicBezTo>
                    <a:cubicBezTo>
                      <a:pt x="669" y="1438"/>
                      <a:pt x="664" y="1432"/>
                      <a:pt x="658" y="1429"/>
                    </a:cubicBezTo>
                    <a:cubicBezTo>
                      <a:pt x="652" y="1424"/>
                      <a:pt x="644" y="1421"/>
                      <a:pt x="638" y="1418"/>
                    </a:cubicBezTo>
                    <a:cubicBezTo>
                      <a:pt x="624" y="1412"/>
                      <a:pt x="610" y="1409"/>
                      <a:pt x="593" y="1409"/>
                    </a:cubicBezTo>
                    <a:cubicBezTo>
                      <a:pt x="528" y="1409"/>
                      <a:pt x="474" y="1356"/>
                      <a:pt x="474" y="1291"/>
                    </a:cubicBezTo>
                    <a:cubicBezTo>
                      <a:pt x="474" y="1226"/>
                      <a:pt x="528" y="1172"/>
                      <a:pt x="593" y="1172"/>
                    </a:cubicBezTo>
                    <a:lnTo>
                      <a:pt x="593" y="1172"/>
                    </a:lnTo>
                    <a:cubicBezTo>
                      <a:pt x="647" y="1172"/>
                      <a:pt x="692" y="1139"/>
                      <a:pt x="706" y="1091"/>
                    </a:cubicBezTo>
                    <a:cubicBezTo>
                      <a:pt x="709" y="1079"/>
                      <a:pt x="712" y="1069"/>
                      <a:pt x="712" y="1058"/>
                    </a:cubicBezTo>
                    <a:lnTo>
                      <a:pt x="712" y="1058"/>
                    </a:lnTo>
                    <a:lnTo>
                      <a:pt x="712" y="1058"/>
                    </a:lnTo>
                    <a:cubicBezTo>
                      <a:pt x="712" y="1049"/>
                      <a:pt x="712" y="1041"/>
                      <a:pt x="709" y="1035"/>
                    </a:cubicBezTo>
                    <a:cubicBezTo>
                      <a:pt x="706" y="1015"/>
                      <a:pt x="697" y="998"/>
                      <a:pt x="683" y="984"/>
                    </a:cubicBezTo>
                    <a:cubicBezTo>
                      <a:pt x="661" y="959"/>
                      <a:pt x="630" y="942"/>
                      <a:pt x="593" y="942"/>
                    </a:cubicBezTo>
                    <a:lnTo>
                      <a:pt x="593" y="942"/>
                    </a:lnTo>
                    <a:cubicBezTo>
                      <a:pt x="528" y="942"/>
                      <a:pt x="474" y="888"/>
                      <a:pt x="474" y="824"/>
                    </a:cubicBezTo>
                    <a:cubicBezTo>
                      <a:pt x="474" y="759"/>
                      <a:pt x="528" y="705"/>
                      <a:pt x="593" y="705"/>
                    </a:cubicBezTo>
                    <a:lnTo>
                      <a:pt x="593" y="705"/>
                    </a:lnTo>
                    <a:cubicBezTo>
                      <a:pt x="647" y="705"/>
                      <a:pt x="692" y="671"/>
                      <a:pt x="706" y="623"/>
                    </a:cubicBezTo>
                    <a:cubicBezTo>
                      <a:pt x="709" y="612"/>
                      <a:pt x="712" y="601"/>
                      <a:pt x="712" y="589"/>
                    </a:cubicBezTo>
                    <a:lnTo>
                      <a:pt x="712" y="589"/>
                    </a:lnTo>
                    <a:lnTo>
                      <a:pt x="712" y="589"/>
                    </a:lnTo>
                    <a:cubicBezTo>
                      <a:pt x="712" y="581"/>
                      <a:pt x="712" y="572"/>
                      <a:pt x="709" y="567"/>
                    </a:cubicBezTo>
                    <a:close/>
                    <a:moveTo>
                      <a:pt x="477" y="1534"/>
                    </a:moveTo>
                    <a:lnTo>
                      <a:pt x="477" y="1534"/>
                    </a:lnTo>
                    <a:cubicBezTo>
                      <a:pt x="477" y="1599"/>
                      <a:pt x="424" y="1652"/>
                      <a:pt x="359" y="1652"/>
                    </a:cubicBezTo>
                    <a:cubicBezTo>
                      <a:pt x="294" y="1652"/>
                      <a:pt x="240" y="1599"/>
                      <a:pt x="240" y="1534"/>
                    </a:cubicBezTo>
                    <a:lnTo>
                      <a:pt x="240" y="1534"/>
                    </a:lnTo>
                    <a:cubicBezTo>
                      <a:pt x="240" y="1469"/>
                      <a:pt x="294" y="1415"/>
                      <a:pt x="359" y="1415"/>
                    </a:cubicBezTo>
                    <a:cubicBezTo>
                      <a:pt x="424" y="1415"/>
                      <a:pt x="477" y="1469"/>
                      <a:pt x="477" y="1534"/>
                    </a:cubicBezTo>
                    <a:close/>
                    <a:moveTo>
                      <a:pt x="477" y="1063"/>
                    </a:moveTo>
                    <a:lnTo>
                      <a:pt x="477" y="1063"/>
                    </a:lnTo>
                    <a:cubicBezTo>
                      <a:pt x="477" y="1127"/>
                      <a:pt x="424" y="1181"/>
                      <a:pt x="359" y="1181"/>
                    </a:cubicBezTo>
                    <a:cubicBezTo>
                      <a:pt x="294" y="1181"/>
                      <a:pt x="240" y="1127"/>
                      <a:pt x="240" y="1063"/>
                    </a:cubicBezTo>
                    <a:lnTo>
                      <a:pt x="240" y="1063"/>
                    </a:lnTo>
                    <a:cubicBezTo>
                      <a:pt x="240" y="998"/>
                      <a:pt x="294" y="945"/>
                      <a:pt x="359" y="945"/>
                    </a:cubicBezTo>
                    <a:cubicBezTo>
                      <a:pt x="424" y="945"/>
                      <a:pt x="477" y="996"/>
                      <a:pt x="477" y="1063"/>
                    </a:cubicBezTo>
                    <a:close/>
                    <a:moveTo>
                      <a:pt x="359" y="708"/>
                    </a:moveTo>
                    <a:cubicBezTo>
                      <a:pt x="294" y="708"/>
                      <a:pt x="240" y="654"/>
                      <a:pt x="240" y="589"/>
                    </a:cubicBezTo>
                    <a:lnTo>
                      <a:pt x="240" y="589"/>
                    </a:lnTo>
                    <a:cubicBezTo>
                      <a:pt x="240" y="524"/>
                      <a:pt x="294" y="471"/>
                      <a:pt x="359" y="471"/>
                    </a:cubicBezTo>
                    <a:cubicBezTo>
                      <a:pt x="424" y="471"/>
                      <a:pt x="477" y="524"/>
                      <a:pt x="477" y="589"/>
                    </a:cubicBezTo>
                    <a:lnTo>
                      <a:pt x="477" y="589"/>
                    </a:lnTo>
                    <a:lnTo>
                      <a:pt x="477" y="589"/>
                    </a:lnTo>
                    <a:lnTo>
                      <a:pt x="477" y="589"/>
                    </a:lnTo>
                    <a:cubicBezTo>
                      <a:pt x="477" y="654"/>
                      <a:pt x="424" y="708"/>
                      <a:pt x="359" y="708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3" name="Freeform 2">
                <a:extLst>
                  <a:ext uri="{FF2B5EF4-FFF2-40B4-BE49-F238E27FC236}">
                    <a16:creationId xmlns:a16="http://schemas.microsoft.com/office/drawing/2014/main" id="{A220DE03-79C3-47E0-9EDA-5B15B19536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689071" y="2009444"/>
                <a:ext cx="548508" cy="530365"/>
              </a:xfrm>
              <a:custGeom>
                <a:avLst/>
                <a:gdLst>
                  <a:gd name="T0" fmla="*/ 130 w 2267"/>
                  <a:gd name="T1" fmla="*/ 283 h 2193"/>
                  <a:gd name="T2" fmla="*/ 155 w 2267"/>
                  <a:gd name="T3" fmla="*/ 37 h 2193"/>
                  <a:gd name="T4" fmla="*/ 395 w 2267"/>
                  <a:gd name="T5" fmla="*/ 34 h 2193"/>
                  <a:gd name="T6" fmla="*/ 813 w 2267"/>
                  <a:gd name="T7" fmla="*/ 46 h 2193"/>
                  <a:gd name="T8" fmla="*/ 1211 w 2267"/>
                  <a:gd name="T9" fmla="*/ 122 h 2193"/>
                  <a:gd name="T10" fmla="*/ 1442 w 2267"/>
                  <a:gd name="T11" fmla="*/ 119 h 2193"/>
                  <a:gd name="T12" fmla="*/ 1735 w 2267"/>
                  <a:gd name="T13" fmla="*/ 57 h 2193"/>
                  <a:gd name="T14" fmla="*/ 1860 w 2267"/>
                  <a:gd name="T15" fmla="*/ 57 h 2193"/>
                  <a:gd name="T16" fmla="*/ 2040 w 2267"/>
                  <a:gd name="T17" fmla="*/ 37 h 2193"/>
                  <a:gd name="T18" fmla="*/ 2266 w 2267"/>
                  <a:gd name="T19" fmla="*/ 274 h 2193"/>
                  <a:gd name="T20" fmla="*/ 2029 w 2267"/>
                  <a:gd name="T21" fmla="*/ 302 h 2193"/>
                  <a:gd name="T22" fmla="*/ 1752 w 2267"/>
                  <a:gd name="T23" fmla="*/ 365 h 2193"/>
                  <a:gd name="T24" fmla="*/ 1566 w 2267"/>
                  <a:gd name="T25" fmla="*/ 308 h 2193"/>
                  <a:gd name="T26" fmla="*/ 1357 w 2267"/>
                  <a:gd name="T27" fmla="*/ 350 h 2193"/>
                  <a:gd name="T28" fmla="*/ 979 w 2267"/>
                  <a:gd name="T29" fmla="*/ 390 h 2193"/>
                  <a:gd name="T30" fmla="*/ 641 w 2267"/>
                  <a:gd name="T31" fmla="*/ 333 h 2193"/>
                  <a:gd name="T32" fmla="*/ 395 w 2267"/>
                  <a:gd name="T33" fmla="*/ 319 h 2193"/>
                  <a:gd name="T34" fmla="*/ 392 w 2267"/>
                  <a:gd name="T35" fmla="*/ 517 h 2193"/>
                  <a:gd name="T36" fmla="*/ 305 w 2267"/>
                  <a:gd name="T37" fmla="*/ 870 h 2193"/>
                  <a:gd name="T38" fmla="*/ 511 w 2267"/>
                  <a:gd name="T39" fmla="*/ 878 h 2193"/>
                  <a:gd name="T40" fmla="*/ 700 w 2267"/>
                  <a:gd name="T41" fmla="*/ 887 h 2193"/>
                  <a:gd name="T42" fmla="*/ 976 w 2267"/>
                  <a:gd name="T43" fmla="*/ 878 h 2193"/>
                  <a:gd name="T44" fmla="*/ 1323 w 2267"/>
                  <a:gd name="T45" fmla="*/ 963 h 2193"/>
                  <a:gd name="T46" fmla="*/ 1558 w 2267"/>
                  <a:gd name="T47" fmla="*/ 966 h 2193"/>
                  <a:gd name="T48" fmla="*/ 1682 w 2267"/>
                  <a:gd name="T49" fmla="*/ 1117 h 2193"/>
                  <a:gd name="T50" fmla="*/ 1448 w 2267"/>
                  <a:gd name="T51" fmla="*/ 1148 h 2193"/>
                  <a:gd name="T52" fmla="*/ 1326 w 2267"/>
                  <a:gd name="T53" fmla="*/ 1227 h 2193"/>
                  <a:gd name="T54" fmla="*/ 1213 w 2267"/>
                  <a:gd name="T55" fmla="*/ 1142 h 2193"/>
                  <a:gd name="T56" fmla="*/ 708 w 2267"/>
                  <a:gd name="T57" fmla="*/ 1193 h 2193"/>
                  <a:gd name="T58" fmla="*/ 547 w 2267"/>
                  <a:gd name="T59" fmla="*/ 1190 h 2193"/>
                  <a:gd name="T60" fmla="*/ 296 w 2267"/>
                  <a:gd name="T61" fmla="*/ 1334 h 2193"/>
                  <a:gd name="T62" fmla="*/ 398 w 2267"/>
                  <a:gd name="T63" fmla="*/ 1695 h 2193"/>
                  <a:gd name="T64" fmla="*/ 626 w 2267"/>
                  <a:gd name="T65" fmla="*/ 1885 h 2193"/>
                  <a:gd name="T66" fmla="*/ 773 w 2267"/>
                  <a:gd name="T67" fmla="*/ 1811 h 2193"/>
                  <a:gd name="T68" fmla="*/ 982 w 2267"/>
                  <a:gd name="T69" fmla="*/ 1806 h 2193"/>
                  <a:gd name="T70" fmla="*/ 1174 w 2267"/>
                  <a:gd name="T71" fmla="*/ 1811 h 2193"/>
                  <a:gd name="T72" fmla="*/ 1326 w 2267"/>
                  <a:gd name="T73" fmla="*/ 1882 h 2193"/>
                  <a:gd name="T74" fmla="*/ 1916 w 2267"/>
                  <a:gd name="T75" fmla="*/ 1806 h 2193"/>
                  <a:gd name="T76" fmla="*/ 2207 w 2267"/>
                  <a:gd name="T77" fmla="*/ 1822 h 2193"/>
                  <a:gd name="T78" fmla="*/ 2150 w 2267"/>
                  <a:gd name="T79" fmla="*/ 2043 h 2193"/>
                  <a:gd name="T80" fmla="*/ 1798 w 2267"/>
                  <a:gd name="T81" fmla="*/ 2155 h 2193"/>
                  <a:gd name="T82" fmla="*/ 1323 w 2267"/>
                  <a:gd name="T83" fmla="*/ 2155 h 2193"/>
                  <a:gd name="T84" fmla="*/ 976 w 2267"/>
                  <a:gd name="T85" fmla="*/ 2074 h 2193"/>
                  <a:gd name="T86" fmla="*/ 739 w 2267"/>
                  <a:gd name="T87" fmla="*/ 2076 h 2193"/>
                  <a:gd name="T88" fmla="*/ 443 w 2267"/>
                  <a:gd name="T89" fmla="*/ 2144 h 2193"/>
                  <a:gd name="T90" fmla="*/ 254 w 2267"/>
                  <a:gd name="T91" fmla="*/ 2107 h 2193"/>
                  <a:gd name="T92" fmla="*/ 107 w 2267"/>
                  <a:gd name="T93" fmla="*/ 1935 h 2193"/>
                  <a:gd name="T94" fmla="*/ 96 w 2267"/>
                  <a:gd name="T95" fmla="*/ 1676 h 2193"/>
                  <a:gd name="T96" fmla="*/ 37 w 2267"/>
                  <a:gd name="T97" fmla="*/ 1594 h 2193"/>
                  <a:gd name="T98" fmla="*/ 65 w 2267"/>
                  <a:gd name="T99" fmla="*/ 1498 h 2193"/>
                  <a:gd name="T100" fmla="*/ 104 w 2267"/>
                  <a:gd name="T101" fmla="*/ 1230 h 2193"/>
                  <a:gd name="T102" fmla="*/ 39 w 2267"/>
                  <a:gd name="T103" fmla="*/ 1145 h 2193"/>
                  <a:gd name="T104" fmla="*/ 62 w 2267"/>
                  <a:gd name="T105" fmla="*/ 1039 h 2193"/>
                  <a:gd name="T106" fmla="*/ 87 w 2267"/>
                  <a:gd name="T107" fmla="*/ 974 h 2193"/>
                  <a:gd name="T108" fmla="*/ 39 w 2267"/>
                  <a:gd name="T109" fmla="*/ 856 h 2193"/>
                  <a:gd name="T110" fmla="*/ 130 w 2267"/>
                  <a:gd name="T111" fmla="*/ 760 h 2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67" h="2193">
                    <a:moveTo>
                      <a:pt x="135" y="511"/>
                    </a:moveTo>
                    <a:cubicBezTo>
                      <a:pt x="73" y="483"/>
                      <a:pt x="37" y="444"/>
                      <a:pt x="45" y="376"/>
                    </a:cubicBezTo>
                    <a:cubicBezTo>
                      <a:pt x="54" y="325"/>
                      <a:pt x="82" y="297"/>
                      <a:pt x="130" y="283"/>
                    </a:cubicBezTo>
                    <a:cubicBezTo>
                      <a:pt x="130" y="271"/>
                      <a:pt x="121" y="269"/>
                      <a:pt x="113" y="266"/>
                    </a:cubicBezTo>
                    <a:cubicBezTo>
                      <a:pt x="45" y="238"/>
                      <a:pt x="34" y="181"/>
                      <a:pt x="45" y="130"/>
                    </a:cubicBezTo>
                    <a:cubicBezTo>
                      <a:pt x="56" y="74"/>
                      <a:pt x="96" y="43"/>
                      <a:pt x="155" y="37"/>
                    </a:cubicBezTo>
                    <a:cubicBezTo>
                      <a:pt x="195" y="34"/>
                      <a:pt x="228" y="54"/>
                      <a:pt x="254" y="85"/>
                    </a:cubicBezTo>
                    <a:cubicBezTo>
                      <a:pt x="262" y="96"/>
                      <a:pt x="268" y="108"/>
                      <a:pt x="276" y="122"/>
                    </a:cubicBezTo>
                    <a:cubicBezTo>
                      <a:pt x="299" y="68"/>
                      <a:pt x="339" y="34"/>
                      <a:pt x="395" y="34"/>
                    </a:cubicBezTo>
                    <a:cubicBezTo>
                      <a:pt x="449" y="34"/>
                      <a:pt x="488" y="65"/>
                      <a:pt x="508" y="122"/>
                    </a:cubicBezTo>
                    <a:cubicBezTo>
                      <a:pt x="562" y="15"/>
                      <a:pt x="677" y="0"/>
                      <a:pt x="745" y="116"/>
                    </a:cubicBezTo>
                    <a:cubicBezTo>
                      <a:pt x="765" y="88"/>
                      <a:pt x="782" y="57"/>
                      <a:pt x="813" y="46"/>
                    </a:cubicBezTo>
                    <a:cubicBezTo>
                      <a:pt x="847" y="32"/>
                      <a:pt x="878" y="32"/>
                      <a:pt x="909" y="46"/>
                    </a:cubicBezTo>
                    <a:cubicBezTo>
                      <a:pt x="940" y="60"/>
                      <a:pt x="959" y="88"/>
                      <a:pt x="976" y="119"/>
                    </a:cubicBezTo>
                    <a:cubicBezTo>
                      <a:pt x="1038" y="0"/>
                      <a:pt x="1163" y="15"/>
                      <a:pt x="1211" y="122"/>
                    </a:cubicBezTo>
                    <a:cubicBezTo>
                      <a:pt x="1228" y="91"/>
                      <a:pt x="1244" y="65"/>
                      <a:pt x="1275" y="48"/>
                    </a:cubicBezTo>
                    <a:cubicBezTo>
                      <a:pt x="1309" y="32"/>
                      <a:pt x="1343" y="32"/>
                      <a:pt x="1377" y="46"/>
                    </a:cubicBezTo>
                    <a:cubicBezTo>
                      <a:pt x="1408" y="60"/>
                      <a:pt x="1428" y="85"/>
                      <a:pt x="1442" y="119"/>
                    </a:cubicBezTo>
                    <a:cubicBezTo>
                      <a:pt x="1507" y="9"/>
                      <a:pt x="1614" y="9"/>
                      <a:pt x="1679" y="116"/>
                    </a:cubicBezTo>
                    <a:cubicBezTo>
                      <a:pt x="1688" y="105"/>
                      <a:pt x="1696" y="91"/>
                      <a:pt x="1704" y="82"/>
                    </a:cubicBezTo>
                    <a:cubicBezTo>
                      <a:pt x="1713" y="74"/>
                      <a:pt x="1724" y="63"/>
                      <a:pt x="1735" y="57"/>
                    </a:cubicBezTo>
                    <a:cubicBezTo>
                      <a:pt x="1750" y="48"/>
                      <a:pt x="1764" y="43"/>
                      <a:pt x="1778" y="40"/>
                    </a:cubicBezTo>
                    <a:cubicBezTo>
                      <a:pt x="1789" y="37"/>
                      <a:pt x="1803" y="37"/>
                      <a:pt x="1817" y="40"/>
                    </a:cubicBezTo>
                    <a:cubicBezTo>
                      <a:pt x="1831" y="43"/>
                      <a:pt x="1846" y="48"/>
                      <a:pt x="1860" y="57"/>
                    </a:cubicBezTo>
                    <a:cubicBezTo>
                      <a:pt x="1871" y="63"/>
                      <a:pt x="1882" y="74"/>
                      <a:pt x="1888" y="82"/>
                    </a:cubicBezTo>
                    <a:cubicBezTo>
                      <a:pt x="1896" y="94"/>
                      <a:pt x="1905" y="108"/>
                      <a:pt x="1913" y="122"/>
                    </a:cubicBezTo>
                    <a:cubicBezTo>
                      <a:pt x="1939" y="65"/>
                      <a:pt x="1981" y="29"/>
                      <a:pt x="2040" y="37"/>
                    </a:cubicBezTo>
                    <a:cubicBezTo>
                      <a:pt x="2102" y="46"/>
                      <a:pt x="2139" y="85"/>
                      <a:pt x="2148" y="150"/>
                    </a:cubicBezTo>
                    <a:cubicBezTo>
                      <a:pt x="2162" y="156"/>
                      <a:pt x="2176" y="159"/>
                      <a:pt x="2190" y="164"/>
                    </a:cubicBezTo>
                    <a:cubicBezTo>
                      <a:pt x="2235" y="184"/>
                      <a:pt x="2266" y="226"/>
                      <a:pt x="2266" y="274"/>
                    </a:cubicBezTo>
                    <a:cubicBezTo>
                      <a:pt x="2263" y="322"/>
                      <a:pt x="2241" y="362"/>
                      <a:pt x="2195" y="381"/>
                    </a:cubicBezTo>
                    <a:cubicBezTo>
                      <a:pt x="2150" y="401"/>
                      <a:pt x="2091" y="393"/>
                      <a:pt x="2054" y="345"/>
                    </a:cubicBezTo>
                    <a:cubicBezTo>
                      <a:pt x="2046" y="333"/>
                      <a:pt x="2037" y="319"/>
                      <a:pt x="2029" y="302"/>
                    </a:cubicBezTo>
                    <a:cubicBezTo>
                      <a:pt x="2004" y="356"/>
                      <a:pt x="1970" y="390"/>
                      <a:pt x="1910" y="390"/>
                    </a:cubicBezTo>
                    <a:cubicBezTo>
                      <a:pt x="1854" y="390"/>
                      <a:pt x="1817" y="359"/>
                      <a:pt x="1798" y="308"/>
                    </a:cubicBezTo>
                    <a:cubicBezTo>
                      <a:pt x="1783" y="328"/>
                      <a:pt x="1769" y="348"/>
                      <a:pt x="1752" y="365"/>
                    </a:cubicBezTo>
                    <a:cubicBezTo>
                      <a:pt x="1733" y="381"/>
                      <a:pt x="1711" y="390"/>
                      <a:pt x="1685" y="390"/>
                    </a:cubicBezTo>
                    <a:cubicBezTo>
                      <a:pt x="1660" y="390"/>
                      <a:pt x="1634" y="384"/>
                      <a:pt x="1614" y="370"/>
                    </a:cubicBezTo>
                    <a:cubicBezTo>
                      <a:pt x="1592" y="356"/>
                      <a:pt x="1577" y="336"/>
                      <a:pt x="1566" y="308"/>
                    </a:cubicBezTo>
                    <a:cubicBezTo>
                      <a:pt x="1558" y="322"/>
                      <a:pt x="1549" y="331"/>
                      <a:pt x="1541" y="342"/>
                    </a:cubicBezTo>
                    <a:cubicBezTo>
                      <a:pt x="1515" y="376"/>
                      <a:pt x="1482" y="393"/>
                      <a:pt x="1436" y="390"/>
                    </a:cubicBezTo>
                    <a:cubicBezTo>
                      <a:pt x="1405" y="387"/>
                      <a:pt x="1377" y="376"/>
                      <a:pt x="1357" y="350"/>
                    </a:cubicBezTo>
                    <a:cubicBezTo>
                      <a:pt x="1346" y="339"/>
                      <a:pt x="1338" y="325"/>
                      <a:pt x="1326" y="311"/>
                    </a:cubicBezTo>
                    <a:cubicBezTo>
                      <a:pt x="1256" y="435"/>
                      <a:pt x="1129" y="398"/>
                      <a:pt x="1092" y="302"/>
                    </a:cubicBezTo>
                    <a:cubicBezTo>
                      <a:pt x="1069" y="353"/>
                      <a:pt x="1036" y="387"/>
                      <a:pt x="979" y="390"/>
                    </a:cubicBezTo>
                    <a:cubicBezTo>
                      <a:pt x="923" y="390"/>
                      <a:pt x="886" y="365"/>
                      <a:pt x="861" y="308"/>
                    </a:cubicBezTo>
                    <a:cubicBezTo>
                      <a:pt x="855" y="317"/>
                      <a:pt x="847" y="325"/>
                      <a:pt x="844" y="331"/>
                    </a:cubicBezTo>
                    <a:cubicBezTo>
                      <a:pt x="807" y="401"/>
                      <a:pt x="694" y="415"/>
                      <a:pt x="641" y="333"/>
                    </a:cubicBezTo>
                    <a:cubicBezTo>
                      <a:pt x="635" y="328"/>
                      <a:pt x="632" y="319"/>
                      <a:pt x="626" y="308"/>
                    </a:cubicBezTo>
                    <a:cubicBezTo>
                      <a:pt x="598" y="353"/>
                      <a:pt x="567" y="387"/>
                      <a:pt x="511" y="390"/>
                    </a:cubicBezTo>
                    <a:cubicBezTo>
                      <a:pt x="457" y="390"/>
                      <a:pt x="423" y="362"/>
                      <a:pt x="395" y="319"/>
                    </a:cubicBezTo>
                    <a:cubicBezTo>
                      <a:pt x="381" y="336"/>
                      <a:pt x="370" y="353"/>
                      <a:pt x="355" y="367"/>
                    </a:cubicBezTo>
                    <a:cubicBezTo>
                      <a:pt x="341" y="381"/>
                      <a:pt x="324" y="387"/>
                      <a:pt x="302" y="401"/>
                    </a:cubicBezTo>
                    <a:cubicBezTo>
                      <a:pt x="355" y="424"/>
                      <a:pt x="389" y="458"/>
                      <a:pt x="392" y="517"/>
                    </a:cubicBezTo>
                    <a:cubicBezTo>
                      <a:pt x="392" y="576"/>
                      <a:pt x="358" y="610"/>
                      <a:pt x="299" y="635"/>
                    </a:cubicBezTo>
                    <a:cubicBezTo>
                      <a:pt x="358" y="658"/>
                      <a:pt x="392" y="695"/>
                      <a:pt x="392" y="757"/>
                    </a:cubicBezTo>
                    <a:cubicBezTo>
                      <a:pt x="392" y="793"/>
                      <a:pt x="381" y="836"/>
                      <a:pt x="305" y="870"/>
                    </a:cubicBezTo>
                    <a:cubicBezTo>
                      <a:pt x="322" y="881"/>
                      <a:pt x="341" y="889"/>
                      <a:pt x="355" y="904"/>
                    </a:cubicBezTo>
                    <a:cubicBezTo>
                      <a:pt x="370" y="918"/>
                      <a:pt x="381" y="935"/>
                      <a:pt x="392" y="949"/>
                    </a:cubicBezTo>
                    <a:cubicBezTo>
                      <a:pt x="443" y="895"/>
                      <a:pt x="474" y="875"/>
                      <a:pt x="511" y="878"/>
                    </a:cubicBezTo>
                    <a:cubicBezTo>
                      <a:pt x="562" y="884"/>
                      <a:pt x="598" y="906"/>
                      <a:pt x="621" y="960"/>
                    </a:cubicBezTo>
                    <a:cubicBezTo>
                      <a:pt x="629" y="951"/>
                      <a:pt x="635" y="946"/>
                      <a:pt x="638" y="940"/>
                    </a:cubicBezTo>
                    <a:cubicBezTo>
                      <a:pt x="652" y="915"/>
                      <a:pt x="674" y="895"/>
                      <a:pt x="700" y="887"/>
                    </a:cubicBezTo>
                    <a:cubicBezTo>
                      <a:pt x="762" y="864"/>
                      <a:pt x="815" y="895"/>
                      <a:pt x="841" y="932"/>
                    </a:cubicBezTo>
                    <a:cubicBezTo>
                      <a:pt x="847" y="940"/>
                      <a:pt x="852" y="951"/>
                      <a:pt x="861" y="963"/>
                    </a:cubicBezTo>
                    <a:cubicBezTo>
                      <a:pt x="883" y="906"/>
                      <a:pt x="923" y="878"/>
                      <a:pt x="976" y="878"/>
                    </a:cubicBezTo>
                    <a:cubicBezTo>
                      <a:pt x="1033" y="878"/>
                      <a:pt x="1069" y="909"/>
                      <a:pt x="1092" y="968"/>
                    </a:cubicBezTo>
                    <a:cubicBezTo>
                      <a:pt x="1115" y="915"/>
                      <a:pt x="1151" y="881"/>
                      <a:pt x="1205" y="878"/>
                    </a:cubicBezTo>
                    <a:cubicBezTo>
                      <a:pt x="1259" y="878"/>
                      <a:pt x="1301" y="904"/>
                      <a:pt x="1323" y="963"/>
                    </a:cubicBezTo>
                    <a:cubicBezTo>
                      <a:pt x="1332" y="951"/>
                      <a:pt x="1338" y="943"/>
                      <a:pt x="1343" y="935"/>
                    </a:cubicBezTo>
                    <a:cubicBezTo>
                      <a:pt x="1369" y="895"/>
                      <a:pt x="1408" y="875"/>
                      <a:pt x="1456" y="881"/>
                    </a:cubicBezTo>
                    <a:cubicBezTo>
                      <a:pt x="1507" y="887"/>
                      <a:pt x="1544" y="915"/>
                      <a:pt x="1558" y="966"/>
                    </a:cubicBezTo>
                    <a:cubicBezTo>
                      <a:pt x="1561" y="974"/>
                      <a:pt x="1561" y="983"/>
                      <a:pt x="1563" y="991"/>
                    </a:cubicBezTo>
                    <a:cubicBezTo>
                      <a:pt x="1580" y="997"/>
                      <a:pt x="1597" y="1002"/>
                      <a:pt x="1614" y="1008"/>
                    </a:cubicBezTo>
                    <a:cubicBezTo>
                      <a:pt x="1659" y="1030"/>
                      <a:pt x="1682" y="1067"/>
                      <a:pt x="1682" y="1117"/>
                    </a:cubicBezTo>
                    <a:cubicBezTo>
                      <a:pt x="1679" y="1165"/>
                      <a:pt x="1656" y="1199"/>
                      <a:pt x="1611" y="1219"/>
                    </a:cubicBezTo>
                    <a:cubicBezTo>
                      <a:pt x="1575" y="1235"/>
                      <a:pt x="1513" y="1235"/>
                      <a:pt x="1476" y="1188"/>
                    </a:cubicBezTo>
                    <a:cubicBezTo>
                      <a:pt x="1467" y="1176"/>
                      <a:pt x="1459" y="1162"/>
                      <a:pt x="1448" y="1148"/>
                    </a:cubicBezTo>
                    <a:cubicBezTo>
                      <a:pt x="1436" y="1162"/>
                      <a:pt x="1431" y="1177"/>
                      <a:pt x="1419" y="1188"/>
                    </a:cubicBezTo>
                    <a:cubicBezTo>
                      <a:pt x="1408" y="1200"/>
                      <a:pt x="1394" y="1207"/>
                      <a:pt x="1380" y="1219"/>
                    </a:cubicBezTo>
                    <a:cubicBezTo>
                      <a:pt x="1363" y="1230"/>
                      <a:pt x="1346" y="1227"/>
                      <a:pt x="1326" y="1227"/>
                    </a:cubicBezTo>
                    <a:cubicBezTo>
                      <a:pt x="1309" y="1227"/>
                      <a:pt x="1292" y="1225"/>
                      <a:pt x="1278" y="1216"/>
                    </a:cubicBezTo>
                    <a:cubicBezTo>
                      <a:pt x="1264" y="1208"/>
                      <a:pt x="1250" y="1197"/>
                      <a:pt x="1239" y="1185"/>
                    </a:cubicBezTo>
                    <a:cubicBezTo>
                      <a:pt x="1228" y="1174"/>
                      <a:pt x="1222" y="1159"/>
                      <a:pt x="1213" y="1142"/>
                    </a:cubicBezTo>
                    <a:cubicBezTo>
                      <a:pt x="1168" y="1250"/>
                      <a:pt x="1036" y="1258"/>
                      <a:pt x="982" y="1148"/>
                    </a:cubicBezTo>
                    <a:cubicBezTo>
                      <a:pt x="909" y="1258"/>
                      <a:pt x="810" y="1247"/>
                      <a:pt x="745" y="1148"/>
                    </a:cubicBezTo>
                    <a:cubicBezTo>
                      <a:pt x="734" y="1162"/>
                      <a:pt x="722" y="1179"/>
                      <a:pt x="708" y="1193"/>
                    </a:cubicBezTo>
                    <a:cubicBezTo>
                      <a:pt x="694" y="1207"/>
                      <a:pt x="677" y="1219"/>
                      <a:pt x="657" y="1221"/>
                    </a:cubicBezTo>
                    <a:cubicBezTo>
                      <a:pt x="638" y="1224"/>
                      <a:pt x="615" y="1224"/>
                      <a:pt x="598" y="1219"/>
                    </a:cubicBezTo>
                    <a:cubicBezTo>
                      <a:pt x="578" y="1213"/>
                      <a:pt x="562" y="1202"/>
                      <a:pt x="547" y="1190"/>
                    </a:cubicBezTo>
                    <a:cubicBezTo>
                      <a:pt x="533" y="1176"/>
                      <a:pt x="525" y="1159"/>
                      <a:pt x="511" y="1140"/>
                    </a:cubicBezTo>
                    <a:cubicBezTo>
                      <a:pt x="494" y="1193"/>
                      <a:pt x="457" y="1219"/>
                      <a:pt x="401" y="1227"/>
                    </a:cubicBezTo>
                    <a:cubicBezTo>
                      <a:pt x="389" y="1278"/>
                      <a:pt x="364" y="1320"/>
                      <a:pt x="296" y="1334"/>
                    </a:cubicBezTo>
                    <a:cubicBezTo>
                      <a:pt x="361" y="1357"/>
                      <a:pt x="395" y="1394"/>
                      <a:pt x="398" y="1453"/>
                    </a:cubicBezTo>
                    <a:cubicBezTo>
                      <a:pt x="398" y="1512"/>
                      <a:pt x="364" y="1549"/>
                      <a:pt x="308" y="1571"/>
                    </a:cubicBezTo>
                    <a:cubicBezTo>
                      <a:pt x="364" y="1597"/>
                      <a:pt x="401" y="1633"/>
                      <a:pt x="398" y="1695"/>
                    </a:cubicBezTo>
                    <a:cubicBezTo>
                      <a:pt x="395" y="1752"/>
                      <a:pt x="364" y="1786"/>
                      <a:pt x="310" y="1806"/>
                    </a:cubicBezTo>
                    <a:cubicBezTo>
                      <a:pt x="347" y="1825"/>
                      <a:pt x="378" y="1848"/>
                      <a:pt x="392" y="1887"/>
                    </a:cubicBezTo>
                    <a:cubicBezTo>
                      <a:pt x="451" y="1777"/>
                      <a:pt x="570" y="1783"/>
                      <a:pt x="626" y="1885"/>
                    </a:cubicBezTo>
                    <a:cubicBezTo>
                      <a:pt x="638" y="1868"/>
                      <a:pt x="649" y="1853"/>
                      <a:pt x="663" y="1839"/>
                    </a:cubicBezTo>
                    <a:cubicBezTo>
                      <a:pt x="677" y="1825"/>
                      <a:pt x="694" y="1814"/>
                      <a:pt x="714" y="1811"/>
                    </a:cubicBezTo>
                    <a:cubicBezTo>
                      <a:pt x="734" y="1808"/>
                      <a:pt x="753" y="1808"/>
                      <a:pt x="773" y="1811"/>
                    </a:cubicBezTo>
                    <a:cubicBezTo>
                      <a:pt x="793" y="1817"/>
                      <a:pt x="810" y="1828"/>
                      <a:pt x="824" y="1839"/>
                    </a:cubicBezTo>
                    <a:cubicBezTo>
                      <a:pt x="838" y="1853"/>
                      <a:pt x="847" y="1870"/>
                      <a:pt x="861" y="1887"/>
                    </a:cubicBezTo>
                    <a:cubicBezTo>
                      <a:pt x="883" y="1834"/>
                      <a:pt x="923" y="1803"/>
                      <a:pt x="982" y="1806"/>
                    </a:cubicBezTo>
                    <a:cubicBezTo>
                      <a:pt x="1033" y="1808"/>
                      <a:pt x="1061" y="1831"/>
                      <a:pt x="1092" y="1890"/>
                    </a:cubicBezTo>
                    <a:cubicBezTo>
                      <a:pt x="1103" y="1873"/>
                      <a:pt x="1112" y="1856"/>
                      <a:pt x="1123" y="1842"/>
                    </a:cubicBezTo>
                    <a:cubicBezTo>
                      <a:pt x="1137" y="1828"/>
                      <a:pt x="1154" y="1817"/>
                      <a:pt x="1174" y="1811"/>
                    </a:cubicBezTo>
                    <a:cubicBezTo>
                      <a:pt x="1194" y="1806"/>
                      <a:pt x="1216" y="1808"/>
                      <a:pt x="1239" y="1808"/>
                    </a:cubicBezTo>
                    <a:cubicBezTo>
                      <a:pt x="1259" y="1811"/>
                      <a:pt x="1278" y="1822"/>
                      <a:pt x="1290" y="1837"/>
                    </a:cubicBezTo>
                    <a:cubicBezTo>
                      <a:pt x="1304" y="1851"/>
                      <a:pt x="1312" y="1868"/>
                      <a:pt x="1326" y="1882"/>
                    </a:cubicBezTo>
                    <a:cubicBezTo>
                      <a:pt x="1380" y="1789"/>
                      <a:pt x="1487" y="1766"/>
                      <a:pt x="1563" y="1882"/>
                    </a:cubicBezTo>
                    <a:cubicBezTo>
                      <a:pt x="1600" y="1791"/>
                      <a:pt x="1730" y="1763"/>
                      <a:pt x="1798" y="1887"/>
                    </a:cubicBezTo>
                    <a:cubicBezTo>
                      <a:pt x="1820" y="1834"/>
                      <a:pt x="1857" y="1803"/>
                      <a:pt x="1916" y="1806"/>
                    </a:cubicBezTo>
                    <a:cubicBezTo>
                      <a:pt x="1973" y="1806"/>
                      <a:pt x="2004" y="1839"/>
                      <a:pt x="2026" y="1890"/>
                    </a:cubicBezTo>
                    <a:cubicBezTo>
                      <a:pt x="2032" y="1882"/>
                      <a:pt x="2037" y="1873"/>
                      <a:pt x="2043" y="1868"/>
                    </a:cubicBezTo>
                    <a:cubicBezTo>
                      <a:pt x="2083" y="1808"/>
                      <a:pt x="2150" y="1789"/>
                      <a:pt x="2207" y="1822"/>
                    </a:cubicBezTo>
                    <a:cubicBezTo>
                      <a:pt x="2246" y="1845"/>
                      <a:pt x="2266" y="1882"/>
                      <a:pt x="2266" y="1927"/>
                    </a:cubicBezTo>
                    <a:cubicBezTo>
                      <a:pt x="2263" y="1975"/>
                      <a:pt x="2238" y="2009"/>
                      <a:pt x="2195" y="2028"/>
                    </a:cubicBezTo>
                    <a:cubicBezTo>
                      <a:pt x="2181" y="2034"/>
                      <a:pt x="2167" y="2037"/>
                      <a:pt x="2150" y="2043"/>
                    </a:cubicBezTo>
                    <a:cubicBezTo>
                      <a:pt x="2139" y="2099"/>
                      <a:pt x="2111" y="2144"/>
                      <a:pt x="2046" y="2153"/>
                    </a:cubicBezTo>
                    <a:cubicBezTo>
                      <a:pt x="1984" y="2158"/>
                      <a:pt x="1950" y="2138"/>
                      <a:pt x="1913" y="2071"/>
                    </a:cubicBezTo>
                    <a:cubicBezTo>
                      <a:pt x="1891" y="2119"/>
                      <a:pt x="1857" y="2153"/>
                      <a:pt x="1798" y="2155"/>
                    </a:cubicBezTo>
                    <a:cubicBezTo>
                      <a:pt x="1741" y="2158"/>
                      <a:pt x="1707" y="2124"/>
                      <a:pt x="1679" y="2079"/>
                    </a:cubicBezTo>
                    <a:cubicBezTo>
                      <a:pt x="1603" y="2192"/>
                      <a:pt x="1498" y="2175"/>
                      <a:pt x="1439" y="2076"/>
                    </a:cubicBezTo>
                    <a:cubicBezTo>
                      <a:pt x="1414" y="2124"/>
                      <a:pt x="1380" y="2158"/>
                      <a:pt x="1323" y="2155"/>
                    </a:cubicBezTo>
                    <a:cubicBezTo>
                      <a:pt x="1267" y="2153"/>
                      <a:pt x="1230" y="2124"/>
                      <a:pt x="1208" y="2068"/>
                    </a:cubicBezTo>
                    <a:cubicBezTo>
                      <a:pt x="1185" y="2119"/>
                      <a:pt x="1152" y="2153"/>
                      <a:pt x="1095" y="2155"/>
                    </a:cubicBezTo>
                    <a:cubicBezTo>
                      <a:pt x="1039" y="2158"/>
                      <a:pt x="1002" y="2127"/>
                      <a:pt x="976" y="2074"/>
                    </a:cubicBezTo>
                    <a:cubicBezTo>
                      <a:pt x="968" y="2085"/>
                      <a:pt x="962" y="2093"/>
                      <a:pt x="957" y="2102"/>
                    </a:cubicBezTo>
                    <a:cubicBezTo>
                      <a:pt x="920" y="2170"/>
                      <a:pt x="807" y="2175"/>
                      <a:pt x="762" y="2107"/>
                    </a:cubicBezTo>
                    <a:cubicBezTo>
                      <a:pt x="756" y="2099"/>
                      <a:pt x="748" y="2088"/>
                      <a:pt x="739" y="2076"/>
                    </a:cubicBezTo>
                    <a:cubicBezTo>
                      <a:pt x="714" y="2127"/>
                      <a:pt x="677" y="2158"/>
                      <a:pt x="621" y="2155"/>
                    </a:cubicBezTo>
                    <a:cubicBezTo>
                      <a:pt x="567" y="2153"/>
                      <a:pt x="530" y="2124"/>
                      <a:pt x="508" y="2071"/>
                    </a:cubicBezTo>
                    <a:cubicBezTo>
                      <a:pt x="491" y="2102"/>
                      <a:pt x="474" y="2130"/>
                      <a:pt x="443" y="2144"/>
                    </a:cubicBezTo>
                    <a:cubicBezTo>
                      <a:pt x="412" y="2158"/>
                      <a:pt x="378" y="2158"/>
                      <a:pt x="344" y="2147"/>
                    </a:cubicBezTo>
                    <a:cubicBezTo>
                      <a:pt x="313" y="2133"/>
                      <a:pt x="288" y="2110"/>
                      <a:pt x="276" y="2071"/>
                    </a:cubicBezTo>
                    <a:cubicBezTo>
                      <a:pt x="268" y="2085"/>
                      <a:pt x="262" y="2096"/>
                      <a:pt x="254" y="2107"/>
                    </a:cubicBezTo>
                    <a:cubicBezTo>
                      <a:pt x="209" y="2172"/>
                      <a:pt x="110" y="2172"/>
                      <a:pt x="62" y="2116"/>
                    </a:cubicBezTo>
                    <a:cubicBezTo>
                      <a:pt x="22" y="2068"/>
                      <a:pt x="31" y="1980"/>
                      <a:pt x="90" y="1944"/>
                    </a:cubicBezTo>
                    <a:cubicBezTo>
                      <a:pt x="96" y="1941"/>
                      <a:pt x="102" y="1938"/>
                      <a:pt x="107" y="1935"/>
                    </a:cubicBezTo>
                    <a:cubicBezTo>
                      <a:pt x="113" y="1932"/>
                      <a:pt x="118" y="1930"/>
                      <a:pt x="127" y="1927"/>
                    </a:cubicBezTo>
                    <a:cubicBezTo>
                      <a:pt x="0" y="1868"/>
                      <a:pt x="17" y="1735"/>
                      <a:pt x="127" y="1690"/>
                    </a:cubicBezTo>
                    <a:cubicBezTo>
                      <a:pt x="118" y="1679"/>
                      <a:pt x="104" y="1681"/>
                      <a:pt x="96" y="1676"/>
                    </a:cubicBezTo>
                    <a:cubicBezTo>
                      <a:pt x="87" y="1667"/>
                      <a:pt x="76" y="1662"/>
                      <a:pt x="68" y="1656"/>
                    </a:cubicBezTo>
                    <a:cubicBezTo>
                      <a:pt x="59" y="1647"/>
                      <a:pt x="54" y="1636"/>
                      <a:pt x="48" y="1628"/>
                    </a:cubicBezTo>
                    <a:cubicBezTo>
                      <a:pt x="42" y="1616"/>
                      <a:pt x="39" y="1605"/>
                      <a:pt x="37" y="1594"/>
                    </a:cubicBezTo>
                    <a:cubicBezTo>
                      <a:pt x="34" y="1583"/>
                      <a:pt x="34" y="1571"/>
                      <a:pt x="37" y="1560"/>
                    </a:cubicBezTo>
                    <a:cubicBezTo>
                      <a:pt x="39" y="1549"/>
                      <a:pt x="42" y="1537"/>
                      <a:pt x="45" y="1526"/>
                    </a:cubicBezTo>
                    <a:cubicBezTo>
                      <a:pt x="51" y="1515"/>
                      <a:pt x="56" y="1506"/>
                      <a:pt x="65" y="1498"/>
                    </a:cubicBezTo>
                    <a:cubicBezTo>
                      <a:pt x="73" y="1489"/>
                      <a:pt x="82" y="1481"/>
                      <a:pt x="90" y="1475"/>
                    </a:cubicBezTo>
                    <a:cubicBezTo>
                      <a:pt x="99" y="1470"/>
                      <a:pt x="110" y="1464"/>
                      <a:pt x="121" y="1458"/>
                    </a:cubicBezTo>
                    <a:cubicBezTo>
                      <a:pt x="11" y="1416"/>
                      <a:pt x="0" y="1292"/>
                      <a:pt x="104" y="1230"/>
                    </a:cubicBezTo>
                    <a:cubicBezTo>
                      <a:pt x="99" y="1219"/>
                      <a:pt x="82" y="1216"/>
                      <a:pt x="76" y="1207"/>
                    </a:cubicBezTo>
                    <a:cubicBezTo>
                      <a:pt x="68" y="1199"/>
                      <a:pt x="59" y="1190"/>
                      <a:pt x="54" y="1182"/>
                    </a:cubicBezTo>
                    <a:cubicBezTo>
                      <a:pt x="48" y="1171"/>
                      <a:pt x="42" y="1160"/>
                      <a:pt x="39" y="1145"/>
                    </a:cubicBezTo>
                    <a:cubicBezTo>
                      <a:pt x="37" y="1131"/>
                      <a:pt x="37" y="1120"/>
                      <a:pt x="37" y="1107"/>
                    </a:cubicBezTo>
                    <a:cubicBezTo>
                      <a:pt x="37" y="1095"/>
                      <a:pt x="37" y="1084"/>
                      <a:pt x="42" y="1073"/>
                    </a:cubicBezTo>
                    <a:cubicBezTo>
                      <a:pt x="48" y="1062"/>
                      <a:pt x="54" y="1047"/>
                      <a:pt x="62" y="1039"/>
                    </a:cubicBezTo>
                    <a:cubicBezTo>
                      <a:pt x="68" y="1030"/>
                      <a:pt x="79" y="1022"/>
                      <a:pt x="87" y="1016"/>
                    </a:cubicBezTo>
                    <a:cubicBezTo>
                      <a:pt x="99" y="1008"/>
                      <a:pt x="110" y="1005"/>
                      <a:pt x="124" y="997"/>
                    </a:cubicBezTo>
                    <a:cubicBezTo>
                      <a:pt x="116" y="980"/>
                      <a:pt x="96" y="985"/>
                      <a:pt x="87" y="974"/>
                    </a:cubicBezTo>
                    <a:cubicBezTo>
                      <a:pt x="76" y="963"/>
                      <a:pt x="65" y="954"/>
                      <a:pt x="56" y="943"/>
                    </a:cubicBezTo>
                    <a:cubicBezTo>
                      <a:pt x="48" y="932"/>
                      <a:pt x="42" y="915"/>
                      <a:pt x="39" y="901"/>
                    </a:cubicBezTo>
                    <a:cubicBezTo>
                      <a:pt x="37" y="887"/>
                      <a:pt x="37" y="870"/>
                      <a:pt x="39" y="856"/>
                    </a:cubicBezTo>
                    <a:cubicBezTo>
                      <a:pt x="42" y="841"/>
                      <a:pt x="48" y="827"/>
                      <a:pt x="56" y="813"/>
                    </a:cubicBezTo>
                    <a:cubicBezTo>
                      <a:pt x="65" y="802"/>
                      <a:pt x="76" y="791"/>
                      <a:pt x="87" y="782"/>
                    </a:cubicBezTo>
                    <a:cubicBezTo>
                      <a:pt x="99" y="774"/>
                      <a:pt x="113" y="768"/>
                      <a:pt x="130" y="760"/>
                    </a:cubicBezTo>
                    <a:cubicBezTo>
                      <a:pt x="76" y="737"/>
                      <a:pt x="39" y="706"/>
                      <a:pt x="39" y="644"/>
                    </a:cubicBezTo>
                    <a:cubicBezTo>
                      <a:pt x="42" y="568"/>
                      <a:pt x="79" y="537"/>
                      <a:pt x="135" y="511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4" name="Freeform 3">
                <a:extLst>
                  <a:ext uri="{FF2B5EF4-FFF2-40B4-BE49-F238E27FC236}">
                    <a16:creationId xmlns:a16="http://schemas.microsoft.com/office/drawing/2014/main" id="{3D7BAB31-D036-4CB3-A25F-51F0A3988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846288" y="2017981"/>
                <a:ext cx="510091" cy="513291"/>
              </a:xfrm>
              <a:custGeom>
                <a:avLst/>
                <a:gdLst>
                  <a:gd name="T0" fmla="*/ 269 w 2107"/>
                  <a:gd name="T1" fmla="*/ 2118 h 2119"/>
                  <a:gd name="T2" fmla="*/ 3 w 2107"/>
                  <a:gd name="T3" fmla="*/ 2118 h 2119"/>
                  <a:gd name="T4" fmla="*/ 3 w 2107"/>
                  <a:gd name="T5" fmla="*/ 294 h 2119"/>
                  <a:gd name="T6" fmla="*/ 2106 w 2107"/>
                  <a:gd name="T7" fmla="*/ 2118 h 2119"/>
                  <a:gd name="T8" fmla="*/ 1194 w 2107"/>
                  <a:gd name="T9" fmla="*/ 2118 h 2119"/>
                  <a:gd name="T10" fmla="*/ 731 w 2107"/>
                  <a:gd name="T11" fmla="*/ 1656 h 2119"/>
                  <a:gd name="T12" fmla="*/ 269 w 2107"/>
                  <a:gd name="T13" fmla="*/ 2118 h 2119"/>
                  <a:gd name="T14" fmla="*/ 1375 w 2107"/>
                  <a:gd name="T15" fmla="*/ 463 h 2119"/>
                  <a:gd name="T16" fmla="*/ 912 w 2107"/>
                  <a:gd name="T17" fmla="*/ 0 h 2119"/>
                  <a:gd name="T18" fmla="*/ 0 w 2107"/>
                  <a:gd name="T19" fmla="*/ 0 h 2119"/>
                  <a:gd name="T20" fmla="*/ 2103 w 2107"/>
                  <a:gd name="T21" fmla="*/ 1825 h 2119"/>
                  <a:gd name="T22" fmla="*/ 2103 w 2107"/>
                  <a:gd name="T23" fmla="*/ 0 h 2119"/>
                  <a:gd name="T24" fmla="*/ 1838 w 2107"/>
                  <a:gd name="T25" fmla="*/ 0 h 2119"/>
                  <a:gd name="T26" fmla="*/ 1375 w 2107"/>
                  <a:gd name="T27" fmla="*/ 463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07" h="2119">
                    <a:moveTo>
                      <a:pt x="269" y="2118"/>
                    </a:moveTo>
                    <a:lnTo>
                      <a:pt x="3" y="2118"/>
                    </a:lnTo>
                    <a:lnTo>
                      <a:pt x="3" y="294"/>
                    </a:lnTo>
                    <a:lnTo>
                      <a:pt x="2106" y="2118"/>
                    </a:lnTo>
                    <a:lnTo>
                      <a:pt x="1194" y="2118"/>
                    </a:lnTo>
                    <a:cubicBezTo>
                      <a:pt x="1194" y="1862"/>
                      <a:pt x="985" y="1656"/>
                      <a:pt x="731" y="1656"/>
                    </a:cubicBezTo>
                    <a:cubicBezTo>
                      <a:pt x="477" y="1656"/>
                      <a:pt x="269" y="1862"/>
                      <a:pt x="269" y="2118"/>
                    </a:cubicBezTo>
                    <a:close/>
                    <a:moveTo>
                      <a:pt x="1375" y="463"/>
                    </a:moveTo>
                    <a:cubicBezTo>
                      <a:pt x="1121" y="463"/>
                      <a:pt x="912" y="257"/>
                      <a:pt x="912" y="0"/>
                    </a:cubicBezTo>
                    <a:lnTo>
                      <a:pt x="0" y="0"/>
                    </a:lnTo>
                    <a:lnTo>
                      <a:pt x="2103" y="1825"/>
                    </a:lnTo>
                    <a:lnTo>
                      <a:pt x="2103" y="0"/>
                    </a:lnTo>
                    <a:lnTo>
                      <a:pt x="1838" y="0"/>
                    </a:lnTo>
                    <a:cubicBezTo>
                      <a:pt x="1838" y="257"/>
                      <a:pt x="1632" y="463"/>
                      <a:pt x="1375" y="46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5" name="Freeform 4">
                <a:extLst>
                  <a:ext uri="{FF2B5EF4-FFF2-40B4-BE49-F238E27FC236}">
                    <a16:creationId xmlns:a16="http://schemas.microsoft.com/office/drawing/2014/main" id="{7CC408D5-0B8A-4F7F-A046-A28622860D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560576" y="2008378"/>
                <a:ext cx="632812" cy="527164"/>
              </a:xfrm>
              <a:custGeom>
                <a:avLst/>
                <a:gdLst>
                  <a:gd name="T0" fmla="*/ 493 w 2614"/>
                  <a:gd name="T1" fmla="*/ 711 h 2178"/>
                  <a:gd name="T2" fmla="*/ 375 w 2614"/>
                  <a:gd name="T3" fmla="*/ 2115 h 2178"/>
                  <a:gd name="T4" fmla="*/ 223 w 2614"/>
                  <a:gd name="T5" fmla="*/ 1050 h 2178"/>
                  <a:gd name="T6" fmla="*/ 265 w 2614"/>
                  <a:gd name="T7" fmla="*/ 581 h 2178"/>
                  <a:gd name="T8" fmla="*/ 654 w 2614"/>
                  <a:gd name="T9" fmla="*/ 1167 h 2178"/>
                  <a:gd name="T10" fmla="*/ 629 w 2614"/>
                  <a:gd name="T11" fmla="*/ 1528 h 2178"/>
                  <a:gd name="T12" fmla="*/ 547 w 2614"/>
                  <a:gd name="T13" fmla="*/ 1568 h 2178"/>
                  <a:gd name="T14" fmla="*/ 307 w 2614"/>
                  <a:gd name="T15" fmla="*/ 838 h 2178"/>
                  <a:gd name="T16" fmla="*/ 62 w 2614"/>
                  <a:gd name="T17" fmla="*/ 1390 h 2178"/>
                  <a:gd name="T18" fmla="*/ 25 w 2614"/>
                  <a:gd name="T19" fmla="*/ 1681 h 2178"/>
                  <a:gd name="T20" fmla="*/ 2353 w 2614"/>
                  <a:gd name="T21" fmla="*/ 1616 h 2178"/>
                  <a:gd name="T22" fmla="*/ 2554 w 2614"/>
                  <a:gd name="T23" fmla="*/ 827 h 2178"/>
                  <a:gd name="T24" fmla="*/ 2491 w 2614"/>
                  <a:gd name="T25" fmla="*/ 934 h 2178"/>
                  <a:gd name="T26" fmla="*/ 2161 w 2614"/>
                  <a:gd name="T27" fmla="*/ 1850 h 2178"/>
                  <a:gd name="T28" fmla="*/ 2613 w 2614"/>
                  <a:gd name="T29" fmla="*/ 1432 h 2178"/>
                  <a:gd name="T30" fmla="*/ 2254 w 2614"/>
                  <a:gd name="T31" fmla="*/ 1588 h 2178"/>
                  <a:gd name="T32" fmla="*/ 2000 w 2614"/>
                  <a:gd name="T33" fmla="*/ 1771 h 2178"/>
                  <a:gd name="T34" fmla="*/ 2342 w 2614"/>
                  <a:gd name="T35" fmla="*/ 2096 h 2178"/>
                  <a:gd name="T36" fmla="*/ 2003 w 2614"/>
                  <a:gd name="T37" fmla="*/ 1410 h 2178"/>
                  <a:gd name="T38" fmla="*/ 2077 w 2614"/>
                  <a:gd name="T39" fmla="*/ 956 h 2178"/>
                  <a:gd name="T40" fmla="*/ 2237 w 2614"/>
                  <a:gd name="T41" fmla="*/ 711 h 2178"/>
                  <a:gd name="T42" fmla="*/ 2613 w 2614"/>
                  <a:gd name="T43" fmla="*/ 903 h 2178"/>
                  <a:gd name="T44" fmla="*/ 2415 w 2614"/>
                  <a:gd name="T45" fmla="*/ 432 h 2178"/>
                  <a:gd name="T46" fmla="*/ 1955 w 2614"/>
                  <a:gd name="T47" fmla="*/ 638 h 2178"/>
                  <a:gd name="T48" fmla="*/ 381 w 2614"/>
                  <a:gd name="T49" fmla="*/ 401 h 2178"/>
                  <a:gd name="T50" fmla="*/ 341 w 2614"/>
                  <a:gd name="T51" fmla="*/ 412 h 2178"/>
                  <a:gd name="T52" fmla="*/ 553 w 2614"/>
                  <a:gd name="T53" fmla="*/ 271 h 2178"/>
                  <a:gd name="T54" fmla="*/ 508 w 2614"/>
                  <a:gd name="T55" fmla="*/ 2149 h 2178"/>
                  <a:gd name="T56" fmla="*/ 651 w 2614"/>
                  <a:gd name="T57" fmla="*/ 635 h 2178"/>
                  <a:gd name="T58" fmla="*/ 666 w 2614"/>
                  <a:gd name="T59" fmla="*/ 76 h 2178"/>
                  <a:gd name="T60" fmla="*/ 53 w 2614"/>
                  <a:gd name="T61" fmla="*/ 1297 h 2178"/>
                  <a:gd name="T62" fmla="*/ 643 w 2614"/>
                  <a:gd name="T63" fmla="*/ 796 h 2178"/>
                  <a:gd name="T64" fmla="*/ 632 w 2614"/>
                  <a:gd name="T65" fmla="*/ 1754 h 2178"/>
                  <a:gd name="T66" fmla="*/ 62 w 2614"/>
                  <a:gd name="T67" fmla="*/ 1799 h 2178"/>
                  <a:gd name="T68" fmla="*/ 445 w 2614"/>
                  <a:gd name="T69" fmla="*/ 2107 h 2178"/>
                  <a:gd name="T70" fmla="*/ 640 w 2614"/>
                  <a:gd name="T71" fmla="*/ 2045 h 2178"/>
                  <a:gd name="T72" fmla="*/ 2556 w 2614"/>
                  <a:gd name="T73" fmla="*/ 1655 h 2178"/>
                  <a:gd name="T74" fmla="*/ 2556 w 2614"/>
                  <a:gd name="T75" fmla="*/ 2135 h 2178"/>
                  <a:gd name="T76" fmla="*/ 1315 w 2614"/>
                  <a:gd name="T77" fmla="*/ 1895 h 2178"/>
                  <a:gd name="T78" fmla="*/ 1275 w 2614"/>
                  <a:gd name="T79" fmla="*/ 1647 h 2178"/>
                  <a:gd name="T80" fmla="*/ 1111 w 2614"/>
                  <a:gd name="T81" fmla="*/ 1201 h 2178"/>
                  <a:gd name="T82" fmla="*/ 1021 w 2614"/>
                  <a:gd name="T83" fmla="*/ 1613 h 2178"/>
                  <a:gd name="T84" fmla="*/ 1027 w 2614"/>
                  <a:gd name="T85" fmla="*/ 1847 h 2178"/>
                  <a:gd name="T86" fmla="*/ 1631 w 2614"/>
                  <a:gd name="T87" fmla="*/ 121 h 2178"/>
                  <a:gd name="T88" fmla="*/ 1165 w 2614"/>
                  <a:gd name="T89" fmla="*/ 353 h 2178"/>
                  <a:gd name="T90" fmla="*/ 1639 w 2614"/>
                  <a:gd name="T91" fmla="*/ 271 h 2178"/>
                  <a:gd name="T92" fmla="*/ 1275 w 2614"/>
                  <a:gd name="T93" fmla="*/ 669 h 2178"/>
                  <a:gd name="T94" fmla="*/ 1557 w 2614"/>
                  <a:gd name="T95" fmla="*/ 1109 h 2178"/>
                  <a:gd name="T96" fmla="*/ 1560 w 2614"/>
                  <a:gd name="T97" fmla="*/ 1754 h 2178"/>
                  <a:gd name="T98" fmla="*/ 1436 w 2614"/>
                  <a:gd name="T99" fmla="*/ 2019 h 2178"/>
                  <a:gd name="T100" fmla="*/ 1103 w 2614"/>
                  <a:gd name="T101" fmla="*/ 276 h 2178"/>
                  <a:gd name="T102" fmla="*/ 1334 w 2614"/>
                  <a:gd name="T103" fmla="*/ 688 h 2178"/>
                  <a:gd name="T104" fmla="*/ 1670 w 2614"/>
                  <a:gd name="T105" fmla="*/ 477 h 2178"/>
                  <a:gd name="T106" fmla="*/ 1428 w 2614"/>
                  <a:gd name="T107" fmla="*/ 1367 h 2178"/>
                  <a:gd name="T108" fmla="*/ 1619 w 2614"/>
                  <a:gd name="T109" fmla="*/ 1969 h 2178"/>
                  <a:gd name="T110" fmla="*/ 1428 w 2614"/>
                  <a:gd name="T111" fmla="*/ 2115 h 2178"/>
                  <a:gd name="T112" fmla="*/ 1374 w 2614"/>
                  <a:gd name="T113" fmla="*/ 1308 h 2178"/>
                  <a:gd name="T114" fmla="*/ 1128 w 2614"/>
                  <a:gd name="T115" fmla="*/ 2014 h 2178"/>
                  <a:gd name="T116" fmla="*/ 756 w 2614"/>
                  <a:gd name="T117" fmla="*/ 307 h 2178"/>
                  <a:gd name="T118" fmla="*/ 821 w 2614"/>
                  <a:gd name="T119" fmla="*/ 451 h 2178"/>
                  <a:gd name="T120" fmla="*/ 897 w 2614"/>
                  <a:gd name="T121" fmla="*/ 528 h 2178"/>
                  <a:gd name="T122" fmla="*/ 1769 w 2614"/>
                  <a:gd name="T123" fmla="*/ 203 h 2178"/>
                  <a:gd name="T124" fmla="*/ 1879 w 2614"/>
                  <a:gd name="T125" fmla="*/ 110 h 2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14" h="2178">
                    <a:moveTo>
                      <a:pt x="493" y="1506"/>
                    </a:moveTo>
                    <a:cubicBezTo>
                      <a:pt x="493" y="1562"/>
                      <a:pt x="448" y="1607"/>
                      <a:pt x="392" y="1607"/>
                    </a:cubicBezTo>
                    <a:cubicBezTo>
                      <a:pt x="335" y="1607"/>
                      <a:pt x="290" y="1563"/>
                      <a:pt x="290" y="1506"/>
                    </a:cubicBezTo>
                    <a:cubicBezTo>
                      <a:pt x="290" y="1450"/>
                      <a:pt x="335" y="1404"/>
                      <a:pt x="392" y="1404"/>
                    </a:cubicBezTo>
                    <a:cubicBezTo>
                      <a:pt x="426" y="1404"/>
                      <a:pt x="456" y="1421"/>
                      <a:pt x="475" y="1447"/>
                    </a:cubicBezTo>
                    <a:cubicBezTo>
                      <a:pt x="477" y="1452"/>
                      <a:pt x="480" y="1457"/>
                      <a:pt x="483" y="1461"/>
                    </a:cubicBezTo>
                    <a:cubicBezTo>
                      <a:pt x="490" y="1474"/>
                      <a:pt x="493" y="1490"/>
                      <a:pt x="493" y="1506"/>
                    </a:cubicBezTo>
                    <a:close/>
                    <a:moveTo>
                      <a:pt x="483" y="1461"/>
                    </a:moveTo>
                    <a:cubicBezTo>
                      <a:pt x="493" y="1473"/>
                      <a:pt x="507" y="1480"/>
                      <a:pt x="524" y="1480"/>
                    </a:cubicBezTo>
                    <a:cubicBezTo>
                      <a:pt x="556" y="1480"/>
                      <a:pt x="578" y="1458"/>
                      <a:pt x="578" y="1427"/>
                    </a:cubicBezTo>
                    <a:cubicBezTo>
                      <a:pt x="575" y="1399"/>
                      <a:pt x="552" y="1373"/>
                      <a:pt x="524" y="1373"/>
                    </a:cubicBezTo>
                    <a:cubicBezTo>
                      <a:pt x="495" y="1373"/>
                      <a:pt x="471" y="1396"/>
                      <a:pt x="471" y="1427"/>
                    </a:cubicBezTo>
                    <a:cubicBezTo>
                      <a:pt x="471" y="1434"/>
                      <a:pt x="472" y="1441"/>
                      <a:pt x="475" y="1447"/>
                    </a:cubicBezTo>
                    <a:cubicBezTo>
                      <a:pt x="478" y="1451"/>
                      <a:pt x="481" y="1456"/>
                      <a:pt x="483" y="1461"/>
                    </a:cubicBezTo>
                    <a:close/>
                    <a:moveTo>
                      <a:pt x="493" y="508"/>
                    </a:moveTo>
                    <a:cubicBezTo>
                      <a:pt x="436" y="508"/>
                      <a:pt x="392" y="552"/>
                      <a:pt x="392" y="609"/>
                    </a:cubicBezTo>
                    <a:cubicBezTo>
                      <a:pt x="392" y="665"/>
                      <a:pt x="436" y="711"/>
                      <a:pt x="493" y="711"/>
                    </a:cubicBezTo>
                    <a:cubicBezTo>
                      <a:pt x="549" y="711"/>
                      <a:pt x="595" y="665"/>
                      <a:pt x="595" y="609"/>
                    </a:cubicBezTo>
                    <a:cubicBezTo>
                      <a:pt x="595" y="552"/>
                      <a:pt x="549" y="508"/>
                      <a:pt x="493" y="508"/>
                    </a:cubicBezTo>
                    <a:close/>
                    <a:moveTo>
                      <a:pt x="166" y="1159"/>
                    </a:moveTo>
                    <a:cubicBezTo>
                      <a:pt x="166" y="1125"/>
                      <a:pt x="138" y="1098"/>
                      <a:pt x="107" y="1098"/>
                    </a:cubicBezTo>
                    <a:cubicBezTo>
                      <a:pt x="73" y="1098"/>
                      <a:pt x="48" y="1125"/>
                      <a:pt x="48" y="1159"/>
                    </a:cubicBezTo>
                    <a:cubicBezTo>
                      <a:pt x="48" y="1193"/>
                      <a:pt x="76" y="1221"/>
                      <a:pt x="107" y="1221"/>
                    </a:cubicBezTo>
                    <a:cubicBezTo>
                      <a:pt x="138" y="1221"/>
                      <a:pt x="166" y="1193"/>
                      <a:pt x="166" y="1159"/>
                    </a:cubicBezTo>
                    <a:close/>
                    <a:moveTo>
                      <a:pt x="313" y="1768"/>
                    </a:moveTo>
                    <a:cubicBezTo>
                      <a:pt x="313" y="1734"/>
                      <a:pt x="285" y="1706"/>
                      <a:pt x="254" y="1706"/>
                    </a:cubicBezTo>
                    <a:cubicBezTo>
                      <a:pt x="223" y="1706"/>
                      <a:pt x="194" y="1734"/>
                      <a:pt x="194" y="1768"/>
                    </a:cubicBezTo>
                    <a:cubicBezTo>
                      <a:pt x="194" y="1802"/>
                      <a:pt x="223" y="1830"/>
                      <a:pt x="254" y="1830"/>
                    </a:cubicBezTo>
                    <a:cubicBezTo>
                      <a:pt x="285" y="1830"/>
                      <a:pt x="313" y="1802"/>
                      <a:pt x="313" y="1768"/>
                    </a:cubicBezTo>
                    <a:close/>
                    <a:moveTo>
                      <a:pt x="375" y="2115"/>
                    </a:moveTo>
                    <a:cubicBezTo>
                      <a:pt x="375" y="2081"/>
                      <a:pt x="347" y="2053"/>
                      <a:pt x="316" y="2053"/>
                    </a:cubicBezTo>
                    <a:cubicBezTo>
                      <a:pt x="282" y="2053"/>
                      <a:pt x="256" y="2081"/>
                      <a:pt x="256" y="2115"/>
                    </a:cubicBezTo>
                    <a:cubicBezTo>
                      <a:pt x="256" y="2149"/>
                      <a:pt x="285" y="2177"/>
                      <a:pt x="316" y="2177"/>
                    </a:cubicBezTo>
                    <a:cubicBezTo>
                      <a:pt x="347" y="2175"/>
                      <a:pt x="375" y="2146"/>
                      <a:pt x="375" y="2115"/>
                    </a:cubicBezTo>
                    <a:close/>
                    <a:moveTo>
                      <a:pt x="268" y="756"/>
                    </a:moveTo>
                    <a:cubicBezTo>
                      <a:pt x="268" y="722"/>
                      <a:pt x="239" y="694"/>
                      <a:pt x="208" y="694"/>
                    </a:cubicBezTo>
                    <a:cubicBezTo>
                      <a:pt x="175" y="694"/>
                      <a:pt x="149" y="722"/>
                      <a:pt x="149" y="756"/>
                    </a:cubicBezTo>
                    <a:cubicBezTo>
                      <a:pt x="149" y="790"/>
                      <a:pt x="177" y="818"/>
                      <a:pt x="208" y="818"/>
                    </a:cubicBezTo>
                    <a:cubicBezTo>
                      <a:pt x="239" y="815"/>
                      <a:pt x="268" y="790"/>
                      <a:pt x="268" y="756"/>
                    </a:cubicBezTo>
                    <a:close/>
                    <a:moveTo>
                      <a:pt x="680" y="1345"/>
                    </a:moveTo>
                    <a:cubicBezTo>
                      <a:pt x="680" y="1311"/>
                      <a:pt x="651" y="1283"/>
                      <a:pt x="620" y="1283"/>
                    </a:cubicBezTo>
                    <a:cubicBezTo>
                      <a:pt x="587" y="1283"/>
                      <a:pt x="561" y="1311"/>
                      <a:pt x="561" y="1345"/>
                    </a:cubicBezTo>
                    <a:cubicBezTo>
                      <a:pt x="561" y="1379"/>
                      <a:pt x="589" y="1407"/>
                      <a:pt x="620" y="1407"/>
                    </a:cubicBezTo>
                    <a:cubicBezTo>
                      <a:pt x="654" y="1407"/>
                      <a:pt x="680" y="1379"/>
                      <a:pt x="680" y="1345"/>
                    </a:cubicBezTo>
                    <a:close/>
                    <a:moveTo>
                      <a:pt x="2475" y="1946"/>
                    </a:moveTo>
                    <a:cubicBezTo>
                      <a:pt x="2475" y="1912"/>
                      <a:pt x="2446" y="1884"/>
                      <a:pt x="2415" y="1884"/>
                    </a:cubicBezTo>
                    <a:cubicBezTo>
                      <a:pt x="2381" y="1884"/>
                      <a:pt x="2356" y="1912"/>
                      <a:pt x="2356" y="1946"/>
                    </a:cubicBezTo>
                    <a:cubicBezTo>
                      <a:pt x="2356" y="1980"/>
                      <a:pt x="2384" y="2008"/>
                      <a:pt x="2415" y="2008"/>
                    </a:cubicBezTo>
                    <a:cubicBezTo>
                      <a:pt x="2446" y="2008"/>
                      <a:pt x="2475" y="1980"/>
                      <a:pt x="2475" y="1946"/>
                    </a:cubicBezTo>
                    <a:close/>
                    <a:moveTo>
                      <a:pt x="392" y="880"/>
                    </a:moveTo>
                    <a:cubicBezTo>
                      <a:pt x="299" y="880"/>
                      <a:pt x="223" y="956"/>
                      <a:pt x="223" y="1050"/>
                    </a:cubicBezTo>
                    <a:cubicBezTo>
                      <a:pt x="223" y="1143"/>
                      <a:pt x="299" y="1218"/>
                      <a:pt x="392" y="1218"/>
                    </a:cubicBezTo>
                    <a:cubicBezTo>
                      <a:pt x="485" y="1218"/>
                      <a:pt x="561" y="1142"/>
                      <a:pt x="561" y="1050"/>
                    </a:cubicBezTo>
                    <a:cubicBezTo>
                      <a:pt x="561" y="971"/>
                      <a:pt x="507" y="905"/>
                      <a:pt x="435" y="886"/>
                    </a:cubicBezTo>
                    <a:cubicBezTo>
                      <a:pt x="471" y="885"/>
                      <a:pt x="499" y="857"/>
                      <a:pt x="499" y="821"/>
                    </a:cubicBezTo>
                    <a:cubicBezTo>
                      <a:pt x="499" y="784"/>
                      <a:pt x="471" y="756"/>
                      <a:pt x="434" y="756"/>
                    </a:cubicBezTo>
                    <a:cubicBezTo>
                      <a:pt x="397" y="756"/>
                      <a:pt x="369" y="784"/>
                      <a:pt x="369" y="821"/>
                    </a:cubicBezTo>
                    <a:cubicBezTo>
                      <a:pt x="369" y="849"/>
                      <a:pt x="385" y="872"/>
                      <a:pt x="409" y="881"/>
                    </a:cubicBezTo>
                    <a:cubicBezTo>
                      <a:pt x="403" y="881"/>
                      <a:pt x="398" y="880"/>
                      <a:pt x="392" y="880"/>
                    </a:cubicBezTo>
                    <a:close/>
                    <a:moveTo>
                      <a:pt x="482" y="1729"/>
                    </a:moveTo>
                    <a:cubicBezTo>
                      <a:pt x="389" y="1729"/>
                      <a:pt x="313" y="1805"/>
                      <a:pt x="313" y="1898"/>
                    </a:cubicBezTo>
                    <a:cubicBezTo>
                      <a:pt x="313" y="1991"/>
                      <a:pt x="389" y="2067"/>
                      <a:pt x="482" y="2067"/>
                    </a:cubicBezTo>
                    <a:cubicBezTo>
                      <a:pt x="575" y="2067"/>
                      <a:pt x="651" y="1991"/>
                      <a:pt x="651" y="1898"/>
                    </a:cubicBezTo>
                    <a:cubicBezTo>
                      <a:pt x="651" y="1805"/>
                      <a:pt x="575" y="1729"/>
                      <a:pt x="482" y="1729"/>
                    </a:cubicBezTo>
                    <a:close/>
                    <a:moveTo>
                      <a:pt x="191" y="508"/>
                    </a:moveTo>
                    <a:cubicBezTo>
                      <a:pt x="149" y="508"/>
                      <a:pt x="118" y="542"/>
                      <a:pt x="118" y="581"/>
                    </a:cubicBezTo>
                    <a:cubicBezTo>
                      <a:pt x="118" y="623"/>
                      <a:pt x="151" y="655"/>
                      <a:pt x="191" y="655"/>
                    </a:cubicBezTo>
                    <a:cubicBezTo>
                      <a:pt x="230" y="655"/>
                      <a:pt x="265" y="620"/>
                      <a:pt x="265" y="581"/>
                    </a:cubicBezTo>
                    <a:cubicBezTo>
                      <a:pt x="265" y="541"/>
                      <a:pt x="231" y="508"/>
                      <a:pt x="191" y="508"/>
                    </a:cubicBezTo>
                    <a:close/>
                    <a:moveTo>
                      <a:pt x="76" y="632"/>
                    </a:moveTo>
                    <a:cubicBezTo>
                      <a:pt x="48" y="632"/>
                      <a:pt x="25" y="655"/>
                      <a:pt x="25" y="683"/>
                    </a:cubicBezTo>
                    <a:cubicBezTo>
                      <a:pt x="25" y="711"/>
                      <a:pt x="48" y="734"/>
                      <a:pt x="76" y="734"/>
                    </a:cubicBezTo>
                    <a:cubicBezTo>
                      <a:pt x="104" y="734"/>
                      <a:pt x="127" y="711"/>
                      <a:pt x="127" y="683"/>
                    </a:cubicBezTo>
                    <a:cubicBezTo>
                      <a:pt x="127" y="655"/>
                      <a:pt x="101" y="632"/>
                      <a:pt x="76" y="632"/>
                    </a:cubicBezTo>
                    <a:close/>
                    <a:moveTo>
                      <a:pt x="98" y="782"/>
                    </a:moveTo>
                    <a:cubicBezTo>
                      <a:pt x="50" y="782"/>
                      <a:pt x="14" y="821"/>
                      <a:pt x="14" y="866"/>
                    </a:cubicBezTo>
                    <a:cubicBezTo>
                      <a:pt x="14" y="911"/>
                      <a:pt x="50" y="951"/>
                      <a:pt x="98" y="951"/>
                    </a:cubicBezTo>
                    <a:cubicBezTo>
                      <a:pt x="146" y="951"/>
                      <a:pt x="183" y="911"/>
                      <a:pt x="183" y="866"/>
                    </a:cubicBezTo>
                    <a:cubicBezTo>
                      <a:pt x="183" y="821"/>
                      <a:pt x="146" y="782"/>
                      <a:pt x="98" y="782"/>
                    </a:cubicBezTo>
                    <a:close/>
                    <a:moveTo>
                      <a:pt x="603" y="861"/>
                    </a:moveTo>
                    <a:cubicBezTo>
                      <a:pt x="571" y="861"/>
                      <a:pt x="550" y="886"/>
                      <a:pt x="550" y="914"/>
                    </a:cubicBezTo>
                    <a:cubicBezTo>
                      <a:pt x="550" y="945"/>
                      <a:pt x="574" y="968"/>
                      <a:pt x="603" y="968"/>
                    </a:cubicBezTo>
                    <a:cubicBezTo>
                      <a:pt x="631" y="968"/>
                      <a:pt x="657" y="942"/>
                      <a:pt x="657" y="914"/>
                    </a:cubicBezTo>
                    <a:cubicBezTo>
                      <a:pt x="660" y="886"/>
                      <a:pt x="634" y="861"/>
                      <a:pt x="603" y="861"/>
                    </a:cubicBezTo>
                    <a:close/>
                    <a:moveTo>
                      <a:pt x="654" y="1167"/>
                    </a:moveTo>
                    <a:cubicBezTo>
                      <a:pt x="632" y="1167"/>
                      <a:pt x="615" y="1185"/>
                      <a:pt x="615" y="1207"/>
                    </a:cubicBezTo>
                    <a:cubicBezTo>
                      <a:pt x="615" y="1230"/>
                      <a:pt x="631" y="1246"/>
                      <a:pt x="654" y="1246"/>
                    </a:cubicBezTo>
                    <a:cubicBezTo>
                      <a:pt x="676" y="1246"/>
                      <a:pt x="694" y="1230"/>
                      <a:pt x="694" y="1207"/>
                    </a:cubicBezTo>
                    <a:cubicBezTo>
                      <a:pt x="694" y="1185"/>
                      <a:pt x="674" y="1167"/>
                      <a:pt x="654" y="1167"/>
                    </a:cubicBezTo>
                    <a:close/>
                    <a:moveTo>
                      <a:pt x="460" y="1235"/>
                    </a:moveTo>
                    <a:cubicBezTo>
                      <a:pt x="423" y="1235"/>
                      <a:pt x="395" y="1264"/>
                      <a:pt x="395" y="1300"/>
                    </a:cubicBezTo>
                    <a:cubicBezTo>
                      <a:pt x="395" y="1337"/>
                      <a:pt x="423" y="1365"/>
                      <a:pt x="460" y="1365"/>
                    </a:cubicBezTo>
                    <a:cubicBezTo>
                      <a:pt x="496" y="1365"/>
                      <a:pt x="524" y="1336"/>
                      <a:pt x="524" y="1300"/>
                    </a:cubicBezTo>
                    <a:cubicBezTo>
                      <a:pt x="527" y="1263"/>
                      <a:pt x="496" y="1235"/>
                      <a:pt x="460" y="1235"/>
                    </a:cubicBezTo>
                    <a:close/>
                    <a:moveTo>
                      <a:pt x="629" y="1427"/>
                    </a:moveTo>
                    <a:cubicBezTo>
                      <a:pt x="620" y="1427"/>
                      <a:pt x="615" y="1433"/>
                      <a:pt x="615" y="1441"/>
                    </a:cubicBezTo>
                    <a:cubicBezTo>
                      <a:pt x="615" y="1450"/>
                      <a:pt x="620" y="1455"/>
                      <a:pt x="629" y="1455"/>
                    </a:cubicBezTo>
                    <a:cubicBezTo>
                      <a:pt x="637" y="1455"/>
                      <a:pt x="643" y="1450"/>
                      <a:pt x="643" y="1441"/>
                    </a:cubicBezTo>
                    <a:cubicBezTo>
                      <a:pt x="643" y="1433"/>
                      <a:pt x="635" y="1427"/>
                      <a:pt x="629" y="1427"/>
                    </a:cubicBezTo>
                    <a:close/>
                    <a:moveTo>
                      <a:pt x="556" y="1528"/>
                    </a:moveTo>
                    <a:cubicBezTo>
                      <a:pt x="556" y="1548"/>
                      <a:pt x="572" y="1565"/>
                      <a:pt x="592" y="1565"/>
                    </a:cubicBezTo>
                    <a:cubicBezTo>
                      <a:pt x="612" y="1565"/>
                      <a:pt x="629" y="1548"/>
                      <a:pt x="629" y="1528"/>
                    </a:cubicBezTo>
                    <a:cubicBezTo>
                      <a:pt x="629" y="1509"/>
                      <a:pt x="612" y="1492"/>
                      <a:pt x="592" y="1492"/>
                    </a:cubicBezTo>
                    <a:cubicBezTo>
                      <a:pt x="572" y="1492"/>
                      <a:pt x="556" y="1509"/>
                      <a:pt x="556" y="1528"/>
                    </a:cubicBezTo>
                    <a:close/>
                    <a:moveTo>
                      <a:pt x="592" y="2096"/>
                    </a:moveTo>
                    <a:cubicBezTo>
                      <a:pt x="592" y="2115"/>
                      <a:pt x="609" y="2132"/>
                      <a:pt x="629" y="2132"/>
                    </a:cubicBezTo>
                    <a:cubicBezTo>
                      <a:pt x="649" y="2132"/>
                      <a:pt x="666" y="2115"/>
                      <a:pt x="666" y="2096"/>
                    </a:cubicBezTo>
                    <a:cubicBezTo>
                      <a:pt x="666" y="2076"/>
                      <a:pt x="649" y="2059"/>
                      <a:pt x="629" y="2059"/>
                    </a:cubicBezTo>
                    <a:cubicBezTo>
                      <a:pt x="609" y="2059"/>
                      <a:pt x="592" y="2076"/>
                      <a:pt x="592" y="2096"/>
                    </a:cubicBezTo>
                    <a:close/>
                    <a:moveTo>
                      <a:pt x="451" y="1621"/>
                    </a:moveTo>
                    <a:cubicBezTo>
                      <a:pt x="423" y="1621"/>
                      <a:pt x="403" y="1644"/>
                      <a:pt x="403" y="1669"/>
                    </a:cubicBezTo>
                    <a:cubicBezTo>
                      <a:pt x="403" y="1695"/>
                      <a:pt x="426" y="1717"/>
                      <a:pt x="451" y="1717"/>
                    </a:cubicBezTo>
                    <a:cubicBezTo>
                      <a:pt x="476" y="1717"/>
                      <a:pt x="499" y="1695"/>
                      <a:pt x="499" y="1669"/>
                    </a:cubicBezTo>
                    <a:cubicBezTo>
                      <a:pt x="499" y="1644"/>
                      <a:pt x="476" y="1621"/>
                      <a:pt x="451" y="1621"/>
                    </a:cubicBezTo>
                    <a:close/>
                    <a:moveTo>
                      <a:pt x="547" y="1568"/>
                    </a:moveTo>
                    <a:cubicBezTo>
                      <a:pt x="522" y="1568"/>
                      <a:pt x="499" y="1591"/>
                      <a:pt x="499" y="1616"/>
                    </a:cubicBezTo>
                    <a:cubicBezTo>
                      <a:pt x="499" y="1642"/>
                      <a:pt x="522" y="1664"/>
                      <a:pt x="547" y="1664"/>
                    </a:cubicBezTo>
                    <a:cubicBezTo>
                      <a:pt x="572" y="1664"/>
                      <a:pt x="595" y="1642"/>
                      <a:pt x="595" y="1616"/>
                    </a:cubicBezTo>
                    <a:cubicBezTo>
                      <a:pt x="595" y="1591"/>
                      <a:pt x="572" y="1568"/>
                      <a:pt x="547" y="1568"/>
                    </a:cubicBezTo>
                    <a:close/>
                    <a:moveTo>
                      <a:pt x="254" y="1221"/>
                    </a:moveTo>
                    <a:cubicBezTo>
                      <a:pt x="194" y="1221"/>
                      <a:pt x="146" y="1269"/>
                      <a:pt x="146" y="1328"/>
                    </a:cubicBezTo>
                    <a:cubicBezTo>
                      <a:pt x="146" y="1387"/>
                      <a:pt x="194" y="1435"/>
                      <a:pt x="254" y="1435"/>
                    </a:cubicBezTo>
                    <a:cubicBezTo>
                      <a:pt x="313" y="1435"/>
                      <a:pt x="361" y="1387"/>
                      <a:pt x="361" y="1328"/>
                    </a:cubicBezTo>
                    <a:cubicBezTo>
                      <a:pt x="361" y="1269"/>
                      <a:pt x="313" y="1221"/>
                      <a:pt x="254" y="1221"/>
                    </a:cubicBezTo>
                    <a:close/>
                    <a:moveTo>
                      <a:pt x="225" y="1153"/>
                    </a:moveTo>
                    <a:cubicBezTo>
                      <a:pt x="211" y="1153"/>
                      <a:pt x="197" y="1164"/>
                      <a:pt x="197" y="1181"/>
                    </a:cubicBezTo>
                    <a:cubicBezTo>
                      <a:pt x="197" y="1198"/>
                      <a:pt x="208" y="1209"/>
                      <a:pt x="225" y="1209"/>
                    </a:cubicBezTo>
                    <a:cubicBezTo>
                      <a:pt x="239" y="1209"/>
                      <a:pt x="254" y="1198"/>
                      <a:pt x="254" y="1181"/>
                    </a:cubicBezTo>
                    <a:cubicBezTo>
                      <a:pt x="254" y="1164"/>
                      <a:pt x="242" y="1153"/>
                      <a:pt x="225" y="1153"/>
                    </a:cubicBezTo>
                    <a:close/>
                    <a:moveTo>
                      <a:pt x="146" y="965"/>
                    </a:moveTo>
                    <a:cubicBezTo>
                      <a:pt x="115" y="965"/>
                      <a:pt x="93" y="990"/>
                      <a:pt x="93" y="1019"/>
                    </a:cubicBezTo>
                    <a:cubicBezTo>
                      <a:pt x="93" y="1047"/>
                      <a:pt x="117" y="1072"/>
                      <a:pt x="146" y="1072"/>
                    </a:cubicBezTo>
                    <a:cubicBezTo>
                      <a:pt x="174" y="1072"/>
                      <a:pt x="200" y="1047"/>
                      <a:pt x="200" y="1019"/>
                    </a:cubicBezTo>
                    <a:cubicBezTo>
                      <a:pt x="200" y="990"/>
                      <a:pt x="177" y="965"/>
                      <a:pt x="146" y="965"/>
                    </a:cubicBezTo>
                    <a:close/>
                    <a:moveTo>
                      <a:pt x="333" y="813"/>
                    </a:moveTo>
                    <a:cubicBezTo>
                      <a:pt x="318" y="813"/>
                      <a:pt x="307" y="824"/>
                      <a:pt x="307" y="838"/>
                    </a:cubicBezTo>
                    <a:cubicBezTo>
                      <a:pt x="307" y="852"/>
                      <a:pt x="318" y="863"/>
                      <a:pt x="333" y="863"/>
                    </a:cubicBezTo>
                    <a:cubicBezTo>
                      <a:pt x="347" y="863"/>
                      <a:pt x="358" y="852"/>
                      <a:pt x="358" y="838"/>
                    </a:cubicBezTo>
                    <a:cubicBezTo>
                      <a:pt x="358" y="824"/>
                      <a:pt x="347" y="813"/>
                      <a:pt x="333" y="813"/>
                    </a:cubicBezTo>
                    <a:close/>
                    <a:moveTo>
                      <a:pt x="338" y="694"/>
                    </a:moveTo>
                    <a:cubicBezTo>
                      <a:pt x="315" y="694"/>
                      <a:pt x="299" y="711"/>
                      <a:pt x="299" y="734"/>
                    </a:cubicBezTo>
                    <a:cubicBezTo>
                      <a:pt x="299" y="756"/>
                      <a:pt x="315" y="773"/>
                      <a:pt x="338" y="773"/>
                    </a:cubicBezTo>
                    <a:cubicBezTo>
                      <a:pt x="360" y="773"/>
                      <a:pt x="378" y="756"/>
                      <a:pt x="378" y="734"/>
                    </a:cubicBezTo>
                    <a:cubicBezTo>
                      <a:pt x="378" y="711"/>
                      <a:pt x="360" y="694"/>
                      <a:pt x="338" y="694"/>
                    </a:cubicBezTo>
                    <a:close/>
                    <a:moveTo>
                      <a:pt x="550" y="742"/>
                    </a:moveTo>
                    <a:cubicBezTo>
                      <a:pt x="530" y="742"/>
                      <a:pt x="516" y="756"/>
                      <a:pt x="516" y="776"/>
                    </a:cubicBezTo>
                    <a:cubicBezTo>
                      <a:pt x="516" y="796"/>
                      <a:pt x="530" y="810"/>
                      <a:pt x="550" y="810"/>
                    </a:cubicBezTo>
                    <a:cubicBezTo>
                      <a:pt x="570" y="810"/>
                      <a:pt x="584" y="796"/>
                      <a:pt x="584" y="776"/>
                    </a:cubicBezTo>
                    <a:cubicBezTo>
                      <a:pt x="584" y="756"/>
                      <a:pt x="570" y="742"/>
                      <a:pt x="550" y="742"/>
                    </a:cubicBezTo>
                    <a:close/>
                    <a:moveTo>
                      <a:pt x="87" y="1415"/>
                    </a:moveTo>
                    <a:cubicBezTo>
                      <a:pt x="101" y="1415"/>
                      <a:pt x="112" y="1404"/>
                      <a:pt x="112" y="1390"/>
                    </a:cubicBezTo>
                    <a:cubicBezTo>
                      <a:pt x="112" y="1376"/>
                      <a:pt x="101" y="1365"/>
                      <a:pt x="87" y="1365"/>
                    </a:cubicBezTo>
                    <a:cubicBezTo>
                      <a:pt x="73" y="1365"/>
                      <a:pt x="62" y="1376"/>
                      <a:pt x="62" y="1390"/>
                    </a:cubicBezTo>
                    <a:cubicBezTo>
                      <a:pt x="62" y="1404"/>
                      <a:pt x="73" y="1415"/>
                      <a:pt x="87" y="1415"/>
                    </a:cubicBezTo>
                    <a:close/>
                    <a:moveTo>
                      <a:pt x="206" y="1472"/>
                    </a:moveTo>
                    <a:cubicBezTo>
                      <a:pt x="160" y="1472"/>
                      <a:pt x="124" y="1509"/>
                      <a:pt x="124" y="1554"/>
                    </a:cubicBezTo>
                    <a:cubicBezTo>
                      <a:pt x="124" y="1599"/>
                      <a:pt x="160" y="1636"/>
                      <a:pt x="206" y="1636"/>
                    </a:cubicBezTo>
                    <a:cubicBezTo>
                      <a:pt x="251" y="1636"/>
                      <a:pt x="287" y="1599"/>
                      <a:pt x="287" y="1554"/>
                    </a:cubicBezTo>
                    <a:cubicBezTo>
                      <a:pt x="287" y="1509"/>
                      <a:pt x="251" y="1472"/>
                      <a:pt x="206" y="1472"/>
                    </a:cubicBezTo>
                    <a:close/>
                    <a:moveTo>
                      <a:pt x="112" y="1774"/>
                    </a:moveTo>
                    <a:cubicBezTo>
                      <a:pt x="140" y="1774"/>
                      <a:pt x="163" y="1751"/>
                      <a:pt x="163" y="1723"/>
                    </a:cubicBezTo>
                    <a:cubicBezTo>
                      <a:pt x="163" y="1695"/>
                      <a:pt x="140" y="1672"/>
                      <a:pt x="112" y="1672"/>
                    </a:cubicBezTo>
                    <a:cubicBezTo>
                      <a:pt x="83" y="1672"/>
                      <a:pt x="62" y="1695"/>
                      <a:pt x="62" y="1723"/>
                    </a:cubicBezTo>
                    <a:cubicBezTo>
                      <a:pt x="62" y="1751"/>
                      <a:pt x="83" y="1774"/>
                      <a:pt x="112" y="1774"/>
                    </a:cubicBezTo>
                    <a:close/>
                    <a:moveTo>
                      <a:pt x="132" y="1816"/>
                    </a:moveTo>
                    <a:cubicBezTo>
                      <a:pt x="59" y="1816"/>
                      <a:pt x="0" y="1876"/>
                      <a:pt x="0" y="1952"/>
                    </a:cubicBezTo>
                    <a:cubicBezTo>
                      <a:pt x="0" y="2029"/>
                      <a:pt x="58" y="2087"/>
                      <a:pt x="132" y="2087"/>
                    </a:cubicBezTo>
                    <a:cubicBezTo>
                      <a:pt x="205" y="2087"/>
                      <a:pt x="265" y="2029"/>
                      <a:pt x="265" y="1952"/>
                    </a:cubicBezTo>
                    <a:cubicBezTo>
                      <a:pt x="265" y="1876"/>
                      <a:pt x="208" y="1816"/>
                      <a:pt x="132" y="1816"/>
                    </a:cubicBezTo>
                    <a:close/>
                    <a:moveTo>
                      <a:pt x="25" y="1681"/>
                    </a:moveTo>
                    <a:cubicBezTo>
                      <a:pt x="31" y="1681"/>
                      <a:pt x="36" y="1675"/>
                      <a:pt x="36" y="1669"/>
                    </a:cubicBezTo>
                    <a:cubicBezTo>
                      <a:pt x="36" y="1664"/>
                      <a:pt x="31" y="1658"/>
                      <a:pt x="25" y="1658"/>
                    </a:cubicBezTo>
                    <a:cubicBezTo>
                      <a:pt x="19" y="1658"/>
                      <a:pt x="14" y="1664"/>
                      <a:pt x="14" y="1669"/>
                    </a:cubicBezTo>
                    <a:cubicBezTo>
                      <a:pt x="14" y="1675"/>
                      <a:pt x="19" y="1681"/>
                      <a:pt x="25" y="1681"/>
                    </a:cubicBezTo>
                    <a:close/>
                    <a:moveTo>
                      <a:pt x="2364" y="480"/>
                    </a:moveTo>
                    <a:cubicBezTo>
                      <a:pt x="2364" y="423"/>
                      <a:pt x="2319" y="378"/>
                      <a:pt x="2263" y="378"/>
                    </a:cubicBezTo>
                    <a:cubicBezTo>
                      <a:pt x="2206" y="378"/>
                      <a:pt x="2161" y="423"/>
                      <a:pt x="2161" y="480"/>
                    </a:cubicBezTo>
                    <a:cubicBezTo>
                      <a:pt x="2161" y="536"/>
                      <a:pt x="2206" y="581"/>
                      <a:pt x="2263" y="581"/>
                    </a:cubicBezTo>
                    <a:cubicBezTo>
                      <a:pt x="2316" y="584"/>
                      <a:pt x="2364" y="536"/>
                      <a:pt x="2364" y="480"/>
                    </a:cubicBezTo>
                    <a:close/>
                    <a:moveTo>
                      <a:pt x="2243" y="1478"/>
                    </a:moveTo>
                    <a:cubicBezTo>
                      <a:pt x="2243" y="1422"/>
                      <a:pt x="2198" y="1376"/>
                      <a:pt x="2142" y="1376"/>
                    </a:cubicBezTo>
                    <a:cubicBezTo>
                      <a:pt x="2085" y="1376"/>
                      <a:pt x="2040" y="1422"/>
                      <a:pt x="2040" y="1478"/>
                    </a:cubicBezTo>
                    <a:cubicBezTo>
                      <a:pt x="2040" y="1535"/>
                      <a:pt x="2085" y="1579"/>
                      <a:pt x="2142" y="1579"/>
                    </a:cubicBezTo>
                    <a:cubicBezTo>
                      <a:pt x="2198" y="1579"/>
                      <a:pt x="2243" y="1535"/>
                      <a:pt x="2243" y="1478"/>
                    </a:cubicBezTo>
                    <a:close/>
                    <a:moveTo>
                      <a:pt x="2556" y="1616"/>
                    </a:moveTo>
                    <a:cubicBezTo>
                      <a:pt x="2556" y="1560"/>
                      <a:pt x="2511" y="1514"/>
                      <a:pt x="2455" y="1514"/>
                    </a:cubicBezTo>
                    <a:cubicBezTo>
                      <a:pt x="2398" y="1514"/>
                      <a:pt x="2353" y="1560"/>
                      <a:pt x="2353" y="1616"/>
                    </a:cubicBezTo>
                    <a:cubicBezTo>
                      <a:pt x="2353" y="1673"/>
                      <a:pt x="2398" y="1717"/>
                      <a:pt x="2455" y="1717"/>
                    </a:cubicBezTo>
                    <a:cubicBezTo>
                      <a:pt x="2511" y="1717"/>
                      <a:pt x="2556" y="1673"/>
                      <a:pt x="2556" y="1616"/>
                    </a:cubicBezTo>
                    <a:close/>
                    <a:moveTo>
                      <a:pt x="2071" y="2143"/>
                    </a:moveTo>
                    <a:cubicBezTo>
                      <a:pt x="2071" y="2127"/>
                      <a:pt x="2057" y="2112"/>
                      <a:pt x="2040" y="2112"/>
                    </a:cubicBezTo>
                    <a:cubicBezTo>
                      <a:pt x="2023" y="2112"/>
                      <a:pt x="2009" y="2127"/>
                      <a:pt x="2009" y="2143"/>
                    </a:cubicBezTo>
                    <a:cubicBezTo>
                      <a:pt x="2009" y="2160"/>
                      <a:pt x="2023" y="2175"/>
                      <a:pt x="2040" y="2175"/>
                    </a:cubicBezTo>
                    <a:cubicBezTo>
                      <a:pt x="2057" y="2175"/>
                      <a:pt x="2071" y="2160"/>
                      <a:pt x="2071" y="2143"/>
                    </a:cubicBezTo>
                    <a:close/>
                    <a:moveTo>
                      <a:pt x="2153" y="728"/>
                    </a:moveTo>
                    <a:cubicBezTo>
                      <a:pt x="2187" y="728"/>
                      <a:pt x="2212" y="700"/>
                      <a:pt x="2212" y="666"/>
                    </a:cubicBezTo>
                    <a:cubicBezTo>
                      <a:pt x="2212" y="632"/>
                      <a:pt x="2184" y="604"/>
                      <a:pt x="2153" y="604"/>
                    </a:cubicBezTo>
                    <a:cubicBezTo>
                      <a:pt x="2119" y="604"/>
                      <a:pt x="2094" y="632"/>
                      <a:pt x="2094" y="666"/>
                    </a:cubicBezTo>
                    <a:cubicBezTo>
                      <a:pt x="2094" y="703"/>
                      <a:pt x="2119" y="728"/>
                      <a:pt x="2153" y="728"/>
                    </a:cubicBezTo>
                    <a:close/>
                    <a:moveTo>
                      <a:pt x="2554" y="827"/>
                    </a:moveTo>
                    <a:cubicBezTo>
                      <a:pt x="2585" y="827"/>
                      <a:pt x="2610" y="801"/>
                      <a:pt x="2610" y="767"/>
                    </a:cubicBezTo>
                    <a:cubicBezTo>
                      <a:pt x="2610" y="736"/>
                      <a:pt x="2585" y="708"/>
                      <a:pt x="2554" y="708"/>
                    </a:cubicBezTo>
                    <a:cubicBezTo>
                      <a:pt x="2523" y="708"/>
                      <a:pt x="2497" y="734"/>
                      <a:pt x="2497" y="767"/>
                    </a:cubicBezTo>
                    <a:cubicBezTo>
                      <a:pt x="2497" y="798"/>
                      <a:pt x="2523" y="827"/>
                      <a:pt x="2554" y="827"/>
                    </a:cubicBezTo>
                    <a:close/>
                    <a:moveTo>
                      <a:pt x="1981" y="1232"/>
                    </a:moveTo>
                    <a:cubicBezTo>
                      <a:pt x="2006" y="1232"/>
                      <a:pt x="2029" y="1209"/>
                      <a:pt x="2029" y="1184"/>
                    </a:cubicBezTo>
                    <a:cubicBezTo>
                      <a:pt x="2029" y="1159"/>
                      <a:pt x="2006" y="1136"/>
                      <a:pt x="1981" y="1136"/>
                    </a:cubicBezTo>
                    <a:cubicBezTo>
                      <a:pt x="1955" y="1136"/>
                      <a:pt x="1933" y="1159"/>
                      <a:pt x="1933" y="1184"/>
                    </a:cubicBezTo>
                    <a:cubicBezTo>
                      <a:pt x="1933" y="1209"/>
                      <a:pt x="1955" y="1232"/>
                      <a:pt x="1981" y="1232"/>
                    </a:cubicBezTo>
                    <a:close/>
                    <a:moveTo>
                      <a:pt x="2195" y="1977"/>
                    </a:moveTo>
                    <a:cubicBezTo>
                      <a:pt x="2229" y="1977"/>
                      <a:pt x="2254" y="1949"/>
                      <a:pt x="2254" y="1915"/>
                    </a:cubicBezTo>
                    <a:cubicBezTo>
                      <a:pt x="2254" y="1881"/>
                      <a:pt x="2226" y="1853"/>
                      <a:pt x="2195" y="1853"/>
                    </a:cubicBezTo>
                    <a:cubicBezTo>
                      <a:pt x="2161" y="1853"/>
                      <a:pt x="2136" y="1881"/>
                      <a:pt x="2136" y="1915"/>
                    </a:cubicBezTo>
                    <a:cubicBezTo>
                      <a:pt x="2133" y="1952"/>
                      <a:pt x="2161" y="1977"/>
                      <a:pt x="2195" y="1977"/>
                    </a:cubicBezTo>
                    <a:close/>
                    <a:moveTo>
                      <a:pt x="2429" y="956"/>
                    </a:moveTo>
                    <a:cubicBezTo>
                      <a:pt x="2429" y="863"/>
                      <a:pt x="2353" y="787"/>
                      <a:pt x="2260" y="787"/>
                    </a:cubicBezTo>
                    <a:cubicBezTo>
                      <a:pt x="2167" y="787"/>
                      <a:pt x="2091" y="862"/>
                      <a:pt x="2091" y="956"/>
                    </a:cubicBezTo>
                    <a:cubicBezTo>
                      <a:pt x="2091" y="1049"/>
                      <a:pt x="2167" y="1125"/>
                      <a:pt x="2260" y="1125"/>
                    </a:cubicBezTo>
                    <a:cubicBezTo>
                      <a:pt x="2353" y="1125"/>
                      <a:pt x="2429" y="1050"/>
                      <a:pt x="2429" y="956"/>
                    </a:cubicBezTo>
                    <a:close/>
                    <a:moveTo>
                      <a:pt x="2556" y="999"/>
                    </a:moveTo>
                    <a:cubicBezTo>
                      <a:pt x="2556" y="962"/>
                      <a:pt x="2527" y="934"/>
                      <a:pt x="2491" y="934"/>
                    </a:cubicBezTo>
                    <a:cubicBezTo>
                      <a:pt x="2454" y="934"/>
                      <a:pt x="2427" y="962"/>
                      <a:pt x="2427" y="999"/>
                    </a:cubicBezTo>
                    <a:cubicBezTo>
                      <a:pt x="2427" y="1035"/>
                      <a:pt x="2454" y="1064"/>
                      <a:pt x="2491" y="1064"/>
                    </a:cubicBezTo>
                    <a:cubicBezTo>
                      <a:pt x="2527" y="1064"/>
                      <a:pt x="2556" y="1035"/>
                      <a:pt x="2556" y="999"/>
                    </a:cubicBezTo>
                    <a:close/>
                    <a:moveTo>
                      <a:pt x="2545" y="629"/>
                    </a:moveTo>
                    <a:cubicBezTo>
                      <a:pt x="2545" y="572"/>
                      <a:pt x="2499" y="528"/>
                      <a:pt x="2443" y="528"/>
                    </a:cubicBezTo>
                    <a:cubicBezTo>
                      <a:pt x="2386" y="528"/>
                      <a:pt x="2342" y="572"/>
                      <a:pt x="2342" y="629"/>
                    </a:cubicBezTo>
                    <a:cubicBezTo>
                      <a:pt x="2342" y="685"/>
                      <a:pt x="2386" y="731"/>
                      <a:pt x="2443" y="731"/>
                    </a:cubicBezTo>
                    <a:cubicBezTo>
                      <a:pt x="2499" y="731"/>
                      <a:pt x="2545" y="685"/>
                      <a:pt x="2545" y="629"/>
                    </a:cubicBezTo>
                    <a:close/>
                    <a:moveTo>
                      <a:pt x="2345" y="1266"/>
                    </a:moveTo>
                    <a:cubicBezTo>
                      <a:pt x="2345" y="1207"/>
                      <a:pt x="2297" y="1156"/>
                      <a:pt x="2235" y="1156"/>
                    </a:cubicBezTo>
                    <a:cubicBezTo>
                      <a:pt x="2173" y="1156"/>
                      <a:pt x="2125" y="1204"/>
                      <a:pt x="2125" y="1266"/>
                    </a:cubicBezTo>
                    <a:cubicBezTo>
                      <a:pt x="2125" y="1325"/>
                      <a:pt x="2173" y="1376"/>
                      <a:pt x="2235" y="1376"/>
                    </a:cubicBezTo>
                    <a:cubicBezTo>
                      <a:pt x="2297" y="1376"/>
                      <a:pt x="2345" y="1325"/>
                      <a:pt x="2345" y="1266"/>
                    </a:cubicBezTo>
                    <a:close/>
                    <a:moveTo>
                      <a:pt x="2285" y="1723"/>
                    </a:moveTo>
                    <a:cubicBezTo>
                      <a:pt x="2285" y="1652"/>
                      <a:pt x="2228" y="1596"/>
                      <a:pt x="2161" y="1596"/>
                    </a:cubicBezTo>
                    <a:cubicBezTo>
                      <a:pt x="2093" y="1596"/>
                      <a:pt x="2037" y="1652"/>
                      <a:pt x="2037" y="1723"/>
                    </a:cubicBezTo>
                    <a:cubicBezTo>
                      <a:pt x="2037" y="1794"/>
                      <a:pt x="2093" y="1850"/>
                      <a:pt x="2161" y="1850"/>
                    </a:cubicBezTo>
                    <a:cubicBezTo>
                      <a:pt x="2228" y="1850"/>
                      <a:pt x="2285" y="1791"/>
                      <a:pt x="2285" y="1723"/>
                    </a:cubicBezTo>
                    <a:close/>
                    <a:moveTo>
                      <a:pt x="2613" y="1232"/>
                    </a:moveTo>
                    <a:cubicBezTo>
                      <a:pt x="2613" y="1195"/>
                      <a:pt x="2582" y="1164"/>
                      <a:pt x="2545" y="1164"/>
                    </a:cubicBezTo>
                    <a:cubicBezTo>
                      <a:pt x="2508" y="1164"/>
                      <a:pt x="2477" y="1195"/>
                      <a:pt x="2477" y="1232"/>
                    </a:cubicBezTo>
                    <a:cubicBezTo>
                      <a:pt x="2477" y="1269"/>
                      <a:pt x="2508" y="1300"/>
                      <a:pt x="2545" y="1300"/>
                    </a:cubicBezTo>
                    <a:cubicBezTo>
                      <a:pt x="2582" y="1300"/>
                      <a:pt x="2613" y="1269"/>
                      <a:pt x="2613" y="1232"/>
                    </a:cubicBezTo>
                    <a:close/>
                    <a:moveTo>
                      <a:pt x="2475" y="1799"/>
                    </a:moveTo>
                    <a:cubicBezTo>
                      <a:pt x="2475" y="1771"/>
                      <a:pt x="2452" y="1748"/>
                      <a:pt x="2424" y="1748"/>
                    </a:cubicBezTo>
                    <a:cubicBezTo>
                      <a:pt x="2396" y="1748"/>
                      <a:pt x="2373" y="1771"/>
                      <a:pt x="2373" y="1799"/>
                    </a:cubicBezTo>
                    <a:cubicBezTo>
                      <a:pt x="2373" y="1827"/>
                      <a:pt x="2396" y="1850"/>
                      <a:pt x="2424" y="1850"/>
                    </a:cubicBezTo>
                    <a:cubicBezTo>
                      <a:pt x="2452" y="1850"/>
                      <a:pt x="2475" y="1827"/>
                      <a:pt x="2475" y="1799"/>
                    </a:cubicBezTo>
                    <a:close/>
                    <a:moveTo>
                      <a:pt x="2590" y="1782"/>
                    </a:moveTo>
                    <a:cubicBezTo>
                      <a:pt x="2590" y="1754"/>
                      <a:pt x="2567" y="1731"/>
                      <a:pt x="2539" y="1731"/>
                    </a:cubicBezTo>
                    <a:cubicBezTo>
                      <a:pt x="2510" y="1731"/>
                      <a:pt x="2489" y="1754"/>
                      <a:pt x="2489" y="1782"/>
                    </a:cubicBezTo>
                    <a:cubicBezTo>
                      <a:pt x="2489" y="1811"/>
                      <a:pt x="2510" y="1833"/>
                      <a:pt x="2539" y="1833"/>
                    </a:cubicBezTo>
                    <a:cubicBezTo>
                      <a:pt x="2567" y="1833"/>
                      <a:pt x="2590" y="1808"/>
                      <a:pt x="2590" y="1782"/>
                    </a:cubicBezTo>
                    <a:close/>
                    <a:moveTo>
                      <a:pt x="2613" y="1432"/>
                    </a:moveTo>
                    <a:cubicBezTo>
                      <a:pt x="2613" y="1390"/>
                      <a:pt x="2579" y="1353"/>
                      <a:pt x="2534" y="1353"/>
                    </a:cubicBezTo>
                    <a:cubicBezTo>
                      <a:pt x="2491" y="1353"/>
                      <a:pt x="2455" y="1387"/>
                      <a:pt x="2455" y="1432"/>
                    </a:cubicBezTo>
                    <a:cubicBezTo>
                      <a:pt x="2455" y="1475"/>
                      <a:pt x="2489" y="1511"/>
                      <a:pt x="2534" y="1511"/>
                    </a:cubicBezTo>
                    <a:cubicBezTo>
                      <a:pt x="2579" y="1509"/>
                      <a:pt x="2613" y="1475"/>
                      <a:pt x="2613" y="1432"/>
                    </a:cubicBezTo>
                    <a:close/>
                    <a:moveTo>
                      <a:pt x="2452" y="1170"/>
                    </a:moveTo>
                    <a:cubicBezTo>
                      <a:pt x="2452" y="1139"/>
                      <a:pt x="2427" y="1116"/>
                      <a:pt x="2398" y="1116"/>
                    </a:cubicBezTo>
                    <a:cubicBezTo>
                      <a:pt x="2367" y="1116"/>
                      <a:pt x="2345" y="1142"/>
                      <a:pt x="2345" y="1170"/>
                    </a:cubicBezTo>
                    <a:cubicBezTo>
                      <a:pt x="2345" y="1201"/>
                      <a:pt x="2369" y="1224"/>
                      <a:pt x="2398" y="1224"/>
                    </a:cubicBezTo>
                    <a:cubicBezTo>
                      <a:pt x="2426" y="1224"/>
                      <a:pt x="2452" y="1198"/>
                      <a:pt x="2452" y="1170"/>
                    </a:cubicBezTo>
                    <a:close/>
                    <a:moveTo>
                      <a:pt x="2427" y="1444"/>
                    </a:moveTo>
                    <a:cubicBezTo>
                      <a:pt x="2427" y="1399"/>
                      <a:pt x="2390" y="1362"/>
                      <a:pt x="2345" y="1362"/>
                    </a:cubicBezTo>
                    <a:cubicBezTo>
                      <a:pt x="2300" y="1362"/>
                      <a:pt x="2263" y="1399"/>
                      <a:pt x="2263" y="1444"/>
                    </a:cubicBezTo>
                    <a:cubicBezTo>
                      <a:pt x="2263" y="1489"/>
                      <a:pt x="2300" y="1525"/>
                      <a:pt x="2345" y="1525"/>
                    </a:cubicBezTo>
                    <a:cubicBezTo>
                      <a:pt x="2390" y="1525"/>
                      <a:pt x="2427" y="1489"/>
                      <a:pt x="2427" y="1444"/>
                    </a:cubicBezTo>
                    <a:close/>
                    <a:moveTo>
                      <a:pt x="2328" y="1588"/>
                    </a:moveTo>
                    <a:cubicBezTo>
                      <a:pt x="2328" y="1568"/>
                      <a:pt x="2311" y="1551"/>
                      <a:pt x="2291" y="1551"/>
                    </a:cubicBezTo>
                    <a:cubicBezTo>
                      <a:pt x="2271" y="1551"/>
                      <a:pt x="2254" y="1569"/>
                      <a:pt x="2254" y="1588"/>
                    </a:cubicBezTo>
                    <a:cubicBezTo>
                      <a:pt x="2254" y="1608"/>
                      <a:pt x="2271" y="1624"/>
                      <a:pt x="2291" y="1624"/>
                    </a:cubicBezTo>
                    <a:cubicBezTo>
                      <a:pt x="2311" y="1627"/>
                      <a:pt x="2328" y="1610"/>
                      <a:pt x="2328" y="1588"/>
                    </a:cubicBezTo>
                    <a:close/>
                    <a:moveTo>
                      <a:pt x="2373" y="1737"/>
                    </a:moveTo>
                    <a:cubicBezTo>
                      <a:pt x="2373" y="1717"/>
                      <a:pt x="2359" y="1703"/>
                      <a:pt x="2339" y="1703"/>
                    </a:cubicBezTo>
                    <a:cubicBezTo>
                      <a:pt x="2319" y="1703"/>
                      <a:pt x="2305" y="1717"/>
                      <a:pt x="2305" y="1737"/>
                    </a:cubicBezTo>
                    <a:cubicBezTo>
                      <a:pt x="2305" y="1757"/>
                      <a:pt x="2319" y="1771"/>
                      <a:pt x="2339" y="1771"/>
                    </a:cubicBezTo>
                    <a:cubicBezTo>
                      <a:pt x="2356" y="1771"/>
                      <a:pt x="2373" y="1754"/>
                      <a:pt x="2373" y="1737"/>
                    </a:cubicBezTo>
                    <a:close/>
                    <a:moveTo>
                      <a:pt x="2271" y="2146"/>
                    </a:moveTo>
                    <a:cubicBezTo>
                      <a:pt x="2271" y="2132"/>
                      <a:pt x="2260" y="2118"/>
                      <a:pt x="2243" y="2118"/>
                    </a:cubicBezTo>
                    <a:cubicBezTo>
                      <a:pt x="2226" y="2118"/>
                      <a:pt x="2215" y="2129"/>
                      <a:pt x="2215" y="2146"/>
                    </a:cubicBezTo>
                    <a:cubicBezTo>
                      <a:pt x="2215" y="2163"/>
                      <a:pt x="2226" y="2175"/>
                      <a:pt x="2243" y="2175"/>
                    </a:cubicBezTo>
                    <a:cubicBezTo>
                      <a:pt x="2260" y="2175"/>
                      <a:pt x="2271" y="2160"/>
                      <a:pt x="2271" y="2146"/>
                    </a:cubicBezTo>
                    <a:close/>
                    <a:moveTo>
                      <a:pt x="2000" y="1771"/>
                    </a:moveTo>
                    <a:cubicBezTo>
                      <a:pt x="2000" y="1751"/>
                      <a:pt x="1986" y="1737"/>
                      <a:pt x="1967" y="1737"/>
                    </a:cubicBezTo>
                    <a:cubicBezTo>
                      <a:pt x="1947" y="1737"/>
                      <a:pt x="1933" y="1751"/>
                      <a:pt x="1933" y="1771"/>
                    </a:cubicBezTo>
                    <a:cubicBezTo>
                      <a:pt x="1933" y="1791"/>
                      <a:pt x="1947" y="1805"/>
                      <a:pt x="1967" y="1805"/>
                    </a:cubicBezTo>
                    <a:cubicBezTo>
                      <a:pt x="1986" y="1805"/>
                      <a:pt x="2000" y="1788"/>
                      <a:pt x="2000" y="1771"/>
                    </a:cubicBezTo>
                    <a:close/>
                    <a:moveTo>
                      <a:pt x="2353" y="2014"/>
                    </a:moveTo>
                    <a:cubicBezTo>
                      <a:pt x="2353" y="1975"/>
                      <a:pt x="2322" y="1943"/>
                      <a:pt x="2283" y="1943"/>
                    </a:cubicBezTo>
                    <a:cubicBezTo>
                      <a:pt x="2243" y="1943"/>
                      <a:pt x="2212" y="1975"/>
                      <a:pt x="2212" y="2014"/>
                    </a:cubicBezTo>
                    <a:cubicBezTo>
                      <a:pt x="2212" y="2054"/>
                      <a:pt x="2243" y="2084"/>
                      <a:pt x="2283" y="2084"/>
                    </a:cubicBezTo>
                    <a:cubicBezTo>
                      <a:pt x="2322" y="2084"/>
                      <a:pt x="2353" y="2054"/>
                      <a:pt x="2353" y="2014"/>
                    </a:cubicBezTo>
                    <a:close/>
                    <a:moveTo>
                      <a:pt x="2113" y="1923"/>
                    </a:moveTo>
                    <a:cubicBezTo>
                      <a:pt x="2113" y="1870"/>
                      <a:pt x="2070" y="1827"/>
                      <a:pt x="2017" y="1827"/>
                    </a:cubicBezTo>
                    <a:cubicBezTo>
                      <a:pt x="1963" y="1827"/>
                      <a:pt x="1921" y="1870"/>
                      <a:pt x="1921" y="1923"/>
                    </a:cubicBezTo>
                    <a:cubicBezTo>
                      <a:pt x="1921" y="1977"/>
                      <a:pt x="1963" y="2019"/>
                      <a:pt x="2017" y="2019"/>
                    </a:cubicBezTo>
                    <a:cubicBezTo>
                      <a:pt x="2070" y="2019"/>
                      <a:pt x="2113" y="1977"/>
                      <a:pt x="2113" y="1923"/>
                    </a:cubicBezTo>
                    <a:close/>
                    <a:moveTo>
                      <a:pt x="2187" y="2076"/>
                    </a:moveTo>
                    <a:cubicBezTo>
                      <a:pt x="2187" y="2045"/>
                      <a:pt x="2161" y="2019"/>
                      <a:pt x="2130" y="2019"/>
                    </a:cubicBezTo>
                    <a:cubicBezTo>
                      <a:pt x="2099" y="2019"/>
                      <a:pt x="2074" y="2045"/>
                      <a:pt x="2074" y="2076"/>
                    </a:cubicBezTo>
                    <a:cubicBezTo>
                      <a:pt x="2074" y="2107"/>
                      <a:pt x="2099" y="2132"/>
                      <a:pt x="2130" y="2132"/>
                    </a:cubicBezTo>
                    <a:cubicBezTo>
                      <a:pt x="2161" y="2132"/>
                      <a:pt x="2187" y="2110"/>
                      <a:pt x="2187" y="2076"/>
                    </a:cubicBezTo>
                    <a:close/>
                    <a:moveTo>
                      <a:pt x="2381" y="2135"/>
                    </a:moveTo>
                    <a:cubicBezTo>
                      <a:pt x="2381" y="2112"/>
                      <a:pt x="2364" y="2096"/>
                      <a:pt x="2342" y="2096"/>
                    </a:cubicBezTo>
                    <a:cubicBezTo>
                      <a:pt x="2319" y="2096"/>
                      <a:pt x="2302" y="2112"/>
                      <a:pt x="2302" y="2135"/>
                    </a:cubicBezTo>
                    <a:cubicBezTo>
                      <a:pt x="2302" y="2158"/>
                      <a:pt x="2319" y="2175"/>
                      <a:pt x="2342" y="2175"/>
                    </a:cubicBezTo>
                    <a:cubicBezTo>
                      <a:pt x="2364" y="2175"/>
                      <a:pt x="2381" y="2155"/>
                      <a:pt x="2381" y="2135"/>
                    </a:cubicBezTo>
                    <a:close/>
                    <a:moveTo>
                      <a:pt x="2029" y="1548"/>
                    </a:moveTo>
                    <a:cubicBezTo>
                      <a:pt x="2029" y="1523"/>
                      <a:pt x="2006" y="1500"/>
                      <a:pt x="1981" y="1500"/>
                    </a:cubicBezTo>
                    <a:cubicBezTo>
                      <a:pt x="1955" y="1500"/>
                      <a:pt x="1933" y="1523"/>
                      <a:pt x="1933" y="1548"/>
                    </a:cubicBezTo>
                    <a:cubicBezTo>
                      <a:pt x="1933" y="1573"/>
                      <a:pt x="1955" y="1596"/>
                      <a:pt x="1981" y="1596"/>
                    </a:cubicBezTo>
                    <a:cubicBezTo>
                      <a:pt x="2006" y="1596"/>
                      <a:pt x="2029" y="1576"/>
                      <a:pt x="2029" y="1548"/>
                    </a:cubicBezTo>
                    <a:close/>
                    <a:moveTo>
                      <a:pt x="2029" y="1669"/>
                    </a:moveTo>
                    <a:cubicBezTo>
                      <a:pt x="2029" y="1652"/>
                      <a:pt x="2015" y="1636"/>
                      <a:pt x="1995" y="1636"/>
                    </a:cubicBezTo>
                    <a:cubicBezTo>
                      <a:pt x="1975" y="1636"/>
                      <a:pt x="1961" y="1650"/>
                      <a:pt x="1961" y="1669"/>
                    </a:cubicBezTo>
                    <a:cubicBezTo>
                      <a:pt x="1961" y="1686"/>
                      <a:pt x="1975" y="1703"/>
                      <a:pt x="1995" y="1703"/>
                    </a:cubicBezTo>
                    <a:cubicBezTo>
                      <a:pt x="2015" y="1703"/>
                      <a:pt x="2029" y="1686"/>
                      <a:pt x="2029" y="1669"/>
                    </a:cubicBezTo>
                    <a:close/>
                    <a:moveTo>
                      <a:pt x="2071" y="1342"/>
                    </a:moveTo>
                    <a:cubicBezTo>
                      <a:pt x="2071" y="1305"/>
                      <a:pt x="2039" y="1274"/>
                      <a:pt x="2003" y="1274"/>
                    </a:cubicBezTo>
                    <a:cubicBezTo>
                      <a:pt x="1966" y="1274"/>
                      <a:pt x="1936" y="1305"/>
                      <a:pt x="1936" y="1342"/>
                    </a:cubicBezTo>
                    <a:cubicBezTo>
                      <a:pt x="1936" y="1379"/>
                      <a:pt x="1966" y="1410"/>
                      <a:pt x="2003" y="1410"/>
                    </a:cubicBezTo>
                    <a:cubicBezTo>
                      <a:pt x="2039" y="1410"/>
                      <a:pt x="2071" y="1379"/>
                      <a:pt x="2071" y="1342"/>
                    </a:cubicBezTo>
                    <a:close/>
                    <a:moveTo>
                      <a:pt x="2125" y="1238"/>
                    </a:moveTo>
                    <a:cubicBezTo>
                      <a:pt x="2125" y="1213"/>
                      <a:pt x="2104" y="1195"/>
                      <a:pt x="2082" y="1195"/>
                    </a:cubicBezTo>
                    <a:cubicBezTo>
                      <a:pt x="2059" y="1195"/>
                      <a:pt x="2040" y="1215"/>
                      <a:pt x="2040" y="1238"/>
                    </a:cubicBezTo>
                    <a:cubicBezTo>
                      <a:pt x="2040" y="1263"/>
                      <a:pt x="2059" y="1280"/>
                      <a:pt x="2082" y="1280"/>
                    </a:cubicBezTo>
                    <a:cubicBezTo>
                      <a:pt x="2104" y="1280"/>
                      <a:pt x="2125" y="1264"/>
                      <a:pt x="2125" y="1238"/>
                    </a:cubicBezTo>
                    <a:close/>
                    <a:moveTo>
                      <a:pt x="2113" y="1325"/>
                    </a:moveTo>
                    <a:cubicBezTo>
                      <a:pt x="2113" y="1314"/>
                      <a:pt x="2105" y="1305"/>
                      <a:pt x="2094" y="1305"/>
                    </a:cubicBezTo>
                    <a:cubicBezTo>
                      <a:pt x="2082" y="1305"/>
                      <a:pt x="2074" y="1314"/>
                      <a:pt x="2074" y="1325"/>
                    </a:cubicBezTo>
                    <a:cubicBezTo>
                      <a:pt x="2074" y="1336"/>
                      <a:pt x="2082" y="1345"/>
                      <a:pt x="2094" y="1345"/>
                    </a:cubicBezTo>
                    <a:cubicBezTo>
                      <a:pt x="2105" y="1345"/>
                      <a:pt x="2113" y="1336"/>
                      <a:pt x="2113" y="1325"/>
                    </a:cubicBezTo>
                    <a:close/>
                    <a:moveTo>
                      <a:pt x="2136" y="1119"/>
                    </a:moveTo>
                    <a:cubicBezTo>
                      <a:pt x="2136" y="1089"/>
                      <a:pt x="2110" y="1061"/>
                      <a:pt x="2077" y="1061"/>
                    </a:cubicBezTo>
                    <a:cubicBezTo>
                      <a:pt x="2046" y="1061"/>
                      <a:pt x="2017" y="1086"/>
                      <a:pt x="2017" y="1119"/>
                    </a:cubicBezTo>
                    <a:cubicBezTo>
                      <a:pt x="2017" y="1153"/>
                      <a:pt x="2043" y="1178"/>
                      <a:pt x="2077" y="1178"/>
                    </a:cubicBezTo>
                    <a:cubicBezTo>
                      <a:pt x="2110" y="1178"/>
                      <a:pt x="2136" y="1153"/>
                      <a:pt x="2136" y="1119"/>
                    </a:cubicBezTo>
                    <a:close/>
                    <a:moveTo>
                      <a:pt x="2077" y="956"/>
                    </a:moveTo>
                    <a:cubicBezTo>
                      <a:pt x="2077" y="920"/>
                      <a:pt x="2048" y="892"/>
                      <a:pt x="2012" y="892"/>
                    </a:cubicBezTo>
                    <a:cubicBezTo>
                      <a:pt x="1975" y="892"/>
                      <a:pt x="1947" y="919"/>
                      <a:pt x="1947" y="956"/>
                    </a:cubicBezTo>
                    <a:cubicBezTo>
                      <a:pt x="1947" y="992"/>
                      <a:pt x="1975" y="1021"/>
                      <a:pt x="2012" y="1021"/>
                    </a:cubicBezTo>
                    <a:cubicBezTo>
                      <a:pt x="2046" y="1021"/>
                      <a:pt x="2077" y="993"/>
                      <a:pt x="2077" y="956"/>
                    </a:cubicBezTo>
                    <a:close/>
                    <a:moveTo>
                      <a:pt x="2085" y="787"/>
                    </a:moveTo>
                    <a:cubicBezTo>
                      <a:pt x="2085" y="745"/>
                      <a:pt x="2051" y="708"/>
                      <a:pt x="2006" y="708"/>
                    </a:cubicBezTo>
                    <a:cubicBezTo>
                      <a:pt x="1964" y="708"/>
                      <a:pt x="1927" y="742"/>
                      <a:pt x="1927" y="787"/>
                    </a:cubicBezTo>
                    <a:cubicBezTo>
                      <a:pt x="1927" y="832"/>
                      <a:pt x="1961" y="866"/>
                      <a:pt x="2006" y="866"/>
                    </a:cubicBezTo>
                    <a:cubicBezTo>
                      <a:pt x="2051" y="866"/>
                      <a:pt x="2085" y="832"/>
                      <a:pt x="2085" y="787"/>
                    </a:cubicBezTo>
                    <a:close/>
                    <a:moveTo>
                      <a:pt x="2158" y="790"/>
                    </a:moveTo>
                    <a:cubicBezTo>
                      <a:pt x="2158" y="776"/>
                      <a:pt x="2147" y="762"/>
                      <a:pt x="2130" y="762"/>
                    </a:cubicBezTo>
                    <a:cubicBezTo>
                      <a:pt x="2116" y="762"/>
                      <a:pt x="2102" y="773"/>
                      <a:pt x="2102" y="790"/>
                    </a:cubicBezTo>
                    <a:cubicBezTo>
                      <a:pt x="2102" y="804"/>
                      <a:pt x="2113" y="818"/>
                      <a:pt x="2130" y="818"/>
                    </a:cubicBezTo>
                    <a:cubicBezTo>
                      <a:pt x="2147" y="818"/>
                      <a:pt x="2158" y="804"/>
                      <a:pt x="2158" y="790"/>
                    </a:cubicBezTo>
                    <a:close/>
                    <a:moveTo>
                      <a:pt x="2345" y="711"/>
                    </a:moveTo>
                    <a:cubicBezTo>
                      <a:pt x="2345" y="680"/>
                      <a:pt x="2319" y="657"/>
                      <a:pt x="2291" y="657"/>
                    </a:cubicBezTo>
                    <a:cubicBezTo>
                      <a:pt x="2263" y="657"/>
                      <a:pt x="2237" y="683"/>
                      <a:pt x="2237" y="711"/>
                    </a:cubicBezTo>
                    <a:cubicBezTo>
                      <a:pt x="2237" y="739"/>
                      <a:pt x="2263" y="765"/>
                      <a:pt x="2291" y="765"/>
                    </a:cubicBezTo>
                    <a:cubicBezTo>
                      <a:pt x="2319" y="765"/>
                      <a:pt x="2345" y="739"/>
                      <a:pt x="2345" y="711"/>
                    </a:cubicBezTo>
                    <a:close/>
                    <a:moveTo>
                      <a:pt x="2480" y="798"/>
                    </a:moveTo>
                    <a:cubicBezTo>
                      <a:pt x="2480" y="769"/>
                      <a:pt x="2457" y="750"/>
                      <a:pt x="2432" y="750"/>
                    </a:cubicBezTo>
                    <a:cubicBezTo>
                      <a:pt x="2406" y="750"/>
                      <a:pt x="2384" y="773"/>
                      <a:pt x="2384" y="798"/>
                    </a:cubicBezTo>
                    <a:cubicBezTo>
                      <a:pt x="2384" y="827"/>
                      <a:pt x="2406" y="846"/>
                      <a:pt x="2432" y="846"/>
                    </a:cubicBezTo>
                    <a:cubicBezTo>
                      <a:pt x="2457" y="846"/>
                      <a:pt x="2480" y="826"/>
                      <a:pt x="2480" y="798"/>
                    </a:cubicBezTo>
                    <a:close/>
                    <a:moveTo>
                      <a:pt x="2500" y="897"/>
                    </a:moveTo>
                    <a:cubicBezTo>
                      <a:pt x="2500" y="883"/>
                      <a:pt x="2489" y="872"/>
                      <a:pt x="2475" y="872"/>
                    </a:cubicBezTo>
                    <a:cubicBezTo>
                      <a:pt x="2460" y="872"/>
                      <a:pt x="2449" y="883"/>
                      <a:pt x="2449" y="897"/>
                    </a:cubicBezTo>
                    <a:cubicBezTo>
                      <a:pt x="2449" y="911"/>
                      <a:pt x="2460" y="923"/>
                      <a:pt x="2475" y="923"/>
                    </a:cubicBezTo>
                    <a:cubicBezTo>
                      <a:pt x="2489" y="923"/>
                      <a:pt x="2500" y="911"/>
                      <a:pt x="2500" y="897"/>
                    </a:cubicBezTo>
                    <a:close/>
                    <a:moveTo>
                      <a:pt x="2613" y="903"/>
                    </a:moveTo>
                    <a:cubicBezTo>
                      <a:pt x="2613" y="880"/>
                      <a:pt x="2595" y="863"/>
                      <a:pt x="2573" y="863"/>
                    </a:cubicBezTo>
                    <a:cubicBezTo>
                      <a:pt x="2550" y="863"/>
                      <a:pt x="2534" y="880"/>
                      <a:pt x="2534" y="903"/>
                    </a:cubicBezTo>
                    <a:cubicBezTo>
                      <a:pt x="2534" y="925"/>
                      <a:pt x="2550" y="942"/>
                      <a:pt x="2573" y="942"/>
                    </a:cubicBezTo>
                    <a:cubicBezTo>
                      <a:pt x="2595" y="942"/>
                      <a:pt x="2613" y="925"/>
                      <a:pt x="2613" y="903"/>
                    </a:cubicBezTo>
                    <a:close/>
                    <a:moveTo>
                      <a:pt x="2568" y="1115"/>
                    </a:moveTo>
                    <a:cubicBezTo>
                      <a:pt x="2568" y="1095"/>
                      <a:pt x="2554" y="1081"/>
                      <a:pt x="2534" y="1081"/>
                    </a:cubicBezTo>
                    <a:cubicBezTo>
                      <a:pt x="2514" y="1081"/>
                      <a:pt x="2500" y="1095"/>
                      <a:pt x="2500" y="1115"/>
                    </a:cubicBezTo>
                    <a:cubicBezTo>
                      <a:pt x="2500" y="1134"/>
                      <a:pt x="2514" y="1147"/>
                      <a:pt x="2534" y="1147"/>
                    </a:cubicBezTo>
                    <a:cubicBezTo>
                      <a:pt x="2554" y="1147"/>
                      <a:pt x="2568" y="1134"/>
                      <a:pt x="2568" y="1115"/>
                    </a:cubicBezTo>
                    <a:close/>
                    <a:moveTo>
                      <a:pt x="2528" y="494"/>
                    </a:moveTo>
                    <a:cubicBezTo>
                      <a:pt x="2514" y="494"/>
                      <a:pt x="2503" y="505"/>
                      <a:pt x="2503" y="519"/>
                    </a:cubicBezTo>
                    <a:cubicBezTo>
                      <a:pt x="2503" y="533"/>
                      <a:pt x="2514" y="544"/>
                      <a:pt x="2528" y="544"/>
                    </a:cubicBezTo>
                    <a:cubicBezTo>
                      <a:pt x="2542" y="544"/>
                      <a:pt x="2554" y="533"/>
                      <a:pt x="2554" y="519"/>
                    </a:cubicBezTo>
                    <a:cubicBezTo>
                      <a:pt x="2554" y="505"/>
                      <a:pt x="2542" y="494"/>
                      <a:pt x="2528" y="494"/>
                    </a:cubicBezTo>
                    <a:close/>
                    <a:moveTo>
                      <a:pt x="2517" y="443"/>
                    </a:moveTo>
                    <a:cubicBezTo>
                      <a:pt x="2517" y="429"/>
                      <a:pt x="2506" y="415"/>
                      <a:pt x="2489" y="415"/>
                    </a:cubicBezTo>
                    <a:cubicBezTo>
                      <a:pt x="2475" y="415"/>
                      <a:pt x="2460" y="426"/>
                      <a:pt x="2460" y="443"/>
                    </a:cubicBezTo>
                    <a:cubicBezTo>
                      <a:pt x="2460" y="457"/>
                      <a:pt x="2472" y="471"/>
                      <a:pt x="2489" y="471"/>
                    </a:cubicBezTo>
                    <a:cubicBezTo>
                      <a:pt x="2506" y="471"/>
                      <a:pt x="2517" y="460"/>
                      <a:pt x="2517" y="443"/>
                    </a:cubicBezTo>
                    <a:close/>
                    <a:moveTo>
                      <a:pt x="2446" y="463"/>
                    </a:moveTo>
                    <a:cubicBezTo>
                      <a:pt x="2446" y="446"/>
                      <a:pt x="2432" y="432"/>
                      <a:pt x="2415" y="432"/>
                    </a:cubicBezTo>
                    <a:cubicBezTo>
                      <a:pt x="2398" y="432"/>
                      <a:pt x="2384" y="446"/>
                      <a:pt x="2384" y="463"/>
                    </a:cubicBezTo>
                    <a:cubicBezTo>
                      <a:pt x="2384" y="480"/>
                      <a:pt x="2398" y="494"/>
                      <a:pt x="2415" y="494"/>
                    </a:cubicBezTo>
                    <a:cubicBezTo>
                      <a:pt x="2432" y="494"/>
                      <a:pt x="2446" y="480"/>
                      <a:pt x="2446" y="463"/>
                    </a:cubicBezTo>
                    <a:close/>
                    <a:moveTo>
                      <a:pt x="2125" y="370"/>
                    </a:moveTo>
                    <a:cubicBezTo>
                      <a:pt x="2125" y="389"/>
                      <a:pt x="2141" y="403"/>
                      <a:pt x="2158" y="403"/>
                    </a:cubicBezTo>
                    <a:cubicBezTo>
                      <a:pt x="2174" y="403"/>
                      <a:pt x="2192" y="386"/>
                      <a:pt x="2192" y="370"/>
                    </a:cubicBezTo>
                    <a:cubicBezTo>
                      <a:pt x="2192" y="350"/>
                      <a:pt x="2174" y="336"/>
                      <a:pt x="2158" y="336"/>
                    </a:cubicBezTo>
                    <a:cubicBezTo>
                      <a:pt x="2141" y="336"/>
                      <a:pt x="2125" y="350"/>
                      <a:pt x="2125" y="370"/>
                    </a:cubicBezTo>
                    <a:close/>
                    <a:moveTo>
                      <a:pt x="2133" y="530"/>
                    </a:moveTo>
                    <a:cubicBezTo>
                      <a:pt x="2133" y="477"/>
                      <a:pt x="2087" y="432"/>
                      <a:pt x="2034" y="432"/>
                    </a:cubicBezTo>
                    <a:cubicBezTo>
                      <a:pt x="1980" y="432"/>
                      <a:pt x="1936" y="476"/>
                      <a:pt x="1936" y="530"/>
                    </a:cubicBezTo>
                    <a:cubicBezTo>
                      <a:pt x="1936" y="583"/>
                      <a:pt x="1980" y="629"/>
                      <a:pt x="2034" y="629"/>
                    </a:cubicBezTo>
                    <a:cubicBezTo>
                      <a:pt x="2087" y="629"/>
                      <a:pt x="2133" y="584"/>
                      <a:pt x="2133" y="530"/>
                    </a:cubicBezTo>
                    <a:close/>
                    <a:moveTo>
                      <a:pt x="1930" y="663"/>
                    </a:moveTo>
                    <a:cubicBezTo>
                      <a:pt x="1930" y="677"/>
                      <a:pt x="1941" y="688"/>
                      <a:pt x="1955" y="688"/>
                    </a:cubicBezTo>
                    <a:cubicBezTo>
                      <a:pt x="1969" y="688"/>
                      <a:pt x="1981" y="677"/>
                      <a:pt x="1981" y="663"/>
                    </a:cubicBezTo>
                    <a:cubicBezTo>
                      <a:pt x="1981" y="649"/>
                      <a:pt x="1969" y="638"/>
                      <a:pt x="1955" y="638"/>
                    </a:cubicBezTo>
                    <a:cubicBezTo>
                      <a:pt x="1941" y="638"/>
                      <a:pt x="1930" y="649"/>
                      <a:pt x="1930" y="663"/>
                    </a:cubicBezTo>
                    <a:close/>
                    <a:moveTo>
                      <a:pt x="1910" y="429"/>
                    </a:moveTo>
                    <a:cubicBezTo>
                      <a:pt x="1910" y="440"/>
                      <a:pt x="1919" y="449"/>
                      <a:pt x="1930" y="449"/>
                    </a:cubicBezTo>
                    <a:cubicBezTo>
                      <a:pt x="1941" y="449"/>
                      <a:pt x="1950" y="440"/>
                      <a:pt x="1950" y="429"/>
                    </a:cubicBezTo>
                    <a:cubicBezTo>
                      <a:pt x="1950" y="417"/>
                      <a:pt x="1941" y="409"/>
                      <a:pt x="1930" y="409"/>
                    </a:cubicBezTo>
                    <a:cubicBezTo>
                      <a:pt x="1919" y="409"/>
                      <a:pt x="1910" y="417"/>
                      <a:pt x="1910" y="429"/>
                    </a:cubicBezTo>
                    <a:close/>
                    <a:moveTo>
                      <a:pt x="1848" y="237"/>
                    </a:moveTo>
                    <a:cubicBezTo>
                      <a:pt x="1848" y="313"/>
                      <a:pt x="1909" y="372"/>
                      <a:pt x="1983" y="372"/>
                    </a:cubicBezTo>
                    <a:cubicBezTo>
                      <a:pt x="2056" y="372"/>
                      <a:pt x="2119" y="310"/>
                      <a:pt x="2119" y="237"/>
                    </a:cubicBezTo>
                    <a:cubicBezTo>
                      <a:pt x="2119" y="161"/>
                      <a:pt x="2056" y="101"/>
                      <a:pt x="1983" y="101"/>
                    </a:cubicBezTo>
                    <a:cubicBezTo>
                      <a:pt x="1909" y="101"/>
                      <a:pt x="1848" y="164"/>
                      <a:pt x="1848" y="237"/>
                    </a:cubicBezTo>
                    <a:close/>
                    <a:moveTo>
                      <a:pt x="2161" y="203"/>
                    </a:moveTo>
                    <a:cubicBezTo>
                      <a:pt x="2161" y="223"/>
                      <a:pt x="2178" y="240"/>
                      <a:pt x="2198" y="240"/>
                    </a:cubicBezTo>
                    <a:cubicBezTo>
                      <a:pt x="2218" y="240"/>
                      <a:pt x="2235" y="223"/>
                      <a:pt x="2235" y="203"/>
                    </a:cubicBezTo>
                    <a:cubicBezTo>
                      <a:pt x="2235" y="183"/>
                      <a:pt x="2218" y="166"/>
                      <a:pt x="2198" y="166"/>
                    </a:cubicBezTo>
                    <a:cubicBezTo>
                      <a:pt x="2178" y="166"/>
                      <a:pt x="2161" y="180"/>
                      <a:pt x="2161" y="203"/>
                    </a:cubicBezTo>
                    <a:close/>
                    <a:moveTo>
                      <a:pt x="381" y="401"/>
                    </a:moveTo>
                    <a:cubicBezTo>
                      <a:pt x="437" y="401"/>
                      <a:pt x="482" y="355"/>
                      <a:pt x="482" y="299"/>
                    </a:cubicBezTo>
                    <a:cubicBezTo>
                      <a:pt x="482" y="243"/>
                      <a:pt x="437" y="197"/>
                      <a:pt x="381" y="197"/>
                    </a:cubicBezTo>
                    <a:cubicBezTo>
                      <a:pt x="324" y="197"/>
                      <a:pt x="279" y="243"/>
                      <a:pt x="279" y="299"/>
                    </a:cubicBezTo>
                    <a:cubicBezTo>
                      <a:pt x="279" y="355"/>
                      <a:pt x="324" y="401"/>
                      <a:pt x="381" y="401"/>
                    </a:cubicBezTo>
                    <a:close/>
                    <a:moveTo>
                      <a:pt x="846" y="254"/>
                    </a:moveTo>
                    <a:cubicBezTo>
                      <a:pt x="917" y="254"/>
                      <a:pt x="970" y="197"/>
                      <a:pt x="970" y="127"/>
                    </a:cubicBezTo>
                    <a:cubicBezTo>
                      <a:pt x="970" y="56"/>
                      <a:pt x="914" y="0"/>
                      <a:pt x="846" y="0"/>
                    </a:cubicBezTo>
                    <a:cubicBezTo>
                      <a:pt x="778" y="0"/>
                      <a:pt x="722" y="56"/>
                      <a:pt x="722" y="127"/>
                    </a:cubicBezTo>
                    <a:cubicBezTo>
                      <a:pt x="722" y="197"/>
                      <a:pt x="778" y="254"/>
                      <a:pt x="846" y="254"/>
                    </a:cubicBezTo>
                    <a:close/>
                    <a:moveTo>
                      <a:pt x="1794" y="688"/>
                    </a:moveTo>
                    <a:cubicBezTo>
                      <a:pt x="1865" y="688"/>
                      <a:pt x="1919" y="631"/>
                      <a:pt x="1919" y="561"/>
                    </a:cubicBezTo>
                    <a:cubicBezTo>
                      <a:pt x="1919" y="490"/>
                      <a:pt x="1861" y="434"/>
                      <a:pt x="1794" y="434"/>
                    </a:cubicBezTo>
                    <a:cubicBezTo>
                      <a:pt x="1726" y="434"/>
                      <a:pt x="1670" y="490"/>
                      <a:pt x="1670" y="561"/>
                    </a:cubicBezTo>
                    <a:cubicBezTo>
                      <a:pt x="1670" y="631"/>
                      <a:pt x="1727" y="688"/>
                      <a:pt x="1794" y="688"/>
                    </a:cubicBezTo>
                    <a:close/>
                    <a:moveTo>
                      <a:pt x="341" y="564"/>
                    </a:moveTo>
                    <a:cubicBezTo>
                      <a:pt x="383" y="564"/>
                      <a:pt x="417" y="530"/>
                      <a:pt x="417" y="488"/>
                    </a:cubicBezTo>
                    <a:cubicBezTo>
                      <a:pt x="417" y="446"/>
                      <a:pt x="383" y="412"/>
                      <a:pt x="341" y="412"/>
                    </a:cubicBezTo>
                    <a:cubicBezTo>
                      <a:pt x="299" y="412"/>
                      <a:pt x="265" y="446"/>
                      <a:pt x="265" y="488"/>
                    </a:cubicBezTo>
                    <a:cubicBezTo>
                      <a:pt x="268" y="530"/>
                      <a:pt x="302" y="564"/>
                      <a:pt x="341" y="564"/>
                    </a:cubicBezTo>
                    <a:close/>
                    <a:moveTo>
                      <a:pt x="217" y="434"/>
                    </a:moveTo>
                    <a:cubicBezTo>
                      <a:pt x="245" y="434"/>
                      <a:pt x="268" y="412"/>
                      <a:pt x="268" y="384"/>
                    </a:cubicBezTo>
                    <a:cubicBezTo>
                      <a:pt x="268" y="355"/>
                      <a:pt x="245" y="333"/>
                      <a:pt x="217" y="333"/>
                    </a:cubicBezTo>
                    <a:cubicBezTo>
                      <a:pt x="189" y="333"/>
                      <a:pt x="166" y="355"/>
                      <a:pt x="166" y="384"/>
                    </a:cubicBezTo>
                    <a:cubicBezTo>
                      <a:pt x="166" y="412"/>
                      <a:pt x="189" y="434"/>
                      <a:pt x="217" y="434"/>
                    </a:cubicBezTo>
                    <a:close/>
                    <a:moveTo>
                      <a:pt x="564" y="451"/>
                    </a:moveTo>
                    <a:cubicBezTo>
                      <a:pt x="606" y="451"/>
                      <a:pt x="643" y="417"/>
                      <a:pt x="643" y="372"/>
                    </a:cubicBezTo>
                    <a:cubicBezTo>
                      <a:pt x="643" y="330"/>
                      <a:pt x="609" y="293"/>
                      <a:pt x="564" y="293"/>
                    </a:cubicBezTo>
                    <a:cubicBezTo>
                      <a:pt x="519" y="293"/>
                      <a:pt x="485" y="327"/>
                      <a:pt x="485" y="372"/>
                    </a:cubicBezTo>
                    <a:cubicBezTo>
                      <a:pt x="485" y="417"/>
                      <a:pt x="522" y="451"/>
                      <a:pt x="564" y="451"/>
                    </a:cubicBezTo>
                    <a:close/>
                    <a:moveTo>
                      <a:pt x="553" y="271"/>
                    </a:moveTo>
                    <a:cubicBezTo>
                      <a:pt x="598" y="271"/>
                      <a:pt x="635" y="234"/>
                      <a:pt x="635" y="189"/>
                    </a:cubicBezTo>
                    <a:cubicBezTo>
                      <a:pt x="635" y="144"/>
                      <a:pt x="598" y="107"/>
                      <a:pt x="553" y="107"/>
                    </a:cubicBezTo>
                    <a:cubicBezTo>
                      <a:pt x="508" y="107"/>
                      <a:pt x="471" y="144"/>
                      <a:pt x="471" y="189"/>
                    </a:cubicBezTo>
                    <a:cubicBezTo>
                      <a:pt x="471" y="234"/>
                      <a:pt x="508" y="271"/>
                      <a:pt x="553" y="271"/>
                    </a:cubicBezTo>
                    <a:close/>
                    <a:moveTo>
                      <a:pt x="420" y="175"/>
                    </a:moveTo>
                    <a:cubicBezTo>
                      <a:pt x="437" y="175"/>
                      <a:pt x="451" y="161"/>
                      <a:pt x="451" y="144"/>
                    </a:cubicBezTo>
                    <a:cubicBezTo>
                      <a:pt x="451" y="127"/>
                      <a:pt x="437" y="113"/>
                      <a:pt x="420" y="113"/>
                    </a:cubicBezTo>
                    <a:cubicBezTo>
                      <a:pt x="403" y="113"/>
                      <a:pt x="389" y="127"/>
                      <a:pt x="389" y="144"/>
                    </a:cubicBezTo>
                    <a:cubicBezTo>
                      <a:pt x="389" y="161"/>
                      <a:pt x="403" y="175"/>
                      <a:pt x="420" y="175"/>
                    </a:cubicBezTo>
                    <a:close/>
                    <a:moveTo>
                      <a:pt x="1007" y="59"/>
                    </a:moveTo>
                    <a:cubicBezTo>
                      <a:pt x="1018" y="59"/>
                      <a:pt x="1027" y="51"/>
                      <a:pt x="1027" y="39"/>
                    </a:cubicBezTo>
                    <a:cubicBezTo>
                      <a:pt x="1027" y="28"/>
                      <a:pt x="1018" y="20"/>
                      <a:pt x="1007" y="20"/>
                    </a:cubicBezTo>
                    <a:cubicBezTo>
                      <a:pt x="996" y="20"/>
                      <a:pt x="987" y="28"/>
                      <a:pt x="987" y="39"/>
                    </a:cubicBezTo>
                    <a:cubicBezTo>
                      <a:pt x="987" y="48"/>
                      <a:pt x="996" y="59"/>
                      <a:pt x="1007" y="59"/>
                    </a:cubicBezTo>
                    <a:close/>
                    <a:moveTo>
                      <a:pt x="592" y="480"/>
                    </a:moveTo>
                    <a:cubicBezTo>
                      <a:pt x="575" y="480"/>
                      <a:pt x="564" y="494"/>
                      <a:pt x="564" y="508"/>
                    </a:cubicBezTo>
                    <a:cubicBezTo>
                      <a:pt x="564" y="525"/>
                      <a:pt x="578" y="536"/>
                      <a:pt x="592" y="536"/>
                    </a:cubicBezTo>
                    <a:cubicBezTo>
                      <a:pt x="609" y="536"/>
                      <a:pt x="620" y="522"/>
                      <a:pt x="620" y="508"/>
                    </a:cubicBezTo>
                    <a:cubicBezTo>
                      <a:pt x="620" y="494"/>
                      <a:pt x="609" y="480"/>
                      <a:pt x="592" y="480"/>
                    </a:cubicBezTo>
                    <a:close/>
                    <a:moveTo>
                      <a:pt x="488" y="2129"/>
                    </a:moveTo>
                    <a:cubicBezTo>
                      <a:pt x="488" y="2141"/>
                      <a:pt x="496" y="2149"/>
                      <a:pt x="508" y="2149"/>
                    </a:cubicBezTo>
                    <a:cubicBezTo>
                      <a:pt x="519" y="2149"/>
                      <a:pt x="527" y="2141"/>
                      <a:pt x="527" y="2129"/>
                    </a:cubicBezTo>
                    <a:cubicBezTo>
                      <a:pt x="527" y="2118"/>
                      <a:pt x="519" y="2110"/>
                      <a:pt x="508" y="2110"/>
                    </a:cubicBezTo>
                    <a:cubicBezTo>
                      <a:pt x="496" y="2110"/>
                      <a:pt x="488" y="2118"/>
                      <a:pt x="488" y="2129"/>
                    </a:cubicBezTo>
                    <a:close/>
                    <a:moveTo>
                      <a:pt x="143" y="434"/>
                    </a:moveTo>
                    <a:cubicBezTo>
                      <a:pt x="126" y="434"/>
                      <a:pt x="112" y="448"/>
                      <a:pt x="112" y="465"/>
                    </a:cubicBezTo>
                    <a:cubicBezTo>
                      <a:pt x="112" y="481"/>
                      <a:pt x="126" y="497"/>
                      <a:pt x="143" y="497"/>
                    </a:cubicBezTo>
                    <a:cubicBezTo>
                      <a:pt x="159" y="497"/>
                      <a:pt x="175" y="481"/>
                      <a:pt x="175" y="465"/>
                    </a:cubicBezTo>
                    <a:cubicBezTo>
                      <a:pt x="175" y="448"/>
                      <a:pt x="159" y="434"/>
                      <a:pt x="143" y="434"/>
                    </a:cubicBezTo>
                    <a:close/>
                    <a:moveTo>
                      <a:pt x="330" y="623"/>
                    </a:moveTo>
                    <a:cubicBezTo>
                      <a:pt x="324" y="623"/>
                      <a:pt x="318" y="629"/>
                      <a:pt x="318" y="635"/>
                    </a:cubicBezTo>
                    <a:cubicBezTo>
                      <a:pt x="318" y="640"/>
                      <a:pt x="324" y="646"/>
                      <a:pt x="330" y="646"/>
                    </a:cubicBezTo>
                    <a:cubicBezTo>
                      <a:pt x="335" y="646"/>
                      <a:pt x="341" y="640"/>
                      <a:pt x="341" y="635"/>
                    </a:cubicBezTo>
                    <a:cubicBezTo>
                      <a:pt x="341" y="629"/>
                      <a:pt x="335" y="623"/>
                      <a:pt x="330" y="623"/>
                    </a:cubicBezTo>
                    <a:close/>
                    <a:moveTo>
                      <a:pt x="606" y="680"/>
                    </a:moveTo>
                    <a:cubicBezTo>
                      <a:pt x="606" y="705"/>
                      <a:pt x="625" y="725"/>
                      <a:pt x="651" y="725"/>
                    </a:cubicBezTo>
                    <a:cubicBezTo>
                      <a:pt x="676" y="725"/>
                      <a:pt x="697" y="705"/>
                      <a:pt x="697" y="680"/>
                    </a:cubicBezTo>
                    <a:cubicBezTo>
                      <a:pt x="697" y="655"/>
                      <a:pt x="677" y="635"/>
                      <a:pt x="651" y="635"/>
                    </a:cubicBezTo>
                    <a:cubicBezTo>
                      <a:pt x="626" y="635"/>
                      <a:pt x="606" y="655"/>
                      <a:pt x="606" y="680"/>
                    </a:cubicBezTo>
                    <a:close/>
                    <a:moveTo>
                      <a:pt x="646" y="443"/>
                    </a:moveTo>
                    <a:cubicBezTo>
                      <a:pt x="646" y="454"/>
                      <a:pt x="656" y="465"/>
                      <a:pt x="668" y="465"/>
                    </a:cubicBezTo>
                    <a:cubicBezTo>
                      <a:pt x="679" y="465"/>
                      <a:pt x="691" y="454"/>
                      <a:pt x="691" y="443"/>
                    </a:cubicBezTo>
                    <a:cubicBezTo>
                      <a:pt x="691" y="432"/>
                      <a:pt x="680" y="420"/>
                      <a:pt x="668" y="420"/>
                    </a:cubicBezTo>
                    <a:cubicBezTo>
                      <a:pt x="654" y="420"/>
                      <a:pt x="646" y="432"/>
                      <a:pt x="646" y="443"/>
                    </a:cubicBezTo>
                    <a:close/>
                    <a:moveTo>
                      <a:pt x="677" y="268"/>
                    </a:moveTo>
                    <a:cubicBezTo>
                      <a:pt x="691" y="268"/>
                      <a:pt x="699" y="256"/>
                      <a:pt x="699" y="245"/>
                    </a:cubicBezTo>
                    <a:cubicBezTo>
                      <a:pt x="699" y="233"/>
                      <a:pt x="688" y="223"/>
                      <a:pt x="677" y="223"/>
                    </a:cubicBezTo>
                    <a:cubicBezTo>
                      <a:pt x="666" y="223"/>
                      <a:pt x="654" y="233"/>
                      <a:pt x="654" y="245"/>
                    </a:cubicBezTo>
                    <a:cubicBezTo>
                      <a:pt x="654" y="256"/>
                      <a:pt x="663" y="268"/>
                      <a:pt x="677" y="268"/>
                    </a:cubicBezTo>
                    <a:close/>
                    <a:moveTo>
                      <a:pt x="666" y="25"/>
                    </a:moveTo>
                    <a:cubicBezTo>
                      <a:pt x="657" y="25"/>
                      <a:pt x="651" y="30"/>
                      <a:pt x="651" y="39"/>
                    </a:cubicBezTo>
                    <a:cubicBezTo>
                      <a:pt x="651" y="47"/>
                      <a:pt x="657" y="53"/>
                      <a:pt x="666" y="53"/>
                    </a:cubicBezTo>
                    <a:cubicBezTo>
                      <a:pt x="674" y="53"/>
                      <a:pt x="680" y="47"/>
                      <a:pt x="680" y="39"/>
                    </a:cubicBezTo>
                    <a:cubicBezTo>
                      <a:pt x="680" y="30"/>
                      <a:pt x="674" y="25"/>
                      <a:pt x="666" y="25"/>
                    </a:cubicBezTo>
                    <a:close/>
                    <a:moveTo>
                      <a:pt x="666" y="76"/>
                    </a:moveTo>
                    <a:cubicBezTo>
                      <a:pt x="643" y="76"/>
                      <a:pt x="626" y="93"/>
                      <a:pt x="626" y="116"/>
                    </a:cubicBezTo>
                    <a:cubicBezTo>
                      <a:pt x="626" y="138"/>
                      <a:pt x="643" y="155"/>
                      <a:pt x="666" y="155"/>
                    </a:cubicBezTo>
                    <a:cubicBezTo>
                      <a:pt x="688" y="155"/>
                      <a:pt x="705" y="138"/>
                      <a:pt x="705" y="116"/>
                    </a:cubicBezTo>
                    <a:cubicBezTo>
                      <a:pt x="705" y="93"/>
                      <a:pt x="688" y="76"/>
                      <a:pt x="666" y="76"/>
                    </a:cubicBezTo>
                    <a:close/>
                    <a:moveTo>
                      <a:pt x="50" y="973"/>
                    </a:moveTo>
                    <a:cubicBezTo>
                      <a:pt x="31" y="973"/>
                      <a:pt x="16" y="990"/>
                      <a:pt x="16" y="1007"/>
                    </a:cubicBezTo>
                    <a:cubicBezTo>
                      <a:pt x="16" y="1027"/>
                      <a:pt x="30" y="1041"/>
                      <a:pt x="50" y="1041"/>
                    </a:cubicBezTo>
                    <a:cubicBezTo>
                      <a:pt x="69" y="1041"/>
                      <a:pt x="84" y="1024"/>
                      <a:pt x="84" y="1007"/>
                    </a:cubicBezTo>
                    <a:cubicBezTo>
                      <a:pt x="84" y="990"/>
                      <a:pt x="67" y="973"/>
                      <a:pt x="50" y="973"/>
                    </a:cubicBezTo>
                    <a:close/>
                    <a:moveTo>
                      <a:pt x="25" y="1115"/>
                    </a:moveTo>
                    <a:cubicBezTo>
                      <a:pt x="19" y="1115"/>
                      <a:pt x="14" y="1119"/>
                      <a:pt x="14" y="1125"/>
                    </a:cubicBezTo>
                    <a:cubicBezTo>
                      <a:pt x="14" y="1130"/>
                      <a:pt x="19" y="1136"/>
                      <a:pt x="25" y="1136"/>
                    </a:cubicBezTo>
                    <a:cubicBezTo>
                      <a:pt x="31" y="1136"/>
                      <a:pt x="36" y="1130"/>
                      <a:pt x="36" y="1125"/>
                    </a:cubicBezTo>
                    <a:cubicBezTo>
                      <a:pt x="33" y="1116"/>
                      <a:pt x="31" y="1115"/>
                      <a:pt x="25" y="1115"/>
                    </a:cubicBezTo>
                    <a:close/>
                    <a:moveTo>
                      <a:pt x="53" y="1218"/>
                    </a:moveTo>
                    <a:cubicBezTo>
                      <a:pt x="30" y="1218"/>
                      <a:pt x="14" y="1235"/>
                      <a:pt x="14" y="1257"/>
                    </a:cubicBezTo>
                    <a:cubicBezTo>
                      <a:pt x="14" y="1280"/>
                      <a:pt x="30" y="1297"/>
                      <a:pt x="53" y="1297"/>
                    </a:cubicBezTo>
                    <a:cubicBezTo>
                      <a:pt x="75" y="1297"/>
                      <a:pt x="93" y="1280"/>
                      <a:pt x="93" y="1257"/>
                    </a:cubicBezTo>
                    <a:cubicBezTo>
                      <a:pt x="93" y="1235"/>
                      <a:pt x="75" y="1218"/>
                      <a:pt x="53" y="1218"/>
                    </a:cubicBezTo>
                    <a:close/>
                    <a:moveTo>
                      <a:pt x="36" y="1328"/>
                    </a:moveTo>
                    <a:cubicBezTo>
                      <a:pt x="22" y="1328"/>
                      <a:pt x="14" y="1339"/>
                      <a:pt x="14" y="1351"/>
                    </a:cubicBezTo>
                    <a:cubicBezTo>
                      <a:pt x="14" y="1365"/>
                      <a:pt x="24" y="1373"/>
                      <a:pt x="36" y="1373"/>
                    </a:cubicBezTo>
                    <a:cubicBezTo>
                      <a:pt x="47" y="1373"/>
                      <a:pt x="59" y="1362"/>
                      <a:pt x="59" y="1351"/>
                    </a:cubicBezTo>
                    <a:cubicBezTo>
                      <a:pt x="62" y="1336"/>
                      <a:pt x="50" y="1328"/>
                      <a:pt x="36" y="1328"/>
                    </a:cubicBezTo>
                    <a:close/>
                    <a:moveTo>
                      <a:pt x="50" y="1427"/>
                    </a:moveTo>
                    <a:cubicBezTo>
                      <a:pt x="28" y="1427"/>
                      <a:pt x="8" y="1446"/>
                      <a:pt x="8" y="1469"/>
                    </a:cubicBezTo>
                    <a:cubicBezTo>
                      <a:pt x="8" y="1492"/>
                      <a:pt x="27" y="1511"/>
                      <a:pt x="50" y="1511"/>
                    </a:cubicBezTo>
                    <a:cubicBezTo>
                      <a:pt x="72" y="1511"/>
                      <a:pt x="93" y="1492"/>
                      <a:pt x="93" y="1469"/>
                    </a:cubicBezTo>
                    <a:cubicBezTo>
                      <a:pt x="93" y="1446"/>
                      <a:pt x="76" y="1427"/>
                      <a:pt x="50" y="1427"/>
                    </a:cubicBezTo>
                    <a:close/>
                    <a:moveTo>
                      <a:pt x="643" y="796"/>
                    </a:moveTo>
                    <a:cubicBezTo>
                      <a:pt x="643" y="813"/>
                      <a:pt x="654" y="824"/>
                      <a:pt x="671" y="824"/>
                    </a:cubicBezTo>
                    <a:cubicBezTo>
                      <a:pt x="688" y="824"/>
                      <a:pt x="699" y="813"/>
                      <a:pt x="699" y="796"/>
                    </a:cubicBezTo>
                    <a:cubicBezTo>
                      <a:pt x="699" y="779"/>
                      <a:pt x="688" y="767"/>
                      <a:pt x="671" y="767"/>
                    </a:cubicBezTo>
                    <a:cubicBezTo>
                      <a:pt x="654" y="767"/>
                      <a:pt x="643" y="782"/>
                      <a:pt x="643" y="796"/>
                    </a:cubicBezTo>
                    <a:close/>
                    <a:moveTo>
                      <a:pt x="584" y="1041"/>
                    </a:moveTo>
                    <a:cubicBezTo>
                      <a:pt x="584" y="1072"/>
                      <a:pt x="609" y="1098"/>
                      <a:pt x="640" y="1098"/>
                    </a:cubicBezTo>
                    <a:cubicBezTo>
                      <a:pt x="671" y="1098"/>
                      <a:pt x="697" y="1072"/>
                      <a:pt x="697" y="1041"/>
                    </a:cubicBezTo>
                    <a:cubicBezTo>
                      <a:pt x="697" y="1010"/>
                      <a:pt x="671" y="985"/>
                      <a:pt x="640" y="985"/>
                    </a:cubicBezTo>
                    <a:cubicBezTo>
                      <a:pt x="609" y="985"/>
                      <a:pt x="584" y="1010"/>
                      <a:pt x="584" y="1041"/>
                    </a:cubicBezTo>
                    <a:close/>
                    <a:moveTo>
                      <a:pt x="589" y="1116"/>
                    </a:moveTo>
                    <a:cubicBezTo>
                      <a:pt x="580" y="1116"/>
                      <a:pt x="575" y="1122"/>
                      <a:pt x="575" y="1130"/>
                    </a:cubicBezTo>
                    <a:cubicBezTo>
                      <a:pt x="575" y="1139"/>
                      <a:pt x="580" y="1145"/>
                      <a:pt x="589" y="1145"/>
                    </a:cubicBezTo>
                    <a:cubicBezTo>
                      <a:pt x="597" y="1145"/>
                      <a:pt x="603" y="1139"/>
                      <a:pt x="603" y="1130"/>
                    </a:cubicBezTo>
                    <a:cubicBezTo>
                      <a:pt x="603" y="1122"/>
                      <a:pt x="597" y="1116"/>
                      <a:pt x="589" y="1116"/>
                    </a:cubicBezTo>
                    <a:close/>
                    <a:moveTo>
                      <a:pt x="601" y="1658"/>
                    </a:moveTo>
                    <a:cubicBezTo>
                      <a:pt x="601" y="1684"/>
                      <a:pt x="620" y="1703"/>
                      <a:pt x="646" y="1703"/>
                    </a:cubicBezTo>
                    <a:cubicBezTo>
                      <a:pt x="671" y="1703"/>
                      <a:pt x="691" y="1684"/>
                      <a:pt x="691" y="1658"/>
                    </a:cubicBezTo>
                    <a:cubicBezTo>
                      <a:pt x="691" y="1633"/>
                      <a:pt x="671" y="1613"/>
                      <a:pt x="646" y="1613"/>
                    </a:cubicBezTo>
                    <a:cubicBezTo>
                      <a:pt x="620" y="1613"/>
                      <a:pt x="601" y="1633"/>
                      <a:pt x="601" y="1658"/>
                    </a:cubicBezTo>
                    <a:close/>
                    <a:moveTo>
                      <a:pt x="643" y="1743"/>
                    </a:moveTo>
                    <a:cubicBezTo>
                      <a:pt x="637" y="1743"/>
                      <a:pt x="632" y="1748"/>
                      <a:pt x="632" y="1754"/>
                    </a:cubicBezTo>
                    <a:cubicBezTo>
                      <a:pt x="632" y="1760"/>
                      <a:pt x="637" y="1765"/>
                      <a:pt x="643" y="1765"/>
                    </a:cubicBezTo>
                    <a:cubicBezTo>
                      <a:pt x="649" y="1765"/>
                      <a:pt x="654" y="1760"/>
                      <a:pt x="654" y="1754"/>
                    </a:cubicBezTo>
                    <a:cubicBezTo>
                      <a:pt x="654" y="1748"/>
                      <a:pt x="649" y="1743"/>
                      <a:pt x="643" y="1743"/>
                    </a:cubicBezTo>
                    <a:close/>
                    <a:moveTo>
                      <a:pt x="318" y="1630"/>
                    </a:moveTo>
                    <a:cubicBezTo>
                      <a:pt x="309" y="1630"/>
                      <a:pt x="304" y="1636"/>
                      <a:pt x="304" y="1644"/>
                    </a:cubicBezTo>
                    <a:cubicBezTo>
                      <a:pt x="304" y="1652"/>
                      <a:pt x="309" y="1658"/>
                      <a:pt x="318" y="1658"/>
                    </a:cubicBezTo>
                    <a:cubicBezTo>
                      <a:pt x="326" y="1658"/>
                      <a:pt x="333" y="1652"/>
                      <a:pt x="333" y="1644"/>
                    </a:cubicBezTo>
                    <a:cubicBezTo>
                      <a:pt x="333" y="1636"/>
                      <a:pt x="326" y="1630"/>
                      <a:pt x="318" y="1630"/>
                    </a:cubicBezTo>
                    <a:close/>
                    <a:moveTo>
                      <a:pt x="84" y="1579"/>
                    </a:moveTo>
                    <a:cubicBezTo>
                      <a:pt x="67" y="1579"/>
                      <a:pt x="53" y="1593"/>
                      <a:pt x="53" y="1610"/>
                    </a:cubicBezTo>
                    <a:cubicBezTo>
                      <a:pt x="53" y="1627"/>
                      <a:pt x="67" y="1641"/>
                      <a:pt x="84" y="1641"/>
                    </a:cubicBezTo>
                    <a:cubicBezTo>
                      <a:pt x="101" y="1641"/>
                      <a:pt x="115" y="1627"/>
                      <a:pt x="115" y="1610"/>
                    </a:cubicBezTo>
                    <a:cubicBezTo>
                      <a:pt x="115" y="1593"/>
                      <a:pt x="101" y="1579"/>
                      <a:pt x="84" y="1579"/>
                    </a:cubicBezTo>
                    <a:close/>
                    <a:moveTo>
                      <a:pt x="36" y="1774"/>
                    </a:moveTo>
                    <a:cubicBezTo>
                      <a:pt x="22" y="1774"/>
                      <a:pt x="11" y="1785"/>
                      <a:pt x="11" y="1799"/>
                    </a:cubicBezTo>
                    <a:cubicBezTo>
                      <a:pt x="11" y="1813"/>
                      <a:pt x="22" y="1825"/>
                      <a:pt x="36" y="1825"/>
                    </a:cubicBezTo>
                    <a:cubicBezTo>
                      <a:pt x="50" y="1825"/>
                      <a:pt x="62" y="1813"/>
                      <a:pt x="62" y="1799"/>
                    </a:cubicBezTo>
                    <a:cubicBezTo>
                      <a:pt x="62" y="1785"/>
                      <a:pt x="50" y="1774"/>
                      <a:pt x="36" y="1774"/>
                    </a:cubicBezTo>
                    <a:close/>
                    <a:moveTo>
                      <a:pt x="101" y="2135"/>
                    </a:moveTo>
                    <a:cubicBezTo>
                      <a:pt x="101" y="2112"/>
                      <a:pt x="84" y="2096"/>
                      <a:pt x="62" y="2096"/>
                    </a:cubicBezTo>
                    <a:cubicBezTo>
                      <a:pt x="39" y="2096"/>
                      <a:pt x="22" y="2112"/>
                      <a:pt x="22" y="2135"/>
                    </a:cubicBezTo>
                    <a:cubicBezTo>
                      <a:pt x="22" y="2158"/>
                      <a:pt x="39" y="2175"/>
                      <a:pt x="62" y="2175"/>
                    </a:cubicBezTo>
                    <a:cubicBezTo>
                      <a:pt x="84" y="2175"/>
                      <a:pt x="101" y="2158"/>
                      <a:pt x="101" y="2135"/>
                    </a:cubicBezTo>
                    <a:close/>
                    <a:moveTo>
                      <a:pt x="186" y="2121"/>
                    </a:moveTo>
                    <a:cubicBezTo>
                      <a:pt x="175" y="2121"/>
                      <a:pt x="166" y="2130"/>
                      <a:pt x="166" y="2141"/>
                    </a:cubicBezTo>
                    <a:cubicBezTo>
                      <a:pt x="166" y="2153"/>
                      <a:pt x="175" y="2160"/>
                      <a:pt x="186" y="2160"/>
                    </a:cubicBezTo>
                    <a:cubicBezTo>
                      <a:pt x="197" y="2160"/>
                      <a:pt x="206" y="2153"/>
                      <a:pt x="206" y="2141"/>
                    </a:cubicBezTo>
                    <a:cubicBezTo>
                      <a:pt x="206" y="2130"/>
                      <a:pt x="197" y="2121"/>
                      <a:pt x="186" y="2121"/>
                    </a:cubicBezTo>
                    <a:close/>
                    <a:moveTo>
                      <a:pt x="304" y="2014"/>
                    </a:moveTo>
                    <a:cubicBezTo>
                      <a:pt x="298" y="2014"/>
                      <a:pt x="296" y="2019"/>
                      <a:pt x="296" y="2022"/>
                    </a:cubicBezTo>
                    <a:cubicBezTo>
                      <a:pt x="296" y="2025"/>
                      <a:pt x="302" y="2031"/>
                      <a:pt x="304" y="2031"/>
                    </a:cubicBezTo>
                    <a:cubicBezTo>
                      <a:pt x="310" y="2031"/>
                      <a:pt x="313" y="2025"/>
                      <a:pt x="313" y="2022"/>
                    </a:cubicBezTo>
                    <a:cubicBezTo>
                      <a:pt x="313" y="2019"/>
                      <a:pt x="309" y="2014"/>
                      <a:pt x="304" y="2014"/>
                    </a:cubicBezTo>
                    <a:close/>
                    <a:moveTo>
                      <a:pt x="445" y="2107"/>
                    </a:moveTo>
                    <a:cubicBezTo>
                      <a:pt x="426" y="2107"/>
                      <a:pt x="412" y="2122"/>
                      <a:pt x="412" y="2141"/>
                    </a:cubicBezTo>
                    <a:cubicBezTo>
                      <a:pt x="412" y="2161"/>
                      <a:pt x="425" y="2175"/>
                      <a:pt x="445" y="2175"/>
                    </a:cubicBezTo>
                    <a:cubicBezTo>
                      <a:pt x="464" y="2175"/>
                      <a:pt x="479" y="2161"/>
                      <a:pt x="479" y="2141"/>
                    </a:cubicBezTo>
                    <a:cubicBezTo>
                      <a:pt x="479" y="2122"/>
                      <a:pt x="462" y="2107"/>
                      <a:pt x="445" y="2107"/>
                    </a:cubicBezTo>
                    <a:close/>
                    <a:moveTo>
                      <a:pt x="654" y="2175"/>
                    </a:moveTo>
                    <a:cubicBezTo>
                      <a:pt x="666" y="2175"/>
                      <a:pt x="674" y="2166"/>
                      <a:pt x="674" y="2155"/>
                    </a:cubicBezTo>
                    <a:cubicBezTo>
                      <a:pt x="674" y="2143"/>
                      <a:pt x="665" y="2135"/>
                      <a:pt x="654" y="2135"/>
                    </a:cubicBezTo>
                    <a:cubicBezTo>
                      <a:pt x="642" y="2135"/>
                      <a:pt x="635" y="2143"/>
                      <a:pt x="635" y="2155"/>
                    </a:cubicBezTo>
                    <a:cubicBezTo>
                      <a:pt x="635" y="2163"/>
                      <a:pt x="646" y="2175"/>
                      <a:pt x="654" y="2175"/>
                    </a:cubicBezTo>
                    <a:close/>
                    <a:moveTo>
                      <a:pt x="558" y="2158"/>
                    </a:moveTo>
                    <a:cubicBezTo>
                      <a:pt x="552" y="2158"/>
                      <a:pt x="550" y="2160"/>
                      <a:pt x="550" y="2166"/>
                    </a:cubicBezTo>
                    <a:cubicBezTo>
                      <a:pt x="550" y="2172"/>
                      <a:pt x="553" y="2175"/>
                      <a:pt x="558" y="2175"/>
                    </a:cubicBezTo>
                    <a:cubicBezTo>
                      <a:pt x="564" y="2175"/>
                      <a:pt x="567" y="2172"/>
                      <a:pt x="567" y="2166"/>
                    </a:cubicBezTo>
                    <a:cubicBezTo>
                      <a:pt x="567" y="2160"/>
                      <a:pt x="563" y="2158"/>
                      <a:pt x="558" y="2158"/>
                    </a:cubicBezTo>
                    <a:close/>
                    <a:moveTo>
                      <a:pt x="640" y="2022"/>
                    </a:moveTo>
                    <a:cubicBezTo>
                      <a:pt x="634" y="2022"/>
                      <a:pt x="629" y="2028"/>
                      <a:pt x="629" y="2033"/>
                    </a:cubicBezTo>
                    <a:cubicBezTo>
                      <a:pt x="629" y="2039"/>
                      <a:pt x="635" y="2045"/>
                      <a:pt x="640" y="2045"/>
                    </a:cubicBezTo>
                    <a:cubicBezTo>
                      <a:pt x="646" y="2045"/>
                      <a:pt x="651" y="2039"/>
                      <a:pt x="651" y="2033"/>
                    </a:cubicBezTo>
                    <a:cubicBezTo>
                      <a:pt x="651" y="2025"/>
                      <a:pt x="645" y="2022"/>
                      <a:pt x="640" y="2022"/>
                    </a:cubicBezTo>
                    <a:close/>
                    <a:moveTo>
                      <a:pt x="1986" y="31"/>
                    </a:moveTo>
                    <a:cubicBezTo>
                      <a:pt x="1972" y="31"/>
                      <a:pt x="1964" y="42"/>
                      <a:pt x="1964" y="53"/>
                    </a:cubicBezTo>
                    <a:cubicBezTo>
                      <a:pt x="1964" y="68"/>
                      <a:pt x="1974" y="76"/>
                      <a:pt x="1986" y="76"/>
                    </a:cubicBezTo>
                    <a:cubicBezTo>
                      <a:pt x="1997" y="76"/>
                      <a:pt x="2009" y="64"/>
                      <a:pt x="2009" y="53"/>
                    </a:cubicBezTo>
                    <a:cubicBezTo>
                      <a:pt x="2009" y="41"/>
                      <a:pt x="2000" y="31"/>
                      <a:pt x="1986" y="31"/>
                    </a:cubicBezTo>
                    <a:close/>
                    <a:moveTo>
                      <a:pt x="1958" y="1047"/>
                    </a:moveTo>
                    <a:cubicBezTo>
                      <a:pt x="1944" y="1047"/>
                      <a:pt x="1933" y="1058"/>
                      <a:pt x="1933" y="1072"/>
                    </a:cubicBezTo>
                    <a:cubicBezTo>
                      <a:pt x="1933" y="1086"/>
                      <a:pt x="1944" y="1098"/>
                      <a:pt x="1958" y="1098"/>
                    </a:cubicBezTo>
                    <a:cubicBezTo>
                      <a:pt x="1972" y="1098"/>
                      <a:pt x="1983" y="1086"/>
                      <a:pt x="1983" y="1072"/>
                    </a:cubicBezTo>
                    <a:cubicBezTo>
                      <a:pt x="1986" y="1058"/>
                      <a:pt x="1975" y="1047"/>
                      <a:pt x="1958" y="1047"/>
                    </a:cubicBezTo>
                    <a:close/>
                    <a:moveTo>
                      <a:pt x="2556" y="1655"/>
                    </a:moveTo>
                    <a:cubicBezTo>
                      <a:pt x="2556" y="1669"/>
                      <a:pt x="2568" y="1684"/>
                      <a:pt x="2585" y="1684"/>
                    </a:cubicBezTo>
                    <a:cubicBezTo>
                      <a:pt x="2599" y="1684"/>
                      <a:pt x="2613" y="1672"/>
                      <a:pt x="2613" y="1655"/>
                    </a:cubicBezTo>
                    <a:cubicBezTo>
                      <a:pt x="2613" y="1641"/>
                      <a:pt x="2602" y="1627"/>
                      <a:pt x="2585" y="1627"/>
                    </a:cubicBezTo>
                    <a:cubicBezTo>
                      <a:pt x="2570" y="1630"/>
                      <a:pt x="2556" y="1641"/>
                      <a:pt x="2556" y="1655"/>
                    </a:cubicBezTo>
                    <a:close/>
                    <a:moveTo>
                      <a:pt x="2489" y="1923"/>
                    </a:moveTo>
                    <a:cubicBezTo>
                      <a:pt x="2489" y="1957"/>
                      <a:pt x="2517" y="1985"/>
                      <a:pt x="2551" y="1985"/>
                    </a:cubicBezTo>
                    <a:cubicBezTo>
                      <a:pt x="2585" y="1985"/>
                      <a:pt x="2613" y="1957"/>
                      <a:pt x="2613" y="1923"/>
                    </a:cubicBezTo>
                    <a:cubicBezTo>
                      <a:pt x="2613" y="1890"/>
                      <a:pt x="2585" y="1861"/>
                      <a:pt x="2551" y="1861"/>
                    </a:cubicBezTo>
                    <a:cubicBezTo>
                      <a:pt x="2517" y="1861"/>
                      <a:pt x="2489" y="1887"/>
                      <a:pt x="2489" y="1923"/>
                    </a:cubicBezTo>
                    <a:close/>
                    <a:moveTo>
                      <a:pt x="2486" y="2033"/>
                    </a:moveTo>
                    <a:cubicBezTo>
                      <a:pt x="2477" y="2033"/>
                      <a:pt x="2472" y="2040"/>
                      <a:pt x="2472" y="2048"/>
                    </a:cubicBezTo>
                    <a:cubicBezTo>
                      <a:pt x="2472" y="2057"/>
                      <a:pt x="2477" y="2062"/>
                      <a:pt x="2486" y="2062"/>
                    </a:cubicBezTo>
                    <a:cubicBezTo>
                      <a:pt x="2494" y="2062"/>
                      <a:pt x="2500" y="2057"/>
                      <a:pt x="2500" y="2048"/>
                    </a:cubicBezTo>
                    <a:cubicBezTo>
                      <a:pt x="2500" y="2040"/>
                      <a:pt x="2494" y="2033"/>
                      <a:pt x="2486" y="2033"/>
                    </a:cubicBezTo>
                    <a:close/>
                    <a:moveTo>
                      <a:pt x="2412" y="2033"/>
                    </a:moveTo>
                    <a:cubicBezTo>
                      <a:pt x="2389" y="2033"/>
                      <a:pt x="2373" y="2050"/>
                      <a:pt x="2373" y="2073"/>
                    </a:cubicBezTo>
                    <a:cubicBezTo>
                      <a:pt x="2373" y="2096"/>
                      <a:pt x="2389" y="2112"/>
                      <a:pt x="2412" y="2112"/>
                    </a:cubicBezTo>
                    <a:cubicBezTo>
                      <a:pt x="2434" y="2112"/>
                      <a:pt x="2452" y="2096"/>
                      <a:pt x="2452" y="2073"/>
                    </a:cubicBezTo>
                    <a:cubicBezTo>
                      <a:pt x="2452" y="2050"/>
                      <a:pt x="2434" y="2033"/>
                      <a:pt x="2412" y="2033"/>
                    </a:cubicBezTo>
                    <a:close/>
                    <a:moveTo>
                      <a:pt x="2500" y="2079"/>
                    </a:moveTo>
                    <a:cubicBezTo>
                      <a:pt x="2500" y="2110"/>
                      <a:pt x="2525" y="2135"/>
                      <a:pt x="2556" y="2135"/>
                    </a:cubicBezTo>
                    <a:cubicBezTo>
                      <a:pt x="2587" y="2135"/>
                      <a:pt x="2613" y="2110"/>
                      <a:pt x="2613" y="2079"/>
                    </a:cubicBezTo>
                    <a:cubicBezTo>
                      <a:pt x="2613" y="2048"/>
                      <a:pt x="2587" y="2022"/>
                      <a:pt x="2556" y="2022"/>
                    </a:cubicBezTo>
                    <a:cubicBezTo>
                      <a:pt x="2525" y="2022"/>
                      <a:pt x="2500" y="2048"/>
                      <a:pt x="2500" y="2079"/>
                    </a:cubicBezTo>
                    <a:close/>
                    <a:moveTo>
                      <a:pt x="2511" y="2138"/>
                    </a:moveTo>
                    <a:cubicBezTo>
                      <a:pt x="2500" y="2138"/>
                      <a:pt x="2494" y="2146"/>
                      <a:pt x="2494" y="2158"/>
                    </a:cubicBezTo>
                    <a:cubicBezTo>
                      <a:pt x="2494" y="2169"/>
                      <a:pt x="2503" y="2177"/>
                      <a:pt x="2511" y="2177"/>
                    </a:cubicBezTo>
                    <a:cubicBezTo>
                      <a:pt x="2523" y="2177"/>
                      <a:pt x="2528" y="2169"/>
                      <a:pt x="2528" y="2158"/>
                    </a:cubicBezTo>
                    <a:cubicBezTo>
                      <a:pt x="2528" y="2146"/>
                      <a:pt x="2520" y="2138"/>
                      <a:pt x="2511" y="2138"/>
                    </a:cubicBezTo>
                    <a:close/>
                    <a:moveTo>
                      <a:pt x="1258" y="1133"/>
                    </a:moveTo>
                    <a:cubicBezTo>
                      <a:pt x="1201" y="1133"/>
                      <a:pt x="1157" y="1179"/>
                      <a:pt x="1157" y="1235"/>
                    </a:cubicBezTo>
                    <a:cubicBezTo>
                      <a:pt x="1157" y="1292"/>
                      <a:pt x="1201" y="1336"/>
                      <a:pt x="1258" y="1336"/>
                    </a:cubicBezTo>
                    <a:cubicBezTo>
                      <a:pt x="1314" y="1336"/>
                      <a:pt x="1360" y="1292"/>
                      <a:pt x="1360" y="1235"/>
                    </a:cubicBezTo>
                    <a:cubicBezTo>
                      <a:pt x="1360" y="1179"/>
                      <a:pt x="1314" y="1133"/>
                      <a:pt x="1258" y="1133"/>
                    </a:cubicBezTo>
                    <a:close/>
                    <a:moveTo>
                      <a:pt x="1213" y="1794"/>
                    </a:moveTo>
                    <a:cubicBezTo>
                      <a:pt x="1156" y="1794"/>
                      <a:pt x="1111" y="1839"/>
                      <a:pt x="1111" y="1895"/>
                    </a:cubicBezTo>
                    <a:cubicBezTo>
                      <a:pt x="1111" y="1952"/>
                      <a:pt x="1156" y="1997"/>
                      <a:pt x="1213" y="1997"/>
                    </a:cubicBezTo>
                    <a:cubicBezTo>
                      <a:pt x="1269" y="1997"/>
                      <a:pt x="1315" y="1952"/>
                      <a:pt x="1315" y="1895"/>
                    </a:cubicBezTo>
                    <a:cubicBezTo>
                      <a:pt x="1315" y="1839"/>
                      <a:pt x="1269" y="1794"/>
                      <a:pt x="1213" y="1794"/>
                    </a:cubicBezTo>
                    <a:close/>
                    <a:moveTo>
                      <a:pt x="1284" y="2005"/>
                    </a:moveTo>
                    <a:cubicBezTo>
                      <a:pt x="1238" y="2005"/>
                      <a:pt x="1199" y="2042"/>
                      <a:pt x="1199" y="2090"/>
                    </a:cubicBezTo>
                    <a:cubicBezTo>
                      <a:pt x="1199" y="2138"/>
                      <a:pt x="1236" y="2175"/>
                      <a:pt x="1284" y="2175"/>
                    </a:cubicBezTo>
                    <a:cubicBezTo>
                      <a:pt x="1332" y="2175"/>
                      <a:pt x="1368" y="2138"/>
                      <a:pt x="1368" y="2090"/>
                    </a:cubicBezTo>
                    <a:cubicBezTo>
                      <a:pt x="1368" y="2042"/>
                      <a:pt x="1332" y="2005"/>
                      <a:pt x="1284" y="2005"/>
                    </a:cubicBezTo>
                    <a:close/>
                    <a:moveTo>
                      <a:pt x="1396" y="561"/>
                    </a:moveTo>
                    <a:cubicBezTo>
                      <a:pt x="1396" y="527"/>
                      <a:pt x="1368" y="499"/>
                      <a:pt x="1337" y="499"/>
                    </a:cubicBezTo>
                    <a:cubicBezTo>
                      <a:pt x="1303" y="499"/>
                      <a:pt x="1278" y="527"/>
                      <a:pt x="1278" y="561"/>
                    </a:cubicBezTo>
                    <a:cubicBezTo>
                      <a:pt x="1278" y="594"/>
                      <a:pt x="1306" y="623"/>
                      <a:pt x="1337" y="623"/>
                    </a:cubicBezTo>
                    <a:cubicBezTo>
                      <a:pt x="1368" y="623"/>
                      <a:pt x="1396" y="594"/>
                      <a:pt x="1396" y="561"/>
                    </a:cubicBezTo>
                    <a:close/>
                    <a:moveTo>
                      <a:pt x="1574" y="1588"/>
                    </a:moveTo>
                    <a:cubicBezTo>
                      <a:pt x="1574" y="1555"/>
                      <a:pt x="1546" y="1525"/>
                      <a:pt x="1515" y="1525"/>
                    </a:cubicBezTo>
                    <a:cubicBezTo>
                      <a:pt x="1481" y="1525"/>
                      <a:pt x="1456" y="1555"/>
                      <a:pt x="1456" y="1588"/>
                    </a:cubicBezTo>
                    <a:cubicBezTo>
                      <a:pt x="1456" y="1622"/>
                      <a:pt x="1484" y="1650"/>
                      <a:pt x="1515" y="1650"/>
                    </a:cubicBezTo>
                    <a:cubicBezTo>
                      <a:pt x="1546" y="1650"/>
                      <a:pt x="1574" y="1622"/>
                      <a:pt x="1574" y="1588"/>
                    </a:cubicBezTo>
                    <a:close/>
                    <a:moveTo>
                      <a:pt x="1275" y="1647"/>
                    </a:moveTo>
                    <a:cubicBezTo>
                      <a:pt x="1275" y="1613"/>
                      <a:pt x="1247" y="1585"/>
                      <a:pt x="1216" y="1585"/>
                    </a:cubicBezTo>
                    <a:cubicBezTo>
                      <a:pt x="1185" y="1585"/>
                      <a:pt x="1157" y="1613"/>
                      <a:pt x="1157" y="1647"/>
                    </a:cubicBezTo>
                    <a:cubicBezTo>
                      <a:pt x="1157" y="1681"/>
                      <a:pt x="1185" y="1709"/>
                      <a:pt x="1216" y="1709"/>
                    </a:cubicBezTo>
                    <a:cubicBezTo>
                      <a:pt x="1247" y="1709"/>
                      <a:pt x="1275" y="1681"/>
                      <a:pt x="1275" y="1647"/>
                    </a:cubicBezTo>
                    <a:close/>
                    <a:moveTo>
                      <a:pt x="1566" y="2087"/>
                    </a:moveTo>
                    <a:cubicBezTo>
                      <a:pt x="1566" y="2053"/>
                      <a:pt x="1538" y="2025"/>
                      <a:pt x="1507" y="2025"/>
                    </a:cubicBezTo>
                    <a:cubicBezTo>
                      <a:pt x="1473" y="2025"/>
                      <a:pt x="1447" y="2053"/>
                      <a:pt x="1447" y="2087"/>
                    </a:cubicBezTo>
                    <a:cubicBezTo>
                      <a:pt x="1447" y="2121"/>
                      <a:pt x="1476" y="2149"/>
                      <a:pt x="1507" y="2149"/>
                    </a:cubicBezTo>
                    <a:cubicBezTo>
                      <a:pt x="1538" y="2146"/>
                      <a:pt x="1566" y="2121"/>
                      <a:pt x="1566" y="2087"/>
                    </a:cubicBezTo>
                    <a:close/>
                    <a:moveTo>
                      <a:pt x="1047" y="925"/>
                    </a:moveTo>
                    <a:cubicBezTo>
                      <a:pt x="1007" y="925"/>
                      <a:pt x="973" y="959"/>
                      <a:pt x="973" y="999"/>
                    </a:cubicBezTo>
                    <a:cubicBezTo>
                      <a:pt x="973" y="1038"/>
                      <a:pt x="1007" y="1072"/>
                      <a:pt x="1047" y="1072"/>
                    </a:cubicBezTo>
                    <a:cubicBezTo>
                      <a:pt x="1086" y="1072"/>
                      <a:pt x="1120" y="1038"/>
                      <a:pt x="1120" y="999"/>
                    </a:cubicBezTo>
                    <a:cubicBezTo>
                      <a:pt x="1120" y="956"/>
                      <a:pt x="1086" y="925"/>
                      <a:pt x="1047" y="925"/>
                    </a:cubicBezTo>
                    <a:close/>
                    <a:moveTo>
                      <a:pt x="1111" y="1089"/>
                    </a:moveTo>
                    <a:cubicBezTo>
                      <a:pt x="1079" y="1089"/>
                      <a:pt x="1055" y="1114"/>
                      <a:pt x="1055" y="1145"/>
                    </a:cubicBezTo>
                    <a:cubicBezTo>
                      <a:pt x="1055" y="1177"/>
                      <a:pt x="1079" y="1201"/>
                      <a:pt x="1111" y="1201"/>
                    </a:cubicBezTo>
                    <a:cubicBezTo>
                      <a:pt x="1142" y="1201"/>
                      <a:pt x="1168" y="1177"/>
                      <a:pt x="1168" y="1145"/>
                    </a:cubicBezTo>
                    <a:cubicBezTo>
                      <a:pt x="1168" y="1114"/>
                      <a:pt x="1142" y="1089"/>
                      <a:pt x="1111" y="1089"/>
                    </a:cubicBezTo>
                    <a:close/>
                    <a:moveTo>
                      <a:pt x="1123" y="1280"/>
                    </a:moveTo>
                    <a:cubicBezTo>
                      <a:pt x="1095" y="1280"/>
                      <a:pt x="1072" y="1303"/>
                      <a:pt x="1072" y="1334"/>
                    </a:cubicBezTo>
                    <a:cubicBezTo>
                      <a:pt x="1072" y="1365"/>
                      <a:pt x="1095" y="1387"/>
                      <a:pt x="1123" y="1387"/>
                    </a:cubicBezTo>
                    <a:cubicBezTo>
                      <a:pt x="1151" y="1387"/>
                      <a:pt x="1174" y="1365"/>
                      <a:pt x="1174" y="1334"/>
                    </a:cubicBezTo>
                    <a:cubicBezTo>
                      <a:pt x="1174" y="1303"/>
                      <a:pt x="1151" y="1280"/>
                      <a:pt x="1123" y="1280"/>
                    </a:cubicBezTo>
                    <a:close/>
                    <a:moveTo>
                      <a:pt x="1258" y="875"/>
                    </a:moveTo>
                    <a:cubicBezTo>
                      <a:pt x="1188" y="875"/>
                      <a:pt x="1131" y="931"/>
                      <a:pt x="1131" y="1002"/>
                    </a:cubicBezTo>
                    <a:cubicBezTo>
                      <a:pt x="1131" y="1072"/>
                      <a:pt x="1187" y="1128"/>
                      <a:pt x="1258" y="1128"/>
                    </a:cubicBezTo>
                    <a:cubicBezTo>
                      <a:pt x="1328" y="1128"/>
                      <a:pt x="1385" y="1072"/>
                      <a:pt x="1385" y="1002"/>
                    </a:cubicBezTo>
                    <a:cubicBezTo>
                      <a:pt x="1382" y="934"/>
                      <a:pt x="1326" y="875"/>
                      <a:pt x="1258" y="875"/>
                    </a:cubicBezTo>
                    <a:close/>
                    <a:moveTo>
                      <a:pt x="1021" y="1613"/>
                    </a:moveTo>
                    <a:cubicBezTo>
                      <a:pt x="993" y="1613"/>
                      <a:pt x="973" y="1636"/>
                      <a:pt x="973" y="1661"/>
                    </a:cubicBezTo>
                    <a:cubicBezTo>
                      <a:pt x="973" y="1686"/>
                      <a:pt x="995" y="1709"/>
                      <a:pt x="1021" y="1709"/>
                    </a:cubicBezTo>
                    <a:cubicBezTo>
                      <a:pt x="1046" y="1709"/>
                      <a:pt x="1069" y="1686"/>
                      <a:pt x="1069" y="1661"/>
                    </a:cubicBezTo>
                    <a:cubicBezTo>
                      <a:pt x="1069" y="1636"/>
                      <a:pt x="1049" y="1613"/>
                      <a:pt x="1021" y="1613"/>
                    </a:cubicBezTo>
                    <a:close/>
                    <a:moveTo>
                      <a:pt x="1069" y="1393"/>
                    </a:moveTo>
                    <a:cubicBezTo>
                      <a:pt x="1016" y="1393"/>
                      <a:pt x="970" y="1439"/>
                      <a:pt x="970" y="1492"/>
                    </a:cubicBezTo>
                    <a:cubicBezTo>
                      <a:pt x="970" y="1546"/>
                      <a:pt x="1015" y="1590"/>
                      <a:pt x="1069" y="1590"/>
                    </a:cubicBezTo>
                    <a:cubicBezTo>
                      <a:pt x="1122" y="1590"/>
                      <a:pt x="1168" y="1546"/>
                      <a:pt x="1168" y="1492"/>
                    </a:cubicBezTo>
                    <a:cubicBezTo>
                      <a:pt x="1168" y="1439"/>
                      <a:pt x="1126" y="1393"/>
                      <a:pt x="1069" y="1393"/>
                    </a:cubicBezTo>
                    <a:close/>
                    <a:moveTo>
                      <a:pt x="1337" y="1410"/>
                    </a:moveTo>
                    <a:cubicBezTo>
                      <a:pt x="1286" y="1410"/>
                      <a:pt x="1244" y="1452"/>
                      <a:pt x="1244" y="1503"/>
                    </a:cubicBezTo>
                    <a:cubicBezTo>
                      <a:pt x="1244" y="1554"/>
                      <a:pt x="1286" y="1596"/>
                      <a:pt x="1337" y="1596"/>
                    </a:cubicBezTo>
                    <a:cubicBezTo>
                      <a:pt x="1388" y="1596"/>
                      <a:pt x="1430" y="1554"/>
                      <a:pt x="1430" y="1503"/>
                    </a:cubicBezTo>
                    <a:cubicBezTo>
                      <a:pt x="1430" y="1452"/>
                      <a:pt x="1388" y="1410"/>
                      <a:pt x="1337" y="1410"/>
                    </a:cubicBezTo>
                    <a:close/>
                    <a:moveTo>
                      <a:pt x="1391" y="1672"/>
                    </a:moveTo>
                    <a:cubicBezTo>
                      <a:pt x="1360" y="1672"/>
                      <a:pt x="1337" y="1698"/>
                      <a:pt x="1337" y="1726"/>
                    </a:cubicBezTo>
                    <a:cubicBezTo>
                      <a:pt x="1337" y="1754"/>
                      <a:pt x="1363" y="1779"/>
                      <a:pt x="1391" y="1779"/>
                    </a:cubicBezTo>
                    <a:cubicBezTo>
                      <a:pt x="1422" y="1779"/>
                      <a:pt x="1444" y="1754"/>
                      <a:pt x="1444" y="1726"/>
                    </a:cubicBezTo>
                    <a:cubicBezTo>
                      <a:pt x="1444" y="1698"/>
                      <a:pt x="1419" y="1672"/>
                      <a:pt x="1391" y="1672"/>
                    </a:cubicBezTo>
                    <a:close/>
                    <a:moveTo>
                      <a:pt x="973" y="1794"/>
                    </a:moveTo>
                    <a:cubicBezTo>
                      <a:pt x="973" y="1825"/>
                      <a:pt x="999" y="1847"/>
                      <a:pt x="1027" y="1847"/>
                    </a:cubicBezTo>
                    <a:cubicBezTo>
                      <a:pt x="1055" y="1847"/>
                      <a:pt x="1080" y="1822"/>
                      <a:pt x="1080" y="1794"/>
                    </a:cubicBezTo>
                    <a:cubicBezTo>
                      <a:pt x="1080" y="1763"/>
                      <a:pt x="1055" y="1740"/>
                      <a:pt x="1027" y="1740"/>
                    </a:cubicBezTo>
                    <a:cubicBezTo>
                      <a:pt x="999" y="1740"/>
                      <a:pt x="973" y="1763"/>
                      <a:pt x="973" y="1794"/>
                    </a:cubicBezTo>
                    <a:close/>
                    <a:moveTo>
                      <a:pt x="1032" y="1926"/>
                    </a:moveTo>
                    <a:cubicBezTo>
                      <a:pt x="998" y="1926"/>
                      <a:pt x="968" y="1954"/>
                      <a:pt x="968" y="1991"/>
                    </a:cubicBezTo>
                    <a:cubicBezTo>
                      <a:pt x="968" y="2028"/>
                      <a:pt x="996" y="2056"/>
                      <a:pt x="1032" y="2056"/>
                    </a:cubicBezTo>
                    <a:cubicBezTo>
                      <a:pt x="1066" y="2056"/>
                      <a:pt x="1097" y="2028"/>
                      <a:pt x="1097" y="1991"/>
                    </a:cubicBezTo>
                    <a:cubicBezTo>
                      <a:pt x="1097" y="1954"/>
                      <a:pt x="1065" y="1926"/>
                      <a:pt x="1032" y="1926"/>
                    </a:cubicBezTo>
                    <a:close/>
                    <a:moveTo>
                      <a:pt x="1416" y="152"/>
                    </a:moveTo>
                    <a:cubicBezTo>
                      <a:pt x="1416" y="197"/>
                      <a:pt x="1453" y="237"/>
                      <a:pt x="1501" y="237"/>
                    </a:cubicBezTo>
                    <a:cubicBezTo>
                      <a:pt x="1549" y="237"/>
                      <a:pt x="1586" y="200"/>
                      <a:pt x="1586" y="152"/>
                    </a:cubicBezTo>
                    <a:cubicBezTo>
                      <a:pt x="1586" y="104"/>
                      <a:pt x="1549" y="68"/>
                      <a:pt x="1501" y="68"/>
                    </a:cubicBezTo>
                    <a:cubicBezTo>
                      <a:pt x="1453" y="68"/>
                      <a:pt x="1416" y="107"/>
                      <a:pt x="1416" y="152"/>
                    </a:cubicBezTo>
                    <a:close/>
                    <a:moveTo>
                      <a:pt x="1591" y="161"/>
                    </a:moveTo>
                    <a:cubicBezTo>
                      <a:pt x="1591" y="183"/>
                      <a:pt x="1608" y="200"/>
                      <a:pt x="1631" y="200"/>
                    </a:cubicBezTo>
                    <a:cubicBezTo>
                      <a:pt x="1653" y="200"/>
                      <a:pt x="1670" y="183"/>
                      <a:pt x="1670" y="161"/>
                    </a:cubicBezTo>
                    <a:cubicBezTo>
                      <a:pt x="1670" y="138"/>
                      <a:pt x="1653" y="121"/>
                      <a:pt x="1631" y="121"/>
                    </a:cubicBezTo>
                    <a:cubicBezTo>
                      <a:pt x="1608" y="121"/>
                      <a:pt x="1591" y="138"/>
                      <a:pt x="1591" y="161"/>
                    </a:cubicBezTo>
                    <a:close/>
                    <a:moveTo>
                      <a:pt x="1171" y="590"/>
                    </a:moveTo>
                    <a:cubicBezTo>
                      <a:pt x="1227" y="590"/>
                      <a:pt x="1272" y="544"/>
                      <a:pt x="1272" y="488"/>
                    </a:cubicBezTo>
                    <a:cubicBezTo>
                      <a:pt x="1272" y="432"/>
                      <a:pt x="1227" y="386"/>
                      <a:pt x="1171" y="386"/>
                    </a:cubicBezTo>
                    <a:cubicBezTo>
                      <a:pt x="1114" y="386"/>
                      <a:pt x="1069" y="432"/>
                      <a:pt x="1069" y="488"/>
                    </a:cubicBezTo>
                    <a:cubicBezTo>
                      <a:pt x="1069" y="544"/>
                      <a:pt x="1114" y="590"/>
                      <a:pt x="1171" y="590"/>
                    </a:cubicBezTo>
                    <a:close/>
                    <a:moveTo>
                      <a:pt x="1301" y="341"/>
                    </a:moveTo>
                    <a:cubicBezTo>
                      <a:pt x="1357" y="341"/>
                      <a:pt x="1402" y="296"/>
                      <a:pt x="1402" y="240"/>
                    </a:cubicBezTo>
                    <a:cubicBezTo>
                      <a:pt x="1402" y="183"/>
                      <a:pt x="1357" y="138"/>
                      <a:pt x="1301" y="138"/>
                    </a:cubicBezTo>
                    <a:cubicBezTo>
                      <a:pt x="1244" y="138"/>
                      <a:pt x="1199" y="183"/>
                      <a:pt x="1199" y="240"/>
                    </a:cubicBezTo>
                    <a:cubicBezTo>
                      <a:pt x="1199" y="296"/>
                      <a:pt x="1244" y="341"/>
                      <a:pt x="1301" y="341"/>
                    </a:cubicBezTo>
                    <a:close/>
                    <a:moveTo>
                      <a:pt x="1120" y="344"/>
                    </a:moveTo>
                    <a:cubicBezTo>
                      <a:pt x="1120" y="327"/>
                      <a:pt x="1106" y="310"/>
                      <a:pt x="1086" y="310"/>
                    </a:cubicBezTo>
                    <a:cubicBezTo>
                      <a:pt x="1069" y="310"/>
                      <a:pt x="1052" y="324"/>
                      <a:pt x="1052" y="344"/>
                    </a:cubicBezTo>
                    <a:cubicBezTo>
                      <a:pt x="1052" y="364"/>
                      <a:pt x="1066" y="378"/>
                      <a:pt x="1086" y="378"/>
                    </a:cubicBezTo>
                    <a:cubicBezTo>
                      <a:pt x="1106" y="378"/>
                      <a:pt x="1120" y="364"/>
                      <a:pt x="1120" y="344"/>
                    </a:cubicBezTo>
                    <a:close/>
                    <a:moveTo>
                      <a:pt x="1165" y="353"/>
                    </a:moveTo>
                    <a:cubicBezTo>
                      <a:pt x="1187" y="353"/>
                      <a:pt x="1205" y="335"/>
                      <a:pt x="1205" y="313"/>
                    </a:cubicBezTo>
                    <a:cubicBezTo>
                      <a:pt x="1205" y="290"/>
                      <a:pt x="1187" y="274"/>
                      <a:pt x="1165" y="274"/>
                    </a:cubicBezTo>
                    <a:cubicBezTo>
                      <a:pt x="1142" y="274"/>
                      <a:pt x="1126" y="291"/>
                      <a:pt x="1126" y="313"/>
                    </a:cubicBezTo>
                    <a:cubicBezTo>
                      <a:pt x="1126" y="333"/>
                      <a:pt x="1142" y="353"/>
                      <a:pt x="1165" y="353"/>
                    </a:cubicBezTo>
                    <a:close/>
                    <a:moveTo>
                      <a:pt x="1134" y="254"/>
                    </a:moveTo>
                    <a:cubicBezTo>
                      <a:pt x="1151" y="254"/>
                      <a:pt x="1165" y="240"/>
                      <a:pt x="1165" y="223"/>
                    </a:cubicBezTo>
                    <a:cubicBezTo>
                      <a:pt x="1165" y="206"/>
                      <a:pt x="1151" y="192"/>
                      <a:pt x="1134" y="192"/>
                    </a:cubicBezTo>
                    <a:cubicBezTo>
                      <a:pt x="1117" y="192"/>
                      <a:pt x="1103" y="206"/>
                      <a:pt x="1103" y="223"/>
                    </a:cubicBezTo>
                    <a:cubicBezTo>
                      <a:pt x="1103" y="240"/>
                      <a:pt x="1117" y="254"/>
                      <a:pt x="1134" y="254"/>
                    </a:cubicBezTo>
                    <a:close/>
                    <a:moveTo>
                      <a:pt x="1518" y="262"/>
                    </a:moveTo>
                    <a:cubicBezTo>
                      <a:pt x="1461" y="262"/>
                      <a:pt x="1419" y="307"/>
                      <a:pt x="1419" y="364"/>
                    </a:cubicBezTo>
                    <a:cubicBezTo>
                      <a:pt x="1419" y="420"/>
                      <a:pt x="1464" y="465"/>
                      <a:pt x="1518" y="465"/>
                    </a:cubicBezTo>
                    <a:cubicBezTo>
                      <a:pt x="1571" y="465"/>
                      <a:pt x="1617" y="420"/>
                      <a:pt x="1617" y="364"/>
                    </a:cubicBezTo>
                    <a:cubicBezTo>
                      <a:pt x="1617" y="307"/>
                      <a:pt x="1574" y="262"/>
                      <a:pt x="1518" y="262"/>
                    </a:cubicBezTo>
                    <a:close/>
                    <a:moveTo>
                      <a:pt x="1639" y="209"/>
                    </a:moveTo>
                    <a:cubicBezTo>
                      <a:pt x="1622" y="209"/>
                      <a:pt x="1608" y="223"/>
                      <a:pt x="1608" y="240"/>
                    </a:cubicBezTo>
                    <a:cubicBezTo>
                      <a:pt x="1608" y="257"/>
                      <a:pt x="1622" y="271"/>
                      <a:pt x="1639" y="271"/>
                    </a:cubicBezTo>
                    <a:cubicBezTo>
                      <a:pt x="1656" y="271"/>
                      <a:pt x="1670" y="257"/>
                      <a:pt x="1670" y="240"/>
                    </a:cubicBezTo>
                    <a:cubicBezTo>
                      <a:pt x="1670" y="223"/>
                      <a:pt x="1656" y="209"/>
                      <a:pt x="1639" y="209"/>
                    </a:cubicBezTo>
                    <a:close/>
                    <a:moveTo>
                      <a:pt x="1334" y="378"/>
                    </a:moveTo>
                    <a:cubicBezTo>
                      <a:pt x="1314" y="378"/>
                      <a:pt x="1301" y="395"/>
                      <a:pt x="1301" y="412"/>
                    </a:cubicBezTo>
                    <a:cubicBezTo>
                      <a:pt x="1301" y="429"/>
                      <a:pt x="1314" y="446"/>
                      <a:pt x="1334" y="446"/>
                    </a:cubicBezTo>
                    <a:cubicBezTo>
                      <a:pt x="1353" y="446"/>
                      <a:pt x="1368" y="429"/>
                      <a:pt x="1368" y="412"/>
                    </a:cubicBezTo>
                    <a:cubicBezTo>
                      <a:pt x="1368" y="395"/>
                      <a:pt x="1353" y="378"/>
                      <a:pt x="1334" y="378"/>
                    </a:cubicBezTo>
                    <a:close/>
                    <a:moveTo>
                      <a:pt x="1515" y="497"/>
                    </a:moveTo>
                    <a:cubicBezTo>
                      <a:pt x="1461" y="497"/>
                      <a:pt x="1416" y="541"/>
                      <a:pt x="1416" y="595"/>
                    </a:cubicBezTo>
                    <a:cubicBezTo>
                      <a:pt x="1416" y="648"/>
                      <a:pt x="1461" y="694"/>
                      <a:pt x="1515" y="694"/>
                    </a:cubicBezTo>
                    <a:cubicBezTo>
                      <a:pt x="1569" y="694"/>
                      <a:pt x="1614" y="648"/>
                      <a:pt x="1614" y="595"/>
                    </a:cubicBezTo>
                    <a:cubicBezTo>
                      <a:pt x="1614" y="541"/>
                      <a:pt x="1569" y="497"/>
                      <a:pt x="1515" y="497"/>
                    </a:cubicBezTo>
                    <a:close/>
                    <a:moveTo>
                      <a:pt x="1275" y="669"/>
                    </a:moveTo>
                    <a:cubicBezTo>
                      <a:pt x="1255" y="669"/>
                      <a:pt x="1241" y="685"/>
                      <a:pt x="1241" y="705"/>
                    </a:cubicBezTo>
                    <a:cubicBezTo>
                      <a:pt x="1241" y="724"/>
                      <a:pt x="1258" y="742"/>
                      <a:pt x="1275" y="742"/>
                    </a:cubicBezTo>
                    <a:cubicBezTo>
                      <a:pt x="1295" y="742"/>
                      <a:pt x="1309" y="724"/>
                      <a:pt x="1309" y="705"/>
                    </a:cubicBezTo>
                    <a:cubicBezTo>
                      <a:pt x="1309" y="685"/>
                      <a:pt x="1295" y="669"/>
                      <a:pt x="1275" y="669"/>
                    </a:cubicBezTo>
                    <a:close/>
                    <a:moveTo>
                      <a:pt x="1492" y="734"/>
                    </a:moveTo>
                    <a:cubicBezTo>
                      <a:pt x="1418" y="734"/>
                      <a:pt x="1360" y="792"/>
                      <a:pt x="1360" y="866"/>
                    </a:cubicBezTo>
                    <a:cubicBezTo>
                      <a:pt x="1360" y="939"/>
                      <a:pt x="1418" y="999"/>
                      <a:pt x="1492" y="999"/>
                    </a:cubicBezTo>
                    <a:cubicBezTo>
                      <a:pt x="1565" y="999"/>
                      <a:pt x="1625" y="940"/>
                      <a:pt x="1625" y="866"/>
                    </a:cubicBezTo>
                    <a:cubicBezTo>
                      <a:pt x="1622" y="793"/>
                      <a:pt x="1565" y="734"/>
                      <a:pt x="1492" y="734"/>
                    </a:cubicBezTo>
                    <a:close/>
                    <a:moveTo>
                      <a:pt x="1244" y="801"/>
                    </a:moveTo>
                    <a:cubicBezTo>
                      <a:pt x="1236" y="801"/>
                      <a:pt x="1227" y="809"/>
                      <a:pt x="1227" y="818"/>
                    </a:cubicBezTo>
                    <a:cubicBezTo>
                      <a:pt x="1227" y="826"/>
                      <a:pt x="1235" y="835"/>
                      <a:pt x="1244" y="835"/>
                    </a:cubicBezTo>
                    <a:cubicBezTo>
                      <a:pt x="1252" y="835"/>
                      <a:pt x="1261" y="826"/>
                      <a:pt x="1261" y="818"/>
                    </a:cubicBezTo>
                    <a:cubicBezTo>
                      <a:pt x="1261" y="809"/>
                      <a:pt x="1253" y="801"/>
                      <a:pt x="1244" y="801"/>
                    </a:cubicBezTo>
                    <a:close/>
                    <a:moveTo>
                      <a:pt x="1459" y="1016"/>
                    </a:moveTo>
                    <a:cubicBezTo>
                      <a:pt x="1442" y="1016"/>
                      <a:pt x="1428" y="1030"/>
                      <a:pt x="1428" y="1047"/>
                    </a:cubicBezTo>
                    <a:cubicBezTo>
                      <a:pt x="1428" y="1064"/>
                      <a:pt x="1442" y="1078"/>
                      <a:pt x="1459" y="1078"/>
                    </a:cubicBezTo>
                    <a:cubicBezTo>
                      <a:pt x="1476" y="1078"/>
                      <a:pt x="1490" y="1064"/>
                      <a:pt x="1490" y="1047"/>
                    </a:cubicBezTo>
                    <a:cubicBezTo>
                      <a:pt x="1490" y="1030"/>
                      <a:pt x="1476" y="1016"/>
                      <a:pt x="1459" y="1016"/>
                    </a:cubicBezTo>
                    <a:close/>
                    <a:moveTo>
                      <a:pt x="1614" y="1052"/>
                    </a:moveTo>
                    <a:cubicBezTo>
                      <a:pt x="1583" y="1052"/>
                      <a:pt x="1557" y="1078"/>
                      <a:pt x="1557" y="1109"/>
                    </a:cubicBezTo>
                    <a:cubicBezTo>
                      <a:pt x="1557" y="1139"/>
                      <a:pt x="1583" y="1164"/>
                      <a:pt x="1614" y="1164"/>
                    </a:cubicBezTo>
                    <a:cubicBezTo>
                      <a:pt x="1645" y="1164"/>
                      <a:pt x="1670" y="1139"/>
                      <a:pt x="1670" y="1109"/>
                    </a:cubicBezTo>
                    <a:cubicBezTo>
                      <a:pt x="1667" y="1078"/>
                      <a:pt x="1642" y="1052"/>
                      <a:pt x="1614" y="1052"/>
                    </a:cubicBezTo>
                    <a:close/>
                    <a:moveTo>
                      <a:pt x="1391" y="1184"/>
                    </a:moveTo>
                    <a:cubicBezTo>
                      <a:pt x="1391" y="1198"/>
                      <a:pt x="1402" y="1212"/>
                      <a:pt x="1419" y="1212"/>
                    </a:cubicBezTo>
                    <a:cubicBezTo>
                      <a:pt x="1433" y="1212"/>
                      <a:pt x="1443" y="1205"/>
                      <a:pt x="1446" y="1193"/>
                    </a:cubicBezTo>
                    <a:cubicBezTo>
                      <a:pt x="1455" y="1216"/>
                      <a:pt x="1478" y="1232"/>
                      <a:pt x="1504" y="1232"/>
                    </a:cubicBezTo>
                    <a:cubicBezTo>
                      <a:pt x="1538" y="1232"/>
                      <a:pt x="1566" y="1204"/>
                      <a:pt x="1566" y="1170"/>
                    </a:cubicBezTo>
                    <a:cubicBezTo>
                      <a:pt x="1566" y="1136"/>
                      <a:pt x="1538" y="1109"/>
                      <a:pt x="1504" y="1109"/>
                    </a:cubicBezTo>
                    <a:cubicBezTo>
                      <a:pt x="1471" y="1109"/>
                      <a:pt x="1443" y="1135"/>
                      <a:pt x="1442" y="1167"/>
                    </a:cubicBezTo>
                    <a:cubicBezTo>
                      <a:pt x="1437" y="1161"/>
                      <a:pt x="1429" y="1156"/>
                      <a:pt x="1419" y="1156"/>
                    </a:cubicBezTo>
                    <a:cubicBezTo>
                      <a:pt x="1402" y="1156"/>
                      <a:pt x="1391" y="1170"/>
                      <a:pt x="1391" y="1184"/>
                    </a:cubicBezTo>
                    <a:close/>
                    <a:moveTo>
                      <a:pt x="1560" y="1754"/>
                    </a:moveTo>
                    <a:cubicBezTo>
                      <a:pt x="1529" y="1754"/>
                      <a:pt x="1504" y="1780"/>
                      <a:pt x="1504" y="1811"/>
                    </a:cubicBezTo>
                    <a:cubicBezTo>
                      <a:pt x="1504" y="1843"/>
                      <a:pt x="1529" y="1867"/>
                      <a:pt x="1560" y="1867"/>
                    </a:cubicBezTo>
                    <a:cubicBezTo>
                      <a:pt x="1591" y="1867"/>
                      <a:pt x="1617" y="1843"/>
                      <a:pt x="1617" y="1811"/>
                    </a:cubicBezTo>
                    <a:cubicBezTo>
                      <a:pt x="1617" y="1780"/>
                      <a:pt x="1591" y="1754"/>
                      <a:pt x="1560" y="1754"/>
                    </a:cubicBezTo>
                    <a:close/>
                    <a:moveTo>
                      <a:pt x="1523" y="1969"/>
                    </a:moveTo>
                    <a:cubicBezTo>
                      <a:pt x="1523" y="1981"/>
                      <a:pt x="1532" y="1988"/>
                      <a:pt x="1543" y="1988"/>
                    </a:cubicBezTo>
                    <a:cubicBezTo>
                      <a:pt x="1555" y="1988"/>
                      <a:pt x="1563" y="1981"/>
                      <a:pt x="1563" y="1969"/>
                    </a:cubicBezTo>
                    <a:cubicBezTo>
                      <a:pt x="1563" y="1958"/>
                      <a:pt x="1555" y="1949"/>
                      <a:pt x="1543" y="1949"/>
                    </a:cubicBezTo>
                    <a:cubicBezTo>
                      <a:pt x="1532" y="1949"/>
                      <a:pt x="1523" y="1958"/>
                      <a:pt x="1523" y="1969"/>
                    </a:cubicBezTo>
                    <a:close/>
                    <a:moveTo>
                      <a:pt x="1041" y="2124"/>
                    </a:moveTo>
                    <a:cubicBezTo>
                      <a:pt x="1041" y="2152"/>
                      <a:pt x="1063" y="2172"/>
                      <a:pt x="1089" y="2172"/>
                    </a:cubicBezTo>
                    <a:cubicBezTo>
                      <a:pt x="1117" y="2172"/>
                      <a:pt x="1137" y="2150"/>
                      <a:pt x="1137" y="2124"/>
                    </a:cubicBezTo>
                    <a:cubicBezTo>
                      <a:pt x="1137" y="2099"/>
                      <a:pt x="1114" y="2076"/>
                      <a:pt x="1089" y="2076"/>
                    </a:cubicBezTo>
                    <a:cubicBezTo>
                      <a:pt x="1063" y="2076"/>
                      <a:pt x="1041" y="2098"/>
                      <a:pt x="1041" y="2124"/>
                    </a:cubicBezTo>
                    <a:close/>
                    <a:moveTo>
                      <a:pt x="1459" y="1833"/>
                    </a:moveTo>
                    <a:cubicBezTo>
                      <a:pt x="1430" y="1833"/>
                      <a:pt x="1405" y="1856"/>
                      <a:pt x="1405" y="1887"/>
                    </a:cubicBezTo>
                    <a:cubicBezTo>
                      <a:pt x="1405" y="1918"/>
                      <a:pt x="1428" y="1940"/>
                      <a:pt x="1459" y="1940"/>
                    </a:cubicBezTo>
                    <a:cubicBezTo>
                      <a:pt x="1487" y="1940"/>
                      <a:pt x="1512" y="1918"/>
                      <a:pt x="1512" y="1887"/>
                    </a:cubicBezTo>
                    <a:cubicBezTo>
                      <a:pt x="1512" y="1856"/>
                      <a:pt x="1490" y="1833"/>
                      <a:pt x="1459" y="1833"/>
                    </a:cubicBezTo>
                    <a:close/>
                    <a:moveTo>
                      <a:pt x="1416" y="2000"/>
                    </a:moveTo>
                    <a:cubicBezTo>
                      <a:pt x="1416" y="2012"/>
                      <a:pt x="1425" y="2019"/>
                      <a:pt x="1436" y="2019"/>
                    </a:cubicBezTo>
                    <a:cubicBezTo>
                      <a:pt x="1447" y="2019"/>
                      <a:pt x="1456" y="2011"/>
                      <a:pt x="1456" y="2000"/>
                    </a:cubicBezTo>
                    <a:cubicBezTo>
                      <a:pt x="1456" y="1988"/>
                      <a:pt x="1447" y="1980"/>
                      <a:pt x="1436" y="1980"/>
                    </a:cubicBezTo>
                    <a:cubicBezTo>
                      <a:pt x="1425" y="1980"/>
                      <a:pt x="1416" y="1989"/>
                      <a:pt x="1416" y="2000"/>
                    </a:cubicBezTo>
                    <a:close/>
                    <a:moveTo>
                      <a:pt x="1016" y="149"/>
                    </a:moveTo>
                    <a:cubicBezTo>
                      <a:pt x="990" y="149"/>
                      <a:pt x="970" y="169"/>
                      <a:pt x="970" y="195"/>
                    </a:cubicBezTo>
                    <a:cubicBezTo>
                      <a:pt x="970" y="220"/>
                      <a:pt x="990" y="240"/>
                      <a:pt x="1016" y="240"/>
                    </a:cubicBezTo>
                    <a:cubicBezTo>
                      <a:pt x="1041" y="240"/>
                      <a:pt x="1061" y="220"/>
                      <a:pt x="1061" y="195"/>
                    </a:cubicBezTo>
                    <a:cubicBezTo>
                      <a:pt x="1061" y="169"/>
                      <a:pt x="1041" y="149"/>
                      <a:pt x="1016" y="149"/>
                    </a:cubicBezTo>
                    <a:close/>
                    <a:moveTo>
                      <a:pt x="1021" y="276"/>
                    </a:moveTo>
                    <a:cubicBezTo>
                      <a:pt x="1004" y="276"/>
                      <a:pt x="990" y="290"/>
                      <a:pt x="990" y="307"/>
                    </a:cubicBezTo>
                    <a:cubicBezTo>
                      <a:pt x="990" y="323"/>
                      <a:pt x="1004" y="338"/>
                      <a:pt x="1021" y="338"/>
                    </a:cubicBezTo>
                    <a:cubicBezTo>
                      <a:pt x="1038" y="338"/>
                      <a:pt x="1052" y="323"/>
                      <a:pt x="1052" y="307"/>
                    </a:cubicBezTo>
                    <a:cubicBezTo>
                      <a:pt x="1052" y="290"/>
                      <a:pt x="1035" y="276"/>
                      <a:pt x="1021" y="276"/>
                    </a:cubicBezTo>
                    <a:close/>
                    <a:moveTo>
                      <a:pt x="1097" y="271"/>
                    </a:moveTo>
                    <a:cubicBezTo>
                      <a:pt x="1094" y="271"/>
                      <a:pt x="1092" y="273"/>
                      <a:pt x="1092" y="276"/>
                    </a:cubicBezTo>
                    <a:cubicBezTo>
                      <a:pt x="1092" y="278"/>
                      <a:pt x="1094" y="282"/>
                      <a:pt x="1097" y="282"/>
                    </a:cubicBezTo>
                    <a:cubicBezTo>
                      <a:pt x="1099" y="282"/>
                      <a:pt x="1103" y="279"/>
                      <a:pt x="1103" y="276"/>
                    </a:cubicBezTo>
                    <a:cubicBezTo>
                      <a:pt x="1103" y="274"/>
                      <a:pt x="1099" y="271"/>
                      <a:pt x="1097" y="271"/>
                    </a:cubicBezTo>
                    <a:close/>
                    <a:moveTo>
                      <a:pt x="1007" y="384"/>
                    </a:moveTo>
                    <a:cubicBezTo>
                      <a:pt x="1001" y="384"/>
                      <a:pt x="996" y="389"/>
                      <a:pt x="996" y="395"/>
                    </a:cubicBezTo>
                    <a:cubicBezTo>
                      <a:pt x="996" y="401"/>
                      <a:pt x="1001" y="406"/>
                      <a:pt x="1007" y="406"/>
                    </a:cubicBezTo>
                    <a:cubicBezTo>
                      <a:pt x="1013" y="406"/>
                      <a:pt x="1018" y="401"/>
                      <a:pt x="1018" y="395"/>
                    </a:cubicBezTo>
                    <a:cubicBezTo>
                      <a:pt x="1018" y="389"/>
                      <a:pt x="1013" y="384"/>
                      <a:pt x="1007" y="384"/>
                    </a:cubicBezTo>
                    <a:close/>
                    <a:moveTo>
                      <a:pt x="1072" y="584"/>
                    </a:moveTo>
                    <a:cubicBezTo>
                      <a:pt x="1018" y="584"/>
                      <a:pt x="973" y="629"/>
                      <a:pt x="973" y="683"/>
                    </a:cubicBezTo>
                    <a:cubicBezTo>
                      <a:pt x="973" y="736"/>
                      <a:pt x="1018" y="782"/>
                      <a:pt x="1072" y="782"/>
                    </a:cubicBezTo>
                    <a:cubicBezTo>
                      <a:pt x="1126" y="782"/>
                      <a:pt x="1171" y="736"/>
                      <a:pt x="1171" y="683"/>
                    </a:cubicBezTo>
                    <a:cubicBezTo>
                      <a:pt x="1171" y="629"/>
                      <a:pt x="1126" y="584"/>
                      <a:pt x="1072" y="584"/>
                    </a:cubicBezTo>
                    <a:close/>
                    <a:moveTo>
                      <a:pt x="1069" y="849"/>
                    </a:moveTo>
                    <a:cubicBezTo>
                      <a:pt x="1055" y="849"/>
                      <a:pt x="1041" y="861"/>
                      <a:pt x="1041" y="877"/>
                    </a:cubicBezTo>
                    <a:cubicBezTo>
                      <a:pt x="1041" y="892"/>
                      <a:pt x="1052" y="906"/>
                      <a:pt x="1069" y="906"/>
                    </a:cubicBezTo>
                    <a:cubicBezTo>
                      <a:pt x="1086" y="906"/>
                      <a:pt x="1097" y="893"/>
                      <a:pt x="1097" y="877"/>
                    </a:cubicBezTo>
                    <a:cubicBezTo>
                      <a:pt x="1097" y="860"/>
                      <a:pt x="1086" y="849"/>
                      <a:pt x="1069" y="849"/>
                    </a:cubicBezTo>
                    <a:close/>
                    <a:moveTo>
                      <a:pt x="1334" y="688"/>
                    </a:moveTo>
                    <a:cubicBezTo>
                      <a:pt x="1334" y="700"/>
                      <a:pt x="1343" y="708"/>
                      <a:pt x="1354" y="708"/>
                    </a:cubicBezTo>
                    <a:cubicBezTo>
                      <a:pt x="1365" y="708"/>
                      <a:pt x="1374" y="699"/>
                      <a:pt x="1374" y="688"/>
                    </a:cubicBezTo>
                    <a:cubicBezTo>
                      <a:pt x="1374" y="676"/>
                      <a:pt x="1365" y="669"/>
                      <a:pt x="1354" y="669"/>
                    </a:cubicBezTo>
                    <a:cubicBezTo>
                      <a:pt x="1343" y="669"/>
                      <a:pt x="1334" y="680"/>
                      <a:pt x="1334" y="688"/>
                    </a:cubicBezTo>
                    <a:close/>
                    <a:moveTo>
                      <a:pt x="1233" y="632"/>
                    </a:moveTo>
                    <a:cubicBezTo>
                      <a:pt x="1230" y="632"/>
                      <a:pt x="1227" y="635"/>
                      <a:pt x="1227" y="640"/>
                    </a:cubicBezTo>
                    <a:cubicBezTo>
                      <a:pt x="1227" y="643"/>
                      <a:pt x="1230" y="649"/>
                      <a:pt x="1233" y="649"/>
                    </a:cubicBezTo>
                    <a:cubicBezTo>
                      <a:pt x="1236" y="649"/>
                      <a:pt x="1238" y="646"/>
                      <a:pt x="1238" y="640"/>
                    </a:cubicBezTo>
                    <a:cubicBezTo>
                      <a:pt x="1241" y="635"/>
                      <a:pt x="1238" y="632"/>
                      <a:pt x="1233" y="632"/>
                    </a:cubicBezTo>
                    <a:close/>
                    <a:moveTo>
                      <a:pt x="1577" y="686"/>
                    </a:moveTo>
                    <a:cubicBezTo>
                      <a:pt x="1577" y="700"/>
                      <a:pt x="1588" y="711"/>
                      <a:pt x="1603" y="711"/>
                    </a:cubicBezTo>
                    <a:cubicBezTo>
                      <a:pt x="1617" y="711"/>
                      <a:pt x="1628" y="700"/>
                      <a:pt x="1628" y="686"/>
                    </a:cubicBezTo>
                    <a:cubicBezTo>
                      <a:pt x="1628" y="671"/>
                      <a:pt x="1617" y="660"/>
                      <a:pt x="1603" y="660"/>
                    </a:cubicBezTo>
                    <a:cubicBezTo>
                      <a:pt x="1588" y="660"/>
                      <a:pt x="1577" y="671"/>
                      <a:pt x="1577" y="686"/>
                    </a:cubicBezTo>
                    <a:close/>
                    <a:moveTo>
                      <a:pt x="1591" y="477"/>
                    </a:moveTo>
                    <a:cubicBezTo>
                      <a:pt x="1591" y="499"/>
                      <a:pt x="1608" y="516"/>
                      <a:pt x="1631" y="516"/>
                    </a:cubicBezTo>
                    <a:cubicBezTo>
                      <a:pt x="1653" y="516"/>
                      <a:pt x="1670" y="499"/>
                      <a:pt x="1670" y="477"/>
                    </a:cubicBezTo>
                    <a:cubicBezTo>
                      <a:pt x="1670" y="454"/>
                      <a:pt x="1653" y="437"/>
                      <a:pt x="1631" y="437"/>
                    </a:cubicBezTo>
                    <a:cubicBezTo>
                      <a:pt x="1608" y="437"/>
                      <a:pt x="1591" y="454"/>
                      <a:pt x="1591" y="477"/>
                    </a:cubicBezTo>
                    <a:close/>
                    <a:moveTo>
                      <a:pt x="1611" y="956"/>
                    </a:moveTo>
                    <a:cubicBezTo>
                      <a:pt x="1611" y="967"/>
                      <a:pt x="1622" y="979"/>
                      <a:pt x="1634" y="979"/>
                    </a:cubicBezTo>
                    <a:cubicBezTo>
                      <a:pt x="1645" y="979"/>
                      <a:pt x="1656" y="967"/>
                      <a:pt x="1656" y="956"/>
                    </a:cubicBezTo>
                    <a:cubicBezTo>
                      <a:pt x="1656" y="944"/>
                      <a:pt x="1645" y="934"/>
                      <a:pt x="1634" y="934"/>
                    </a:cubicBezTo>
                    <a:cubicBezTo>
                      <a:pt x="1622" y="934"/>
                      <a:pt x="1611" y="944"/>
                      <a:pt x="1611" y="956"/>
                    </a:cubicBezTo>
                    <a:close/>
                    <a:moveTo>
                      <a:pt x="1631" y="1016"/>
                    </a:moveTo>
                    <a:cubicBezTo>
                      <a:pt x="1631" y="1024"/>
                      <a:pt x="1636" y="1030"/>
                      <a:pt x="1645" y="1030"/>
                    </a:cubicBezTo>
                    <a:cubicBezTo>
                      <a:pt x="1653" y="1030"/>
                      <a:pt x="1659" y="1024"/>
                      <a:pt x="1659" y="1016"/>
                    </a:cubicBezTo>
                    <a:cubicBezTo>
                      <a:pt x="1659" y="1007"/>
                      <a:pt x="1653" y="1002"/>
                      <a:pt x="1645" y="1002"/>
                    </a:cubicBezTo>
                    <a:cubicBezTo>
                      <a:pt x="1636" y="1002"/>
                      <a:pt x="1631" y="1007"/>
                      <a:pt x="1631" y="1016"/>
                    </a:cubicBezTo>
                    <a:close/>
                    <a:moveTo>
                      <a:pt x="1428" y="1367"/>
                    </a:moveTo>
                    <a:cubicBezTo>
                      <a:pt x="1428" y="1435"/>
                      <a:pt x="1481" y="1489"/>
                      <a:pt x="1549" y="1489"/>
                    </a:cubicBezTo>
                    <a:cubicBezTo>
                      <a:pt x="1617" y="1489"/>
                      <a:pt x="1670" y="1435"/>
                      <a:pt x="1670" y="1367"/>
                    </a:cubicBezTo>
                    <a:cubicBezTo>
                      <a:pt x="1670" y="1300"/>
                      <a:pt x="1617" y="1246"/>
                      <a:pt x="1549" y="1246"/>
                    </a:cubicBezTo>
                    <a:cubicBezTo>
                      <a:pt x="1481" y="1246"/>
                      <a:pt x="1428" y="1303"/>
                      <a:pt x="1428" y="1367"/>
                    </a:cubicBezTo>
                    <a:close/>
                    <a:moveTo>
                      <a:pt x="1642" y="1193"/>
                    </a:moveTo>
                    <a:cubicBezTo>
                      <a:pt x="1631" y="1193"/>
                      <a:pt x="1625" y="1201"/>
                      <a:pt x="1625" y="1209"/>
                    </a:cubicBezTo>
                    <a:cubicBezTo>
                      <a:pt x="1625" y="1221"/>
                      <a:pt x="1634" y="1226"/>
                      <a:pt x="1642" y="1226"/>
                    </a:cubicBezTo>
                    <a:cubicBezTo>
                      <a:pt x="1650" y="1226"/>
                      <a:pt x="1659" y="1218"/>
                      <a:pt x="1659" y="1209"/>
                    </a:cubicBezTo>
                    <a:cubicBezTo>
                      <a:pt x="1659" y="1201"/>
                      <a:pt x="1650" y="1193"/>
                      <a:pt x="1642" y="1193"/>
                    </a:cubicBezTo>
                    <a:close/>
                    <a:moveTo>
                      <a:pt x="1588" y="1559"/>
                    </a:moveTo>
                    <a:cubicBezTo>
                      <a:pt x="1588" y="1579"/>
                      <a:pt x="1605" y="1596"/>
                      <a:pt x="1625" y="1596"/>
                    </a:cubicBezTo>
                    <a:cubicBezTo>
                      <a:pt x="1645" y="1596"/>
                      <a:pt x="1662" y="1579"/>
                      <a:pt x="1662" y="1559"/>
                    </a:cubicBezTo>
                    <a:cubicBezTo>
                      <a:pt x="1662" y="1540"/>
                      <a:pt x="1645" y="1523"/>
                      <a:pt x="1625" y="1523"/>
                    </a:cubicBezTo>
                    <a:cubicBezTo>
                      <a:pt x="1605" y="1525"/>
                      <a:pt x="1588" y="1540"/>
                      <a:pt x="1588" y="1559"/>
                    </a:cubicBezTo>
                    <a:close/>
                    <a:moveTo>
                      <a:pt x="1588" y="1684"/>
                    </a:moveTo>
                    <a:cubicBezTo>
                      <a:pt x="1571" y="1684"/>
                      <a:pt x="1557" y="1699"/>
                      <a:pt x="1557" y="1715"/>
                    </a:cubicBezTo>
                    <a:cubicBezTo>
                      <a:pt x="1557" y="1732"/>
                      <a:pt x="1571" y="1746"/>
                      <a:pt x="1588" y="1746"/>
                    </a:cubicBezTo>
                    <a:cubicBezTo>
                      <a:pt x="1605" y="1746"/>
                      <a:pt x="1619" y="1732"/>
                      <a:pt x="1619" y="1715"/>
                    </a:cubicBezTo>
                    <a:cubicBezTo>
                      <a:pt x="1619" y="1699"/>
                      <a:pt x="1603" y="1684"/>
                      <a:pt x="1588" y="1684"/>
                    </a:cubicBezTo>
                    <a:close/>
                    <a:moveTo>
                      <a:pt x="1574" y="1923"/>
                    </a:moveTo>
                    <a:cubicBezTo>
                      <a:pt x="1574" y="1949"/>
                      <a:pt x="1593" y="1969"/>
                      <a:pt x="1619" y="1969"/>
                    </a:cubicBezTo>
                    <a:cubicBezTo>
                      <a:pt x="1644" y="1969"/>
                      <a:pt x="1665" y="1949"/>
                      <a:pt x="1665" y="1923"/>
                    </a:cubicBezTo>
                    <a:cubicBezTo>
                      <a:pt x="1665" y="1898"/>
                      <a:pt x="1644" y="1878"/>
                      <a:pt x="1619" y="1878"/>
                    </a:cubicBezTo>
                    <a:cubicBezTo>
                      <a:pt x="1593" y="1878"/>
                      <a:pt x="1574" y="1898"/>
                      <a:pt x="1574" y="1923"/>
                    </a:cubicBezTo>
                    <a:close/>
                    <a:moveTo>
                      <a:pt x="1639" y="2008"/>
                    </a:moveTo>
                    <a:cubicBezTo>
                      <a:pt x="1628" y="2008"/>
                      <a:pt x="1619" y="2017"/>
                      <a:pt x="1619" y="2028"/>
                    </a:cubicBezTo>
                    <a:cubicBezTo>
                      <a:pt x="1619" y="2039"/>
                      <a:pt x="1628" y="2048"/>
                      <a:pt x="1639" y="2048"/>
                    </a:cubicBezTo>
                    <a:cubicBezTo>
                      <a:pt x="1650" y="2048"/>
                      <a:pt x="1659" y="2039"/>
                      <a:pt x="1659" y="2028"/>
                    </a:cubicBezTo>
                    <a:cubicBezTo>
                      <a:pt x="1659" y="2017"/>
                      <a:pt x="1650" y="2008"/>
                      <a:pt x="1639" y="2008"/>
                    </a:cubicBezTo>
                    <a:close/>
                    <a:moveTo>
                      <a:pt x="1625" y="2104"/>
                    </a:moveTo>
                    <a:cubicBezTo>
                      <a:pt x="1605" y="2104"/>
                      <a:pt x="1591" y="2118"/>
                      <a:pt x="1591" y="2138"/>
                    </a:cubicBezTo>
                    <a:cubicBezTo>
                      <a:pt x="1591" y="2158"/>
                      <a:pt x="1605" y="2172"/>
                      <a:pt x="1625" y="2172"/>
                    </a:cubicBezTo>
                    <a:cubicBezTo>
                      <a:pt x="1645" y="2172"/>
                      <a:pt x="1659" y="2158"/>
                      <a:pt x="1659" y="2138"/>
                    </a:cubicBezTo>
                    <a:cubicBezTo>
                      <a:pt x="1659" y="2121"/>
                      <a:pt x="1642" y="2104"/>
                      <a:pt x="1625" y="2104"/>
                    </a:cubicBezTo>
                    <a:close/>
                    <a:moveTo>
                      <a:pt x="1416" y="2104"/>
                    </a:moveTo>
                    <a:cubicBezTo>
                      <a:pt x="1410" y="2104"/>
                      <a:pt x="1405" y="2110"/>
                      <a:pt x="1405" y="2115"/>
                    </a:cubicBezTo>
                    <a:cubicBezTo>
                      <a:pt x="1405" y="2121"/>
                      <a:pt x="1410" y="2127"/>
                      <a:pt x="1416" y="2127"/>
                    </a:cubicBezTo>
                    <a:cubicBezTo>
                      <a:pt x="1421" y="2127"/>
                      <a:pt x="1428" y="2121"/>
                      <a:pt x="1428" y="2115"/>
                    </a:cubicBezTo>
                    <a:cubicBezTo>
                      <a:pt x="1428" y="2110"/>
                      <a:pt x="1421" y="2104"/>
                      <a:pt x="1416" y="2104"/>
                    </a:cubicBezTo>
                    <a:close/>
                    <a:moveTo>
                      <a:pt x="1303" y="1754"/>
                    </a:moveTo>
                    <a:cubicBezTo>
                      <a:pt x="1295" y="1754"/>
                      <a:pt x="1289" y="1760"/>
                      <a:pt x="1289" y="1768"/>
                    </a:cubicBezTo>
                    <a:cubicBezTo>
                      <a:pt x="1289" y="1777"/>
                      <a:pt x="1294" y="1782"/>
                      <a:pt x="1303" y="1782"/>
                    </a:cubicBezTo>
                    <a:cubicBezTo>
                      <a:pt x="1311" y="1782"/>
                      <a:pt x="1317" y="1777"/>
                      <a:pt x="1317" y="1768"/>
                    </a:cubicBezTo>
                    <a:cubicBezTo>
                      <a:pt x="1317" y="1760"/>
                      <a:pt x="1309" y="1754"/>
                      <a:pt x="1303" y="1754"/>
                    </a:cubicBezTo>
                    <a:close/>
                    <a:moveTo>
                      <a:pt x="1205" y="1401"/>
                    </a:moveTo>
                    <a:cubicBezTo>
                      <a:pt x="1205" y="1407"/>
                      <a:pt x="1210" y="1413"/>
                      <a:pt x="1216" y="1413"/>
                    </a:cubicBezTo>
                    <a:cubicBezTo>
                      <a:pt x="1222" y="1413"/>
                      <a:pt x="1227" y="1407"/>
                      <a:pt x="1227" y="1401"/>
                    </a:cubicBezTo>
                    <a:cubicBezTo>
                      <a:pt x="1227" y="1396"/>
                      <a:pt x="1222" y="1390"/>
                      <a:pt x="1216" y="1390"/>
                    </a:cubicBezTo>
                    <a:cubicBezTo>
                      <a:pt x="1207" y="1390"/>
                      <a:pt x="1205" y="1396"/>
                      <a:pt x="1205" y="1401"/>
                    </a:cubicBezTo>
                    <a:close/>
                    <a:moveTo>
                      <a:pt x="1049" y="1226"/>
                    </a:moveTo>
                    <a:cubicBezTo>
                      <a:pt x="1041" y="1226"/>
                      <a:pt x="1035" y="1232"/>
                      <a:pt x="1035" y="1240"/>
                    </a:cubicBezTo>
                    <a:cubicBezTo>
                      <a:pt x="1035" y="1249"/>
                      <a:pt x="1040" y="1255"/>
                      <a:pt x="1049" y="1255"/>
                    </a:cubicBezTo>
                    <a:cubicBezTo>
                      <a:pt x="1057" y="1255"/>
                      <a:pt x="1063" y="1249"/>
                      <a:pt x="1063" y="1240"/>
                    </a:cubicBezTo>
                    <a:cubicBezTo>
                      <a:pt x="1063" y="1232"/>
                      <a:pt x="1058" y="1226"/>
                      <a:pt x="1049" y="1226"/>
                    </a:cubicBezTo>
                    <a:close/>
                    <a:moveTo>
                      <a:pt x="1374" y="1308"/>
                    </a:moveTo>
                    <a:cubicBezTo>
                      <a:pt x="1357" y="1308"/>
                      <a:pt x="1343" y="1322"/>
                      <a:pt x="1343" y="1339"/>
                    </a:cubicBezTo>
                    <a:cubicBezTo>
                      <a:pt x="1343" y="1356"/>
                      <a:pt x="1357" y="1370"/>
                      <a:pt x="1374" y="1370"/>
                    </a:cubicBezTo>
                    <a:cubicBezTo>
                      <a:pt x="1391" y="1370"/>
                      <a:pt x="1405" y="1356"/>
                      <a:pt x="1405" y="1339"/>
                    </a:cubicBezTo>
                    <a:cubicBezTo>
                      <a:pt x="1402" y="1322"/>
                      <a:pt x="1391" y="1308"/>
                      <a:pt x="1374" y="1308"/>
                    </a:cubicBezTo>
                    <a:close/>
                    <a:moveTo>
                      <a:pt x="1137" y="1726"/>
                    </a:moveTo>
                    <a:cubicBezTo>
                      <a:pt x="1120" y="1726"/>
                      <a:pt x="1106" y="1740"/>
                      <a:pt x="1106" y="1757"/>
                    </a:cubicBezTo>
                    <a:cubicBezTo>
                      <a:pt x="1106" y="1774"/>
                      <a:pt x="1120" y="1788"/>
                      <a:pt x="1137" y="1788"/>
                    </a:cubicBezTo>
                    <a:cubicBezTo>
                      <a:pt x="1154" y="1788"/>
                      <a:pt x="1168" y="1774"/>
                      <a:pt x="1168" y="1757"/>
                    </a:cubicBezTo>
                    <a:cubicBezTo>
                      <a:pt x="1168" y="1740"/>
                      <a:pt x="1154" y="1726"/>
                      <a:pt x="1137" y="1726"/>
                    </a:cubicBezTo>
                    <a:close/>
                    <a:moveTo>
                      <a:pt x="1069" y="1864"/>
                    </a:moveTo>
                    <a:cubicBezTo>
                      <a:pt x="1063" y="1864"/>
                      <a:pt x="1058" y="1870"/>
                      <a:pt x="1058" y="1875"/>
                    </a:cubicBezTo>
                    <a:cubicBezTo>
                      <a:pt x="1058" y="1881"/>
                      <a:pt x="1063" y="1887"/>
                      <a:pt x="1069" y="1887"/>
                    </a:cubicBezTo>
                    <a:cubicBezTo>
                      <a:pt x="1075" y="1887"/>
                      <a:pt x="1080" y="1881"/>
                      <a:pt x="1080" y="1875"/>
                    </a:cubicBezTo>
                    <a:cubicBezTo>
                      <a:pt x="1080" y="1870"/>
                      <a:pt x="1075" y="1864"/>
                      <a:pt x="1069" y="1864"/>
                    </a:cubicBezTo>
                    <a:close/>
                    <a:moveTo>
                      <a:pt x="1128" y="1997"/>
                    </a:moveTo>
                    <a:cubicBezTo>
                      <a:pt x="1126" y="1997"/>
                      <a:pt x="1120" y="2000"/>
                      <a:pt x="1120" y="2005"/>
                    </a:cubicBezTo>
                    <a:cubicBezTo>
                      <a:pt x="1120" y="2008"/>
                      <a:pt x="1122" y="2014"/>
                      <a:pt x="1128" y="2014"/>
                    </a:cubicBezTo>
                    <a:cubicBezTo>
                      <a:pt x="1133" y="2014"/>
                      <a:pt x="1137" y="2011"/>
                      <a:pt x="1137" y="2005"/>
                    </a:cubicBezTo>
                    <a:cubicBezTo>
                      <a:pt x="1137" y="2000"/>
                      <a:pt x="1134" y="1997"/>
                      <a:pt x="1128" y="1997"/>
                    </a:cubicBezTo>
                    <a:close/>
                    <a:moveTo>
                      <a:pt x="1018" y="2076"/>
                    </a:moveTo>
                    <a:cubicBezTo>
                      <a:pt x="1013" y="2076"/>
                      <a:pt x="1010" y="2081"/>
                      <a:pt x="1010" y="2084"/>
                    </a:cubicBezTo>
                    <a:cubicBezTo>
                      <a:pt x="1010" y="2087"/>
                      <a:pt x="1015" y="2093"/>
                      <a:pt x="1018" y="2093"/>
                    </a:cubicBezTo>
                    <a:cubicBezTo>
                      <a:pt x="1020" y="2093"/>
                      <a:pt x="1027" y="2087"/>
                      <a:pt x="1027" y="2084"/>
                    </a:cubicBezTo>
                    <a:cubicBezTo>
                      <a:pt x="1027" y="2081"/>
                      <a:pt x="1021" y="2076"/>
                      <a:pt x="1018" y="2076"/>
                    </a:cubicBezTo>
                    <a:close/>
                    <a:moveTo>
                      <a:pt x="1162" y="2158"/>
                    </a:moveTo>
                    <a:cubicBezTo>
                      <a:pt x="1159" y="2158"/>
                      <a:pt x="1157" y="2160"/>
                      <a:pt x="1157" y="2163"/>
                    </a:cubicBezTo>
                    <a:cubicBezTo>
                      <a:pt x="1157" y="2166"/>
                      <a:pt x="1159" y="2169"/>
                      <a:pt x="1162" y="2169"/>
                    </a:cubicBezTo>
                    <a:cubicBezTo>
                      <a:pt x="1165" y="2169"/>
                      <a:pt x="1168" y="2166"/>
                      <a:pt x="1168" y="2163"/>
                    </a:cubicBezTo>
                    <a:cubicBezTo>
                      <a:pt x="1168" y="2160"/>
                      <a:pt x="1168" y="2158"/>
                      <a:pt x="1162" y="2158"/>
                    </a:cubicBezTo>
                    <a:close/>
                    <a:moveTo>
                      <a:pt x="756" y="307"/>
                    </a:moveTo>
                    <a:cubicBezTo>
                      <a:pt x="728" y="307"/>
                      <a:pt x="705" y="330"/>
                      <a:pt x="705" y="358"/>
                    </a:cubicBezTo>
                    <a:cubicBezTo>
                      <a:pt x="705" y="386"/>
                      <a:pt x="728" y="409"/>
                      <a:pt x="756" y="409"/>
                    </a:cubicBezTo>
                    <a:cubicBezTo>
                      <a:pt x="784" y="409"/>
                      <a:pt x="807" y="386"/>
                      <a:pt x="807" y="358"/>
                    </a:cubicBezTo>
                    <a:cubicBezTo>
                      <a:pt x="807" y="330"/>
                      <a:pt x="784" y="307"/>
                      <a:pt x="756" y="307"/>
                    </a:cubicBezTo>
                    <a:close/>
                    <a:moveTo>
                      <a:pt x="905" y="307"/>
                    </a:moveTo>
                    <a:cubicBezTo>
                      <a:pt x="888" y="307"/>
                      <a:pt x="874" y="321"/>
                      <a:pt x="874" y="338"/>
                    </a:cubicBezTo>
                    <a:cubicBezTo>
                      <a:pt x="874" y="354"/>
                      <a:pt x="888" y="370"/>
                      <a:pt x="905" y="370"/>
                    </a:cubicBezTo>
                    <a:cubicBezTo>
                      <a:pt x="921" y="370"/>
                      <a:pt x="936" y="354"/>
                      <a:pt x="936" y="338"/>
                    </a:cubicBezTo>
                    <a:cubicBezTo>
                      <a:pt x="936" y="321"/>
                      <a:pt x="921" y="307"/>
                      <a:pt x="905" y="307"/>
                    </a:cubicBezTo>
                    <a:close/>
                    <a:moveTo>
                      <a:pt x="993" y="449"/>
                    </a:moveTo>
                    <a:cubicBezTo>
                      <a:pt x="962" y="449"/>
                      <a:pt x="936" y="474"/>
                      <a:pt x="936" y="505"/>
                    </a:cubicBezTo>
                    <a:cubicBezTo>
                      <a:pt x="936" y="536"/>
                      <a:pt x="962" y="561"/>
                      <a:pt x="993" y="561"/>
                    </a:cubicBezTo>
                    <a:cubicBezTo>
                      <a:pt x="1024" y="561"/>
                      <a:pt x="1049" y="536"/>
                      <a:pt x="1049" y="505"/>
                    </a:cubicBezTo>
                    <a:cubicBezTo>
                      <a:pt x="1049" y="474"/>
                      <a:pt x="1024" y="449"/>
                      <a:pt x="993" y="449"/>
                    </a:cubicBezTo>
                    <a:close/>
                    <a:moveTo>
                      <a:pt x="750" y="502"/>
                    </a:moveTo>
                    <a:cubicBezTo>
                      <a:pt x="725" y="502"/>
                      <a:pt x="705" y="521"/>
                      <a:pt x="705" y="547"/>
                    </a:cubicBezTo>
                    <a:cubicBezTo>
                      <a:pt x="705" y="572"/>
                      <a:pt x="724" y="592"/>
                      <a:pt x="750" y="592"/>
                    </a:cubicBezTo>
                    <a:cubicBezTo>
                      <a:pt x="775" y="592"/>
                      <a:pt x="795" y="572"/>
                      <a:pt x="795" y="547"/>
                    </a:cubicBezTo>
                    <a:cubicBezTo>
                      <a:pt x="795" y="521"/>
                      <a:pt x="776" y="502"/>
                      <a:pt x="750" y="502"/>
                    </a:cubicBezTo>
                    <a:close/>
                    <a:moveTo>
                      <a:pt x="863" y="409"/>
                    </a:moveTo>
                    <a:cubicBezTo>
                      <a:pt x="841" y="409"/>
                      <a:pt x="821" y="428"/>
                      <a:pt x="821" y="451"/>
                    </a:cubicBezTo>
                    <a:cubicBezTo>
                      <a:pt x="821" y="473"/>
                      <a:pt x="840" y="494"/>
                      <a:pt x="863" y="494"/>
                    </a:cubicBezTo>
                    <a:cubicBezTo>
                      <a:pt x="885" y="494"/>
                      <a:pt x="905" y="474"/>
                      <a:pt x="905" y="451"/>
                    </a:cubicBezTo>
                    <a:cubicBezTo>
                      <a:pt x="905" y="426"/>
                      <a:pt x="886" y="409"/>
                      <a:pt x="863" y="409"/>
                    </a:cubicBezTo>
                    <a:close/>
                    <a:moveTo>
                      <a:pt x="883" y="629"/>
                    </a:moveTo>
                    <a:cubicBezTo>
                      <a:pt x="866" y="629"/>
                      <a:pt x="852" y="643"/>
                      <a:pt x="852" y="660"/>
                    </a:cubicBezTo>
                    <a:cubicBezTo>
                      <a:pt x="852" y="677"/>
                      <a:pt x="866" y="691"/>
                      <a:pt x="883" y="691"/>
                    </a:cubicBezTo>
                    <a:cubicBezTo>
                      <a:pt x="900" y="691"/>
                      <a:pt x="914" y="677"/>
                      <a:pt x="914" y="660"/>
                    </a:cubicBezTo>
                    <a:cubicBezTo>
                      <a:pt x="914" y="643"/>
                      <a:pt x="900" y="629"/>
                      <a:pt x="883" y="629"/>
                    </a:cubicBezTo>
                    <a:close/>
                    <a:moveTo>
                      <a:pt x="756" y="629"/>
                    </a:moveTo>
                    <a:cubicBezTo>
                      <a:pt x="747" y="629"/>
                      <a:pt x="742" y="634"/>
                      <a:pt x="742" y="643"/>
                    </a:cubicBezTo>
                    <a:cubicBezTo>
                      <a:pt x="742" y="651"/>
                      <a:pt x="747" y="657"/>
                      <a:pt x="756" y="657"/>
                    </a:cubicBezTo>
                    <a:cubicBezTo>
                      <a:pt x="764" y="657"/>
                      <a:pt x="770" y="651"/>
                      <a:pt x="770" y="643"/>
                    </a:cubicBezTo>
                    <a:cubicBezTo>
                      <a:pt x="770" y="634"/>
                      <a:pt x="762" y="629"/>
                      <a:pt x="756" y="629"/>
                    </a:cubicBezTo>
                    <a:close/>
                    <a:moveTo>
                      <a:pt x="886" y="516"/>
                    </a:moveTo>
                    <a:cubicBezTo>
                      <a:pt x="880" y="516"/>
                      <a:pt x="874" y="522"/>
                      <a:pt x="874" y="528"/>
                    </a:cubicBezTo>
                    <a:cubicBezTo>
                      <a:pt x="874" y="533"/>
                      <a:pt x="880" y="539"/>
                      <a:pt x="886" y="539"/>
                    </a:cubicBezTo>
                    <a:cubicBezTo>
                      <a:pt x="891" y="539"/>
                      <a:pt x="897" y="533"/>
                      <a:pt x="897" y="528"/>
                    </a:cubicBezTo>
                    <a:cubicBezTo>
                      <a:pt x="897" y="522"/>
                      <a:pt x="891" y="516"/>
                      <a:pt x="886" y="516"/>
                    </a:cubicBezTo>
                    <a:close/>
                    <a:moveTo>
                      <a:pt x="1744" y="282"/>
                    </a:moveTo>
                    <a:cubicBezTo>
                      <a:pt x="1715" y="282"/>
                      <a:pt x="1693" y="305"/>
                      <a:pt x="1693" y="333"/>
                    </a:cubicBezTo>
                    <a:cubicBezTo>
                      <a:pt x="1693" y="361"/>
                      <a:pt x="1715" y="384"/>
                      <a:pt x="1744" y="384"/>
                    </a:cubicBezTo>
                    <a:cubicBezTo>
                      <a:pt x="1772" y="384"/>
                      <a:pt x="1794" y="361"/>
                      <a:pt x="1794" y="333"/>
                    </a:cubicBezTo>
                    <a:cubicBezTo>
                      <a:pt x="1794" y="305"/>
                      <a:pt x="1772" y="282"/>
                      <a:pt x="1744" y="282"/>
                    </a:cubicBezTo>
                    <a:close/>
                    <a:moveTo>
                      <a:pt x="1656" y="358"/>
                    </a:moveTo>
                    <a:cubicBezTo>
                      <a:pt x="1650" y="358"/>
                      <a:pt x="1645" y="364"/>
                      <a:pt x="1645" y="370"/>
                    </a:cubicBezTo>
                    <a:cubicBezTo>
                      <a:pt x="1645" y="375"/>
                      <a:pt x="1650" y="381"/>
                      <a:pt x="1656" y="381"/>
                    </a:cubicBezTo>
                    <a:cubicBezTo>
                      <a:pt x="1662" y="381"/>
                      <a:pt x="1667" y="375"/>
                      <a:pt x="1667" y="370"/>
                    </a:cubicBezTo>
                    <a:cubicBezTo>
                      <a:pt x="1665" y="364"/>
                      <a:pt x="1662" y="358"/>
                      <a:pt x="1656" y="358"/>
                    </a:cubicBezTo>
                    <a:close/>
                    <a:moveTo>
                      <a:pt x="1724" y="11"/>
                    </a:moveTo>
                    <a:cubicBezTo>
                      <a:pt x="1690" y="11"/>
                      <a:pt x="1665" y="36"/>
                      <a:pt x="1665" y="70"/>
                    </a:cubicBezTo>
                    <a:cubicBezTo>
                      <a:pt x="1665" y="103"/>
                      <a:pt x="1690" y="130"/>
                      <a:pt x="1724" y="130"/>
                    </a:cubicBezTo>
                    <a:cubicBezTo>
                      <a:pt x="1758" y="130"/>
                      <a:pt x="1783" y="104"/>
                      <a:pt x="1783" y="70"/>
                    </a:cubicBezTo>
                    <a:cubicBezTo>
                      <a:pt x="1783" y="39"/>
                      <a:pt x="1758" y="11"/>
                      <a:pt x="1724" y="11"/>
                    </a:cubicBezTo>
                    <a:close/>
                    <a:moveTo>
                      <a:pt x="1769" y="203"/>
                    </a:moveTo>
                    <a:cubicBezTo>
                      <a:pt x="1761" y="203"/>
                      <a:pt x="1755" y="208"/>
                      <a:pt x="1755" y="217"/>
                    </a:cubicBezTo>
                    <a:cubicBezTo>
                      <a:pt x="1755" y="225"/>
                      <a:pt x="1761" y="231"/>
                      <a:pt x="1769" y="231"/>
                    </a:cubicBezTo>
                    <a:cubicBezTo>
                      <a:pt x="1777" y="231"/>
                      <a:pt x="1783" y="226"/>
                      <a:pt x="1783" y="217"/>
                    </a:cubicBezTo>
                    <a:cubicBezTo>
                      <a:pt x="1783" y="209"/>
                      <a:pt x="1777" y="203"/>
                      <a:pt x="1769" y="203"/>
                    </a:cubicBezTo>
                    <a:close/>
                    <a:moveTo>
                      <a:pt x="2237" y="288"/>
                    </a:moveTo>
                    <a:cubicBezTo>
                      <a:pt x="2237" y="319"/>
                      <a:pt x="2263" y="344"/>
                      <a:pt x="2294" y="344"/>
                    </a:cubicBezTo>
                    <a:cubicBezTo>
                      <a:pt x="2325" y="344"/>
                      <a:pt x="2350" y="319"/>
                      <a:pt x="2350" y="288"/>
                    </a:cubicBezTo>
                    <a:cubicBezTo>
                      <a:pt x="2350" y="257"/>
                      <a:pt x="2325" y="231"/>
                      <a:pt x="2294" y="231"/>
                    </a:cubicBezTo>
                    <a:cubicBezTo>
                      <a:pt x="2263" y="231"/>
                      <a:pt x="2237" y="257"/>
                      <a:pt x="2237" y="288"/>
                    </a:cubicBezTo>
                    <a:close/>
                    <a:moveTo>
                      <a:pt x="2398" y="355"/>
                    </a:moveTo>
                    <a:cubicBezTo>
                      <a:pt x="2398" y="369"/>
                      <a:pt x="2410" y="384"/>
                      <a:pt x="2427" y="384"/>
                    </a:cubicBezTo>
                    <a:cubicBezTo>
                      <a:pt x="2441" y="384"/>
                      <a:pt x="2455" y="372"/>
                      <a:pt x="2455" y="355"/>
                    </a:cubicBezTo>
                    <a:cubicBezTo>
                      <a:pt x="2455" y="341"/>
                      <a:pt x="2443" y="327"/>
                      <a:pt x="2427" y="327"/>
                    </a:cubicBezTo>
                    <a:cubicBezTo>
                      <a:pt x="2410" y="327"/>
                      <a:pt x="2398" y="340"/>
                      <a:pt x="2398" y="355"/>
                    </a:cubicBezTo>
                    <a:close/>
                    <a:moveTo>
                      <a:pt x="1879" y="25"/>
                    </a:moveTo>
                    <a:cubicBezTo>
                      <a:pt x="1856" y="25"/>
                      <a:pt x="1837" y="45"/>
                      <a:pt x="1837" y="68"/>
                    </a:cubicBezTo>
                    <a:cubicBezTo>
                      <a:pt x="1837" y="90"/>
                      <a:pt x="1856" y="110"/>
                      <a:pt x="1879" y="110"/>
                    </a:cubicBezTo>
                    <a:cubicBezTo>
                      <a:pt x="1902" y="110"/>
                      <a:pt x="1921" y="90"/>
                      <a:pt x="1921" y="68"/>
                    </a:cubicBezTo>
                    <a:cubicBezTo>
                      <a:pt x="1921" y="45"/>
                      <a:pt x="1902" y="25"/>
                      <a:pt x="1879" y="25"/>
                    </a:cubicBezTo>
                    <a:close/>
                    <a:moveTo>
                      <a:pt x="2139" y="254"/>
                    </a:moveTo>
                    <a:cubicBezTo>
                      <a:pt x="2127" y="254"/>
                      <a:pt x="2119" y="262"/>
                      <a:pt x="2119" y="274"/>
                    </a:cubicBezTo>
                    <a:cubicBezTo>
                      <a:pt x="2119" y="285"/>
                      <a:pt x="2127" y="293"/>
                      <a:pt x="2139" y="293"/>
                    </a:cubicBezTo>
                    <a:cubicBezTo>
                      <a:pt x="2150" y="293"/>
                      <a:pt x="2158" y="285"/>
                      <a:pt x="2158" y="274"/>
                    </a:cubicBezTo>
                    <a:cubicBezTo>
                      <a:pt x="2158" y="262"/>
                      <a:pt x="2150" y="254"/>
                      <a:pt x="2139" y="25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6" name="Freeform 5">
                <a:extLst>
                  <a:ext uri="{FF2B5EF4-FFF2-40B4-BE49-F238E27FC236}">
                    <a16:creationId xmlns:a16="http://schemas.microsoft.com/office/drawing/2014/main" id="{3AC3C044-4E52-46FA-9AF7-1FAC74301E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79733" y="2017981"/>
                <a:ext cx="591194" cy="513291"/>
              </a:xfrm>
              <a:custGeom>
                <a:avLst/>
                <a:gdLst>
                  <a:gd name="T0" fmla="*/ 832 w 2441"/>
                  <a:gd name="T1" fmla="*/ 0 h 2119"/>
                  <a:gd name="T2" fmla="*/ 1052 w 2441"/>
                  <a:gd name="T3" fmla="*/ 0 h 2119"/>
                  <a:gd name="T4" fmla="*/ 1494 w 2441"/>
                  <a:gd name="T5" fmla="*/ 192 h 2119"/>
                  <a:gd name="T6" fmla="*/ 1661 w 2441"/>
                  <a:gd name="T7" fmla="*/ 96 h 2119"/>
                  <a:gd name="T8" fmla="*/ 609 w 2441"/>
                  <a:gd name="T9" fmla="*/ 384 h 2119"/>
                  <a:gd name="T10" fmla="*/ 1052 w 2441"/>
                  <a:gd name="T11" fmla="*/ 192 h 2119"/>
                  <a:gd name="T12" fmla="*/ 1109 w 2441"/>
                  <a:gd name="T13" fmla="*/ 288 h 2119"/>
                  <a:gd name="T14" fmla="*/ 1329 w 2441"/>
                  <a:gd name="T15" fmla="*/ 286 h 2119"/>
                  <a:gd name="T16" fmla="*/ 1940 w 2441"/>
                  <a:gd name="T17" fmla="*/ 192 h 2119"/>
                  <a:gd name="T18" fmla="*/ 333 w 2441"/>
                  <a:gd name="T19" fmla="*/ 480 h 2119"/>
                  <a:gd name="T20" fmla="*/ 554 w 2441"/>
                  <a:gd name="T21" fmla="*/ 478 h 2119"/>
                  <a:gd name="T22" fmla="*/ 1162 w 2441"/>
                  <a:gd name="T23" fmla="*/ 576 h 2119"/>
                  <a:gd name="T24" fmla="*/ 1274 w 2441"/>
                  <a:gd name="T25" fmla="*/ 576 h 2119"/>
                  <a:gd name="T26" fmla="*/ 1384 w 2441"/>
                  <a:gd name="T27" fmla="*/ 384 h 2119"/>
                  <a:gd name="T28" fmla="*/ 1940 w 2441"/>
                  <a:gd name="T29" fmla="*/ 384 h 2119"/>
                  <a:gd name="T30" fmla="*/ 276 w 2441"/>
                  <a:gd name="T31" fmla="*/ 771 h 2119"/>
                  <a:gd name="T32" fmla="*/ 664 w 2441"/>
                  <a:gd name="T33" fmla="*/ 677 h 2119"/>
                  <a:gd name="T34" fmla="*/ 166 w 2441"/>
                  <a:gd name="T35" fmla="*/ 771 h 2119"/>
                  <a:gd name="T36" fmla="*/ 389 w 2441"/>
                  <a:gd name="T37" fmla="*/ 962 h 2119"/>
                  <a:gd name="T38" fmla="*/ 499 w 2441"/>
                  <a:gd name="T39" fmla="*/ 771 h 2119"/>
                  <a:gd name="T40" fmla="*/ 1274 w 2441"/>
                  <a:gd name="T41" fmla="*/ 771 h 2119"/>
                  <a:gd name="T42" fmla="*/ 1494 w 2441"/>
                  <a:gd name="T43" fmla="*/ 771 h 2119"/>
                  <a:gd name="T44" fmla="*/ 1827 w 2441"/>
                  <a:gd name="T45" fmla="*/ 771 h 2119"/>
                  <a:gd name="T46" fmla="*/ 2163 w 2441"/>
                  <a:gd name="T47" fmla="*/ 771 h 2119"/>
                  <a:gd name="T48" fmla="*/ 166 w 2441"/>
                  <a:gd name="T49" fmla="*/ 962 h 2119"/>
                  <a:gd name="T50" fmla="*/ 386 w 2441"/>
                  <a:gd name="T51" fmla="*/ 962 h 2119"/>
                  <a:gd name="T52" fmla="*/ 1165 w 2441"/>
                  <a:gd name="T53" fmla="*/ 962 h 2119"/>
                  <a:gd name="T54" fmla="*/ 1384 w 2441"/>
                  <a:gd name="T55" fmla="*/ 962 h 2119"/>
                  <a:gd name="T56" fmla="*/ 1052 w 2441"/>
                  <a:gd name="T57" fmla="*/ 962 h 2119"/>
                  <a:gd name="T58" fmla="*/ 1830 w 2441"/>
                  <a:gd name="T59" fmla="*/ 962 h 2119"/>
                  <a:gd name="T60" fmla="*/ 2050 w 2441"/>
                  <a:gd name="T61" fmla="*/ 962 h 2119"/>
                  <a:gd name="T62" fmla="*/ 2383 w 2441"/>
                  <a:gd name="T63" fmla="*/ 962 h 2119"/>
                  <a:gd name="T64" fmla="*/ 389 w 2441"/>
                  <a:gd name="T65" fmla="*/ 1156 h 2119"/>
                  <a:gd name="T66" fmla="*/ 609 w 2441"/>
                  <a:gd name="T67" fmla="*/ 1156 h 2119"/>
                  <a:gd name="T68" fmla="*/ 1494 w 2441"/>
                  <a:gd name="T69" fmla="*/ 1348 h 2119"/>
                  <a:gd name="T70" fmla="*/ 996 w 2441"/>
                  <a:gd name="T71" fmla="*/ 1252 h 2119"/>
                  <a:gd name="T72" fmla="*/ 1827 w 2441"/>
                  <a:gd name="T73" fmla="*/ 1348 h 2119"/>
                  <a:gd name="T74" fmla="*/ 2050 w 2441"/>
                  <a:gd name="T75" fmla="*/ 1156 h 2119"/>
                  <a:gd name="T76" fmla="*/ 276 w 2441"/>
                  <a:gd name="T77" fmla="*/ 1348 h 2119"/>
                  <a:gd name="T78" fmla="*/ 499 w 2441"/>
                  <a:gd name="T79" fmla="*/ 1540 h 2119"/>
                  <a:gd name="T80" fmla="*/ 609 w 2441"/>
                  <a:gd name="T81" fmla="*/ 1348 h 2119"/>
                  <a:gd name="T82" fmla="*/ 1830 w 2441"/>
                  <a:gd name="T83" fmla="*/ 1348 h 2119"/>
                  <a:gd name="T84" fmla="*/ 2050 w 2441"/>
                  <a:gd name="T85" fmla="*/ 1348 h 2119"/>
                  <a:gd name="T86" fmla="*/ 609 w 2441"/>
                  <a:gd name="T87" fmla="*/ 1732 h 2119"/>
                  <a:gd name="T88" fmla="*/ 776 w 2441"/>
                  <a:gd name="T89" fmla="*/ 1636 h 2119"/>
                  <a:gd name="T90" fmla="*/ 997 w 2441"/>
                  <a:gd name="T91" fmla="*/ 1633 h 2119"/>
                  <a:gd name="T92" fmla="*/ 1604 w 2441"/>
                  <a:gd name="T93" fmla="*/ 1732 h 2119"/>
                  <a:gd name="T94" fmla="*/ 1717 w 2441"/>
                  <a:gd name="T95" fmla="*/ 1732 h 2119"/>
                  <a:gd name="T96" fmla="*/ 2107 w 2441"/>
                  <a:gd name="T97" fmla="*/ 1636 h 2119"/>
                  <a:gd name="T98" fmla="*/ 829 w 2441"/>
                  <a:gd name="T99" fmla="*/ 1924 h 2119"/>
                  <a:gd name="T100" fmla="*/ 942 w 2441"/>
                  <a:gd name="T101" fmla="*/ 1924 h 2119"/>
                  <a:gd name="T102" fmla="*/ 1329 w 2441"/>
                  <a:gd name="T103" fmla="*/ 1830 h 2119"/>
                  <a:gd name="T104" fmla="*/ 1607 w 2441"/>
                  <a:gd name="T105" fmla="*/ 1732 h 2119"/>
                  <a:gd name="T106" fmla="*/ 1830 w 2441"/>
                  <a:gd name="T107" fmla="*/ 1924 h 2119"/>
                  <a:gd name="T108" fmla="*/ 776 w 2441"/>
                  <a:gd name="T109" fmla="*/ 2022 h 2119"/>
                  <a:gd name="T110" fmla="*/ 1162 w 2441"/>
                  <a:gd name="T111" fmla="*/ 2118 h 2119"/>
                  <a:gd name="T112" fmla="*/ 1274 w 2441"/>
                  <a:gd name="T113" fmla="*/ 2118 h 2119"/>
                  <a:gd name="T114" fmla="*/ 1384 w 2441"/>
                  <a:gd name="T115" fmla="*/ 1927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41" h="2119">
                    <a:moveTo>
                      <a:pt x="776" y="96"/>
                    </a:moveTo>
                    <a:lnTo>
                      <a:pt x="719" y="192"/>
                    </a:lnTo>
                    <a:lnTo>
                      <a:pt x="609" y="192"/>
                    </a:lnTo>
                    <a:lnTo>
                      <a:pt x="553" y="96"/>
                    </a:lnTo>
                    <a:lnTo>
                      <a:pt x="609" y="0"/>
                    </a:lnTo>
                    <a:lnTo>
                      <a:pt x="719" y="0"/>
                    </a:lnTo>
                    <a:lnTo>
                      <a:pt x="776" y="96"/>
                    </a:lnTo>
                    <a:close/>
                    <a:moveTo>
                      <a:pt x="942" y="0"/>
                    </a:moveTo>
                    <a:lnTo>
                      <a:pt x="832" y="0"/>
                    </a:lnTo>
                    <a:lnTo>
                      <a:pt x="776" y="96"/>
                    </a:lnTo>
                    <a:lnTo>
                      <a:pt x="832" y="192"/>
                    </a:lnTo>
                    <a:lnTo>
                      <a:pt x="942" y="192"/>
                    </a:lnTo>
                    <a:lnTo>
                      <a:pt x="997" y="99"/>
                    </a:lnTo>
                    <a:lnTo>
                      <a:pt x="1052" y="192"/>
                    </a:lnTo>
                    <a:lnTo>
                      <a:pt x="1162" y="192"/>
                    </a:lnTo>
                    <a:lnTo>
                      <a:pt x="1219" y="96"/>
                    </a:lnTo>
                    <a:lnTo>
                      <a:pt x="1162" y="0"/>
                    </a:lnTo>
                    <a:lnTo>
                      <a:pt x="1052" y="0"/>
                    </a:lnTo>
                    <a:lnTo>
                      <a:pt x="997" y="94"/>
                    </a:lnTo>
                    <a:lnTo>
                      <a:pt x="942" y="0"/>
                    </a:lnTo>
                    <a:close/>
                    <a:moveTo>
                      <a:pt x="1384" y="0"/>
                    </a:moveTo>
                    <a:lnTo>
                      <a:pt x="1274" y="0"/>
                    </a:lnTo>
                    <a:lnTo>
                      <a:pt x="1219" y="96"/>
                    </a:lnTo>
                    <a:lnTo>
                      <a:pt x="1274" y="192"/>
                    </a:lnTo>
                    <a:lnTo>
                      <a:pt x="1384" y="192"/>
                    </a:lnTo>
                    <a:lnTo>
                      <a:pt x="1439" y="99"/>
                    </a:lnTo>
                    <a:lnTo>
                      <a:pt x="1494" y="192"/>
                    </a:lnTo>
                    <a:lnTo>
                      <a:pt x="1604" y="192"/>
                    </a:lnTo>
                    <a:lnTo>
                      <a:pt x="1661" y="96"/>
                    </a:lnTo>
                    <a:lnTo>
                      <a:pt x="1607" y="0"/>
                    </a:lnTo>
                    <a:lnTo>
                      <a:pt x="1494" y="0"/>
                    </a:lnTo>
                    <a:lnTo>
                      <a:pt x="1439" y="94"/>
                    </a:lnTo>
                    <a:lnTo>
                      <a:pt x="1384" y="0"/>
                    </a:lnTo>
                    <a:close/>
                    <a:moveTo>
                      <a:pt x="1827" y="0"/>
                    </a:moveTo>
                    <a:lnTo>
                      <a:pt x="1717" y="0"/>
                    </a:lnTo>
                    <a:lnTo>
                      <a:pt x="1661" y="96"/>
                    </a:lnTo>
                    <a:lnTo>
                      <a:pt x="1717" y="192"/>
                    </a:lnTo>
                    <a:lnTo>
                      <a:pt x="1827" y="192"/>
                    </a:lnTo>
                    <a:lnTo>
                      <a:pt x="1884" y="96"/>
                    </a:lnTo>
                    <a:lnTo>
                      <a:pt x="1827" y="0"/>
                    </a:lnTo>
                    <a:close/>
                    <a:moveTo>
                      <a:pt x="609" y="192"/>
                    </a:moveTo>
                    <a:lnTo>
                      <a:pt x="499" y="192"/>
                    </a:lnTo>
                    <a:lnTo>
                      <a:pt x="443" y="288"/>
                    </a:lnTo>
                    <a:lnTo>
                      <a:pt x="499" y="384"/>
                    </a:lnTo>
                    <a:lnTo>
                      <a:pt x="609" y="384"/>
                    </a:lnTo>
                    <a:lnTo>
                      <a:pt x="664" y="290"/>
                    </a:lnTo>
                    <a:lnTo>
                      <a:pt x="719" y="384"/>
                    </a:lnTo>
                    <a:lnTo>
                      <a:pt x="829" y="384"/>
                    </a:lnTo>
                    <a:lnTo>
                      <a:pt x="886" y="288"/>
                    </a:lnTo>
                    <a:lnTo>
                      <a:pt x="829" y="192"/>
                    </a:lnTo>
                    <a:lnTo>
                      <a:pt x="719" y="192"/>
                    </a:lnTo>
                    <a:lnTo>
                      <a:pt x="664" y="286"/>
                    </a:lnTo>
                    <a:lnTo>
                      <a:pt x="609" y="192"/>
                    </a:lnTo>
                    <a:close/>
                    <a:moveTo>
                      <a:pt x="1052" y="192"/>
                    </a:moveTo>
                    <a:lnTo>
                      <a:pt x="942" y="192"/>
                    </a:lnTo>
                    <a:lnTo>
                      <a:pt x="886" y="288"/>
                    </a:lnTo>
                    <a:lnTo>
                      <a:pt x="942" y="384"/>
                    </a:lnTo>
                    <a:lnTo>
                      <a:pt x="1052" y="384"/>
                    </a:lnTo>
                    <a:lnTo>
                      <a:pt x="1109" y="288"/>
                    </a:lnTo>
                    <a:lnTo>
                      <a:pt x="1052" y="192"/>
                    </a:lnTo>
                    <a:close/>
                    <a:moveTo>
                      <a:pt x="1274" y="192"/>
                    </a:moveTo>
                    <a:lnTo>
                      <a:pt x="1165" y="192"/>
                    </a:lnTo>
                    <a:lnTo>
                      <a:pt x="1109" y="288"/>
                    </a:lnTo>
                    <a:lnTo>
                      <a:pt x="1165" y="384"/>
                    </a:lnTo>
                    <a:lnTo>
                      <a:pt x="1274" y="384"/>
                    </a:lnTo>
                    <a:lnTo>
                      <a:pt x="1329" y="290"/>
                    </a:lnTo>
                    <a:lnTo>
                      <a:pt x="1384" y="384"/>
                    </a:lnTo>
                    <a:lnTo>
                      <a:pt x="1494" y="384"/>
                    </a:lnTo>
                    <a:lnTo>
                      <a:pt x="1551" y="288"/>
                    </a:lnTo>
                    <a:lnTo>
                      <a:pt x="1494" y="192"/>
                    </a:lnTo>
                    <a:lnTo>
                      <a:pt x="1384" y="192"/>
                    </a:lnTo>
                    <a:lnTo>
                      <a:pt x="1329" y="286"/>
                    </a:lnTo>
                    <a:lnTo>
                      <a:pt x="1274" y="192"/>
                    </a:lnTo>
                    <a:close/>
                    <a:moveTo>
                      <a:pt x="1717" y="192"/>
                    </a:moveTo>
                    <a:lnTo>
                      <a:pt x="1607" y="192"/>
                    </a:lnTo>
                    <a:lnTo>
                      <a:pt x="1551" y="288"/>
                    </a:lnTo>
                    <a:lnTo>
                      <a:pt x="1607" y="384"/>
                    </a:lnTo>
                    <a:lnTo>
                      <a:pt x="1717" y="384"/>
                    </a:lnTo>
                    <a:lnTo>
                      <a:pt x="1774" y="288"/>
                    </a:lnTo>
                    <a:lnTo>
                      <a:pt x="1717" y="192"/>
                    </a:lnTo>
                    <a:close/>
                    <a:moveTo>
                      <a:pt x="1940" y="192"/>
                    </a:moveTo>
                    <a:lnTo>
                      <a:pt x="1830" y="192"/>
                    </a:lnTo>
                    <a:lnTo>
                      <a:pt x="1774" y="288"/>
                    </a:lnTo>
                    <a:lnTo>
                      <a:pt x="1830" y="384"/>
                    </a:lnTo>
                    <a:lnTo>
                      <a:pt x="1940" y="384"/>
                    </a:lnTo>
                    <a:lnTo>
                      <a:pt x="1997" y="288"/>
                    </a:lnTo>
                    <a:lnTo>
                      <a:pt x="1940" y="192"/>
                    </a:lnTo>
                    <a:close/>
                    <a:moveTo>
                      <a:pt x="499" y="384"/>
                    </a:moveTo>
                    <a:lnTo>
                      <a:pt x="389" y="384"/>
                    </a:lnTo>
                    <a:lnTo>
                      <a:pt x="333" y="480"/>
                    </a:lnTo>
                    <a:lnTo>
                      <a:pt x="389" y="576"/>
                    </a:lnTo>
                    <a:lnTo>
                      <a:pt x="499" y="576"/>
                    </a:lnTo>
                    <a:lnTo>
                      <a:pt x="554" y="482"/>
                    </a:lnTo>
                    <a:lnTo>
                      <a:pt x="609" y="576"/>
                    </a:lnTo>
                    <a:lnTo>
                      <a:pt x="719" y="576"/>
                    </a:lnTo>
                    <a:lnTo>
                      <a:pt x="776" y="480"/>
                    </a:lnTo>
                    <a:lnTo>
                      <a:pt x="719" y="384"/>
                    </a:lnTo>
                    <a:lnTo>
                      <a:pt x="609" y="384"/>
                    </a:lnTo>
                    <a:lnTo>
                      <a:pt x="554" y="478"/>
                    </a:lnTo>
                    <a:lnTo>
                      <a:pt x="499" y="384"/>
                    </a:lnTo>
                    <a:close/>
                    <a:moveTo>
                      <a:pt x="942" y="384"/>
                    </a:moveTo>
                    <a:lnTo>
                      <a:pt x="832" y="384"/>
                    </a:lnTo>
                    <a:lnTo>
                      <a:pt x="776" y="480"/>
                    </a:lnTo>
                    <a:lnTo>
                      <a:pt x="832" y="576"/>
                    </a:lnTo>
                    <a:lnTo>
                      <a:pt x="942" y="576"/>
                    </a:lnTo>
                    <a:lnTo>
                      <a:pt x="997" y="482"/>
                    </a:lnTo>
                    <a:lnTo>
                      <a:pt x="1052" y="576"/>
                    </a:lnTo>
                    <a:lnTo>
                      <a:pt x="1162" y="576"/>
                    </a:lnTo>
                    <a:lnTo>
                      <a:pt x="1219" y="480"/>
                    </a:lnTo>
                    <a:lnTo>
                      <a:pt x="1162" y="384"/>
                    </a:lnTo>
                    <a:lnTo>
                      <a:pt x="1052" y="384"/>
                    </a:lnTo>
                    <a:lnTo>
                      <a:pt x="997" y="478"/>
                    </a:lnTo>
                    <a:lnTo>
                      <a:pt x="942" y="384"/>
                    </a:lnTo>
                    <a:close/>
                    <a:moveTo>
                      <a:pt x="1384" y="384"/>
                    </a:moveTo>
                    <a:lnTo>
                      <a:pt x="1274" y="384"/>
                    </a:lnTo>
                    <a:lnTo>
                      <a:pt x="1219" y="480"/>
                    </a:lnTo>
                    <a:lnTo>
                      <a:pt x="1274" y="576"/>
                    </a:lnTo>
                    <a:lnTo>
                      <a:pt x="1384" y="576"/>
                    </a:lnTo>
                    <a:lnTo>
                      <a:pt x="1439" y="482"/>
                    </a:lnTo>
                    <a:lnTo>
                      <a:pt x="1494" y="576"/>
                    </a:lnTo>
                    <a:lnTo>
                      <a:pt x="1604" y="576"/>
                    </a:lnTo>
                    <a:lnTo>
                      <a:pt x="1661" y="480"/>
                    </a:lnTo>
                    <a:lnTo>
                      <a:pt x="1607" y="384"/>
                    </a:lnTo>
                    <a:lnTo>
                      <a:pt x="1494" y="384"/>
                    </a:lnTo>
                    <a:lnTo>
                      <a:pt x="1439" y="478"/>
                    </a:lnTo>
                    <a:lnTo>
                      <a:pt x="1384" y="384"/>
                    </a:lnTo>
                    <a:close/>
                    <a:moveTo>
                      <a:pt x="1827" y="384"/>
                    </a:moveTo>
                    <a:lnTo>
                      <a:pt x="1717" y="384"/>
                    </a:lnTo>
                    <a:lnTo>
                      <a:pt x="1661" y="480"/>
                    </a:lnTo>
                    <a:lnTo>
                      <a:pt x="1717" y="576"/>
                    </a:lnTo>
                    <a:lnTo>
                      <a:pt x="1827" y="576"/>
                    </a:lnTo>
                    <a:lnTo>
                      <a:pt x="1884" y="480"/>
                    </a:lnTo>
                    <a:lnTo>
                      <a:pt x="1827" y="384"/>
                    </a:lnTo>
                    <a:close/>
                    <a:moveTo>
                      <a:pt x="2050" y="384"/>
                    </a:moveTo>
                    <a:lnTo>
                      <a:pt x="1940" y="384"/>
                    </a:lnTo>
                    <a:lnTo>
                      <a:pt x="1884" y="480"/>
                    </a:lnTo>
                    <a:lnTo>
                      <a:pt x="1940" y="576"/>
                    </a:lnTo>
                    <a:lnTo>
                      <a:pt x="2050" y="576"/>
                    </a:lnTo>
                    <a:lnTo>
                      <a:pt x="2107" y="480"/>
                    </a:lnTo>
                    <a:lnTo>
                      <a:pt x="2050" y="384"/>
                    </a:lnTo>
                    <a:close/>
                    <a:moveTo>
                      <a:pt x="386" y="579"/>
                    </a:moveTo>
                    <a:lnTo>
                      <a:pt x="276" y="579"/>
                    </a:lnTo>
                    <a:lnTo>
                      <a:pt x="220" y="675"/>
                    </a:lnTo>
                    <a:lnTo>
                      <a:pt x="276" y="771"/>
                    </a:lnTo>
                    <a:lnTo>
                      <a:pt x="386" y="771"/>
                    </a:lnTo>
                    <a:lnTo>
                      <a:pt x="443" y="675"/>
                    </a:lnTo>
                    <a:lnTo>
                      <a:pt x="386" y="579"/>
                    </a:lnTo>
                    <a:close/>
                    <a:moveTo>
                      <a:pt x="609" y="579"/>
                    </a:moveTo>
                    <a:lnTo>
                      <a:pt x="499" y="579"/>
                    </a:lnTo>
                    <a:lnTo>
                      <a:pt x="443" y="675"/>
                    </a:lnTo>
                    <a:lnTo>
                      <a:pt x="499" y="771"/>
                    </a:lnTo>
                    <a:lnTo>
                      <a:pt x="609" y="771"/>
                    </a:lnTo>
                    <a:lnTo>
                      <a:pt x="664" y="677"/>
                    </a:lnTo>
                    <a:lnTo>
                      <a:pt x="719" y="771"/>
                    </a:lnTo>
                    <a:lnTo>
                      <a:pt x="829" y="771"/>
                    </a:lnTo>
                    <a:lnTo>
                      <a:pt x="886" y="675"/>
                    </a:lnTo>
                    <a:lnTo>
                      <a:pt x="829" y="579"/>
                    </a:lnTo>
                    <a:lnTo>
                      <a:pt x="719" y="579"/>
                    </a:lnTo>
                    <a:lnTo>
                      <a:pt x="664" y="672"/>
                    </a:lnTo>
                    <a:lnTo>
                      <a:pt x="609" y="579"/>
                    </a:lnTo>
                    <a:close/>
                    <a:moveTo>
                      <a:pt x="276" y="771"/>
                    </a:moveTo>
                    <a:lnTo>
                      <a:pt x="166" y="771"/>
                    </a:lnTo>
                    <a:lnTo>
                      <a:pt x="110" y="867"/>
                    </a:lnTo>
                    <a:lnTo>
                      <a:pt x="166" y="962"/>
                    </a:lnTo>
                    <a:lnTo>
                      <a:pt x="276" y="962"/>
                    </a:lnTo>
                    <a:lnTo>
                      <a:pt x="333" y="867"/>
                    </a:lnTo>
                    <a:lnTo>
                      <a:pt x="276" y="771"/>
                    </a:lnTo>
                    <a:close/>
                    <a:moveTo>
                      <a:pt x="499" y="771"/>
                    </a:moveTo>
                    <a:lnTo>
                      <a:pt x="389" y="771"/>
                    </a:lnTo>
                    <a:lnTo>
                      <a:pt x="333" y="867"/>
                    </a:lnTo>
                    <a:lnTo>
                      <a:pt x="389" y="962"/>
                    </a:lnTo>
                    <a:lnTo>
                      <a:pt x="499" y="962"/>
                    </a:lnTo>
                    <a:lnTo>
                      <a:pt x="554" y="869"/>
                    </a:lnTo>
                    <a:lnTo>
                      <a:pt x="609" y="962"/>
                    </a:lnTo>
                    <a:lnTo>
                      <a:pt x="719" y="962"/>
                    </a:lnTo>
                    <a:lnTo>
                      <a:pt x="776" y="867"/>
                    </a:lnTo>
                    <a:lnTo>
                      <a:pt x="719" y="771"/>
                    </a:lnTo>
                    <a:lnTo>
                      <a:pt x="609" y="771"/>
                    </a:lnTo>
                    <a:lnTo>
                      <a:pt x="554" y="864"/>
                    </a:lnTo>
                    <a:lnTo>
                      <a:pt x="499" y="771"/>
                    </a:lnTo>
                    <a:close/>
                    <a:moveTo>
                      <a:pt x="1162" y="771"/>
                    </a:moveTo>
                    <a:lnTo>
                      <a:pt x="1052" y="771"/>
                    </a:lnTo>
                    <a:lnTo>
                      <a:pt x="996" y="867"/>
                    </a:lnTo>
                    <a:lnTo>
                      <a:pt x="1052" y="962"/>
                    </a:lnTo>
                    <a:lnTo>
                      <a:pt x="1162" y="962"/>
                    </a:lnTo>
                    <a:lnTo>
                      <a:pt x="1219" y="867"/>
                    </a:lnTo>
                    <a:lnTo>
                      <a:pt x="1162" y="771"/>
                    </a:lnTo>
                    <a:close/>
                    <a:moveTo>
                      <a:pt x="1384" y="771"/>
                    </a:moveTo>
                    <a:lnTo>
                      <a:pt x="1274" y="771"/>
                    </a:lnTo>
                    <a:lnTo>
                      <a:pt x="1219" y="867"/>
                    </a:lnTo>
                    <a:lnTo>
                      <a:pt x="1274" y="962"/>
                    </a:lnTo>
                    <a:lnTo>
                      <a:pt x="1384" y="962"/>
                    </a:lnTo>
                    <a:lnTo>
                      <a:pt x="1439" y="869"/>
                    </a:lnTo>
                    <a:lnTo>
                      <a:pt x="1494" y="962"/>
                    </a:lnTo>
                    <a:lnTo>
                      <a:pt x="1604" y="962"/>
                    </a:lnTo>
                    <a:lnTo>
                      <a:pt x="1661" y="867"/>
                    </a:lnTo>
                    <a:lnTo>
                      <a:pt x="1607" y="771"/>
                    </a:lnTo>
                    <a:lnTo>
                      <a:pt x="1494" y="771"/>
                    </a:lnTo>
                    <a:lnTo>
                      <a:pt x="1439" y="864"/>
                    </a:lnTo>
                    <a:lnTo>
                      <a:pt x="1384" y="771"/>
                    </a:lnTo>
                    <a:close/>
                    <a:moveTo>
                      <a:pt x="1827" y="771"/>
                    </a:moveTo>
                    <a:lnTo>
                      <a:pt x="1717" y="771"/>
                    </a:lnTo>
                    <a:lnTo>
                      <a:pt x="1661" y="867"/>
                    </a:lnTo>
                    <a:lnTo>
                      <a:pt x="1717" y="962"/>
                    </a:lnTo>
                    <a:lnTo>
                      <a:pt x="1827" y="962"/>
                    </a:lnTo>
                    <a:lnTo>
                      <a:pt x="1884" y="867"/>
                    </a:lnTo>
                    <a:lnTo>
                      <a:pt x="1827" y="771"/>
                    </a:lnTo>
                    <a:close/>
                    <a:moveTo>
                      <a:pt x="2050" y="771"/>
                    </a:moveTo>
                    <a:lnTo>
                      <a:pt x="1940" y="771"/>
                    </a:lnTo>
                    <a:lnTo>
                      <a:pt x="1884" y="867"/>
                    </a:lnTo>
                    <a:lnTo>
                      <a:pt x="1940" y="962"/>
                    </a:lnTo>
                    <a:lnTo>
                      <a:pt x="2050" y="962"/>
                    </a:lnTo>
                    <a:lnTo>
                      <a:pt x="2107" y="867"/>
                    </a:lnTo>
                    <a:lnTo>
                      <a:pt x="2050" y="771"/>
                    </a:lnTo>
                    <a:close/>
                    <a:moveTo>
                      <a:pt x="2273" y="771"/>
                    </a:moveTo>
                    <a:lnTo>
                      <a:pt x="2163" y="771"/>
                    </a:lnTo>
                    <a:lnTo>
                      <a:pt x="2107" y="867"/>
                    </a:lnTo>
                    <a:lnTo>
                      <a:pt x="2163" y="962"/>
                    </a:lnTo>
                    <a:lnTo>
                      <a:pt x="2273" y="962"/>
                    </a:lnTo>
                    <a:lnTo>
                      <a:pt x="2330" y="867"/>
                    </a:lnTo>
                    <a:lnTo>
                      <a:pt x="2273" y="771"/>
                    </a:lnTo>
                    <a:close/>
                    <a:moveTo>
                      <a:pt x="386" y="962"/>
                    </a:moveTo>
                    <a:lnTo>
                      <a:pt x="276" y="962"/>
                    </a:lnTo>
                    <a:lnTo>
                      <a:pt x="221" y="1056"/>
                    </a:lnTo>
                    <a:lnTo>
                      <a:pt x="166" y="962"/>
                    </a:lnTo>
                    <a:lnTo>
                      <a:pt x="56" y="962"/>
                    </a:lnTo>
                    <a:lnTo>
                      <a:pt x="0" y="1058"/>
                    </a:lnTo>
                    <a:lnTo>
                      <a:pt x="56" y="1153"/>
                    </a:lnTo>
                    <a:lnTo>
                      <a:pt x="166" y="1153"/>
                    </a:lnTo>
                    <a:lnTo>
                      <a:pt x="221" y="1061"/>
                    </a:lnTo>
                    <a:lnTo>
                      <a:pt x="276" y="1153"/>
                    </a:lnTo>
                    <a:lnTo>
                      <a:pt x="386" y="1153"/>
                    </a:lnTo>
                    <a:lnTo>
                      <a:pt x="443" y="1058"/>
                    </a:lnTo>
                    <a:lnTo>
                      <a:pt x="386" y="962"/>
                    </a:lnTo>
                    <a:close/>
                    <a:moveTo>
                      <a:pt x="609" y="962"/>
                    </a:moveTo>
                    <a:lnTo>
                      <a:pt x="499" y="962"/>
                    </a:lnTo>
                    <a:lnTo>
                      <a:pt x="443" y="1058"/>
                    </a:lnTo>
                    <a:lnTo>
                      <a:pt x="499" y="1153"/>
                    </a:lnTo>
                    <a:lnTo>
                      <a:pt x="609" y="1153"/>
                    </a:lnTo>
                    <a:lnTo>
                      <a:pt x="666" y="1058"/>
                    </a:lnTo>
                    <a:lnTo>
                      <a:pt x="609" y="962"/>
                    </a:lnTo>
                    <a:close/>
                    <a:moveTo>
                      <a:pt x="1274" y="962"/>
                    </a:moveTo>
                    <a:lnTo>
                      <a:pt x="1165" y="962"/>
                    </a:lnTo>
                    <a:lnTo>
                      <a:pt x="1109" y="1058"/>
                    </a:lnTo>
                    <a:lnTo>
                      <a:pt x="1165" y="1153"/>
                    </a:lnTo>
                    <a:lnTo>
                      <a:pt x="1274" y="1153"/>
                    </a:lnTo>
                    <a:lnTo>
                      <a:pt x="1329" y="1061"/>
                    </a:lnTo>
                    <a:lnTo>
                      <a:pt x="1384" y="1153"/>
                    </a:lnTo>
                    <a:lnTo>
                      <a:pt x="1494" y="1153"/>
                    </a:lnTo>
                    <a:lnTo>
                      <a:pt x="1551" y="1058"/>
                    </a:lnTo>
                    <a:lnTo>
                      <a:pt x="1494" y="962"/>
                    </a:lnTo>
                    <a:lnTo>
                      <a:pt x="1384" y="962"/>
                    </a:lnTo>
                    <a:lnTo>
                      <a:pt x="1329" y="1056"/>
                    </a:lnTo>
                    <a:lnTo>
                      <a:pt x="1274" y="962"/>
                    </a:lnTo>
                    <a:close/>
                    <a:moveTo>
                      <a:pt x="1052" y="962"/>
                    </a:moveTo>
                    <a:lnTo>
                      <a:pt x="942" y="962"/>
                    </a:lnTo>
                    <a:lnTo>
                      <a:pt x="886" y="1058"/>
                    </a:lnTo>
                    <a:lnTo>
                      <a:pt x="942" y="1153"/>
                    </a:lnTo>
                    <a:lnTo>
                      <a:pt x="1052" y="1153"/>
                    </a:lnTo>
                    <a:lnTo>
                      <a:pt x="1109" y="1058"/>
                    </a:lnTo>
                    <a:lnTo>
                      <a:pt x="1052" y="962"/>
                    </a:lnTo>
                    <a:close/>
                    <a:moveTo>
                      <a:pt x="1717" y="962"/>
                    </a:moveTo>
                    <a:lnTo>
                      <a:pt x="1607" y="962"/>
                    </a:lnTo>
                    <a:lnTo>
                      <a:pt x="1551" y="1058"/>
                    </a:lnTo>
                    <a:lnTo>
                      <a:pt x="1607" y="1153"/>
                    </a:lnTo>
                    <a:lnTo>
                      <a:pt x="1717" y="1153"/>
                    </a:lnTo>
                    <a:lnTo>
                      <a:pt x="1774" y="1058"/>
                    </a:lnTo>
                    <a:lnTo>
                      <a:pt x="1717" y="962"/>
                    </a:lnTo>
                    <a:close/>
                    <a:moveTo>
                      <a:pt x="1940" y="962"/>
                    </a:moveTo>
                    <a:lnTo>
                      <a:pt x="1830" y="962"/>
                    </a:lnTo>
                    <a:lnTo>
                      <a:pt x="1774" y="1058"/>
                    </a:lnTo>
                    <a:lnTo>
                      <a:pt x="1830" y="1153"/>
                    </a:lnTo>
                    <a:lnTo>
                      <a:pt x="1940" y="1153"/>
                    </a:lnTo>
                    <a:lnTo>
                      <a:pt x="1995" y="1061"/>
                    </a:lnTo>
                    <a:lnTo>
                      <a:pt x="2050" y="1153"/>
                    </a:lnTo>
                    <a:lnTo>
                      <a:pt x="2160" y="1153"/>
                    </a:lnTo>
                    <a:lnTo>
                      <a:pt x="2217" y="1058"/>
                    </a:lnTo>
                    <a:lnTo>
                      <a:pt x="2160" y="962"/>
                    </a:lnTo>
                    <a:lnTo>
                      <a:pt x="2050" y="962"/>
                    </a:lnTo>
                    <a:lnTo>
                      <a:pt x="1995" y="1056"/>
                    </a:lnTo>
                    <a:lnTo>
                      <a:pt x="1940" y="962"/>
                    </a:lnTo>
                    <a:close/>
                    <a:moveTo>
                      <a:pt x="2383" y="962"/>
                    </a:moveTo>
                    <a:lnTo>
                      <a:pt x="2273" y="962"/>
                    </a:lnTo>
                    <a:lnTo>
                      <a:pt x="2217" y="1058"/>
                    </a:lnTo>
                    <a:lnTo>
                      <a:pt x="2273" y="1153"/>
                    </a:lnTo>
                    <a:lnTo>
                      <a:pt x="2383" y="1153"/>
                    </a:lnTo>
                    <a:lnTo>
                      <a:pt x="2440" y="1058"/>
                    </a:lnTo>
                    <a:lnTo>
                      <a:pt x="2383" y="962"/>
                    </a:lnTo>
                    <a:close/>
                    <a:moveTo>
                      <a:pt x="276" y="1156"/>
                    </a:moveTo>
                    <a:lnTo>
                      <a:pt x="166" y="1156"/>
                    </a:lnTo>
                    <a:lnTo>
                      <a:pt x="110" y="1252"/>
                    </a:lnTo>
                    <a:lnTo>
                      <a:pt x="166" y="1348"/>
                    </a:lnTo>
                    <a:lnTo>
                      <a:pt x="276" y="1348"/>
                    </a:lnTo>
                    <a:lnTo>
                      <a:pt x="333" y="1252"/>
                    </a:lnTo>
                    <a:lnTo>
                      <a:pt x="276" y="1156"/>
                    </a:lnTo>
                    <a:close/>
                    <a:moveTo>
                      <a:pt x="499" y="1156"/>
                    </a:moveTo>
                    <a:lnTo>
                      <a:pt x="389" y="1156"/>
                    </a:lnTo>
                    <a:lnTo>
                      <a:pt x="333" y="1252"/>
                    </a:lnTo>
                    <a:lnTo>
                      <a:pt x="389" y="1348"/>
                    </a:lnTo>
                    <a:lnTo>
                      <a:pt x="499" y="1348"/>
                    </a:lnTo>
                    <a:lnTo>
                      <a:pt x="554" y="1254"/>
                    </a:lnTo>
                    <a:lnTo>
                      <a:pt x="609" y="1348"/>
                    </a:lnTo>
                    <a:lnTo>
                      <a:pt x="719" y="1348"/>
                    </a:lnTo>
                    <a:lnTo>
                      <a:pt x="776" y="1252"/>
                    </a:lnTo>
                    <a:lnTo>
                      <a:pt x="719" y="1156"/>
                    </a:lnTo>
                    <a:lnTo>
                      <a:pt x="609" y="1156"/>
                    </a:lnTo>
                    <a:lnTo>
                      <a:pt x="554" y="1250"/>
                    </a:lnTo>
                    <a:lnTo>
                      <a:pt x="499" y="1156"/>
                    </a:lnTo>
                    <a:close/>
                    <a:moveTo>
                      <a:pt x="1384" y="1156"/>
                    </a:moveTo>
                    <a:lnTo>
                      <a:pt x="1274" y="1156"/>
                    </a:lnTo>
                    <a:lnTo>
                      <a:pt x="1219" y="1252"/>
                    </a:lnTo>
                    <a:lnTo>
                      <a:pt x="1274" y="1348"/>
                    </a:lnTo>
                    <a:lnTo>
                      <a:pt x="1384" y="1348"/>
                    </a:lnTo>
                    <a:lnTo>
                      <a:pt x="1439" y="1254"/>
                    </a:lnTo>
                    <a:lnTo>
                      <a:pt x="1494" y="1348"/>
                    </a:lnTo>
                    <a:lnTo>
                      <a:pt x="1604" y="1348"/>
                    </a:lnTo>
                    <a:lnTo>
                      <a:pt x="1661" y="1252"/>
                    </a:lnTo>
                    <a:lnTo>
                      <a:pt x="1607" y="1156"/>
                    </a:lnTo>
                    <a:lnTo>
                      <a:pt x="1494" y="1156"/>
                    </a:lnTo>
                    <a:lnTo>
                      <a:pt x="1439" y="1250"/>
                    </a:lnTo>
                    <a:lnTo>
                      <a:pt x="1384" y="1156"/>
                    </a:lnTo>
                    <a:close/>
                    <a:moveTo>
                      <a:pt x="1162" y="1156"/>
                    </a:moveTo>
                    <a:lnTo>
                      <a:pt x="1052" y="1156"/>
                    </a:lnTo>
                    <a:lnTo>
                      <a:pt x="996" y="1252"/>
                    </a:lnTo>
                    <a:lnTo>
                      <a:pt x="1052" y="1348"/>
                    </a:lnTo>
                    <a:lnTo>
                      <a:pt x="1162" y="1348"/>
                    </a:lnTo>
                    <a:lnTo>
                      <a:pt x="1219" y="1252"/>
                    </a:lnTo>
                    <a:lnTo>
                      <a:pt x="1162" y="1156"/>
                    </a:lnTo>
                    <a:close/>
                    <a:moveTo>
                      <a:pt x="1827" y="1156"/>
                    </a:moveTo>
                    <a:lnTo>
                      <a:pt x="1717" y="1156"/>
                    </a:lnTo>
                    <a:lnTo>
                      <a:pt x="1661" y="1252"/>
                    </a:lnTo>
                    <a:lnTo>
                      <a:pt x="1717" y="1348"/>
                    </a:lnTo>
                    <a:lnTo>
                      <a:pt x="1827" y="1348"/>
                    </a:lnTo>
                    <a:lnTo>
                      <a:pt x="1884" y="1252"/>
                    </a:lnTo>
                    <a:lnTo>
                      <a:pt x="1827" y="1156"/>
                    </a:lnTo>
                    <a:close/>
                    <a:moveTo>
                      <a:pt x="2050" y="1156"/>
                    </a:moveTo>
                    <a:lnTo>
                      <a:pt x="1940" y="1156"/>
                    </a:lnTo>
                    <a:lnTo>
                      <a:pt x="1884" y="1252"/>
                    </a:lnTo>
                    <a:lnTo>
                      <a:pt x="1940" y="1348"/>
                    </a:lnTo>
                    <a:lnTo>
                      <a:pt x="2050" y="1348"/>
                    </a:lnTo>
                    <a:lnTo>
                      <a:pt x="2107" y="1252"/>
                    </a:lnTo>
                    <a:lnTo>
                      <a:pt x="2050" y="1156"/>
                    </a:lnTo>
                    <a:close/>
                    <a:moveTo>
                      <a:pt x="2273" y="1156"/>
                    </a:moveTo>
                    <a:lnTo>
                      <a:pt x="2163" y="1156"/>
                    </a:lnTo>
                    <a:lnTo>
                      <a:pt x="2107" y="1252"/>
                    </a:lnTo>
                    <a:lnTo>
                      <a:pt x="2163" y="1348"/>
                    </a:lnTo>
                    <a:lnTo>
                      <a:pt x="2273" y="1348"/>
                    </a:lnTo>
                    <a:lnTo>
                      <a:pt x="2330" y="1252"/>
                    </a:lnTo>
                    <a:lnTo>
                      <a:pt x="2273" y="1156"/>
                    </a:lnTo>
                    <a:close/>
                    <a:moveTo>
                      <a:pt x="386" y="1348"/>
                    </a:moveTo>
                    <a:lnTo>
                      <a:pt x="276" y="1348"/>
                    </a:lnTo>
                    <a:lnTo>
                      <a:pt x="220" y="1444"/>
                    </a:lnTo>
                    <a:lnTo>
                      <a:pt x="276" y="1540"/>
                    </a:lnTo>
                    <a:lnTo>
                      <a:pt x="386" y="1540"/>
                    </a:lnTo>
                    <a:lnTo>
                      <a:pt x="443" y="1444"/>
                    </a:lnTo>
                    <a:lnTo>
                      <a:pt x="386" y="1348"/>
                    </a:lnTo>
                    <a:close/>
                    <a:moveTo>
                      <a:pt x="609" y="1348"/>
                    </a:moveTo>
                    <a:lnTo>
                      <a:pt x="499" y="1348"/>
                    </a:lnTo>
                    <a:lnTo>
                      <a:pt x="443" y="1444"/>
                    </a:lnTo>
                    <a:lnTo>
                      <a:pt x="499" y="1540"/>
                    </a:lnTo>
                    <a:lnTo>
                      <a:pt x="609" y="1540"/>
                    </a:lnTo>
                    <a:lnTo>
                      <a:pt x="664" y="1446"/>
                    </a:lnTo>
                    <a:lnTo>
                      <a:pt x="719" y="1540"/>
                    </a:lnTo>
                    <a:lnTo>
                      <a:pt x="829" y="1540"/>
                    </a:lnTo>
                    <a:lnTo>
                      <a:pt x="886" y="1444"/>
                    </a:lnTo>
                    <a:lnTo>
                      <a:pt x="829" y="1348"/>
                    </a:lnTo>
                    <a:lnTo>
                      <a:pt x="719" y="1348"/>
                    </a:lnTo>
                    <a:lnTo>
                      <a:pt x="664" y="1442"/>
                    </a:lnTo>
                    <a:lnTo>
                      <a:pt x="609" y="1348"/>
                    </a:lnTo>
                    <a:close/>
                    <a:moveTo>
                      <a:pt x="1717" y="1348"/>
                    </a:moveTo>
                    <a:lnTo>
                      <a:pt x="1607" y="1348"/>
                    </a:lnTo>
                    <a:lnTo>
                      <a:pt x="1551" y="1444"/>
                    </a:lnTo>
                    <a:lnTo>
                      <a:pt x="1607" y="1540"/>
                    </a:lnTo>
                    <a:lnTo>
                      <a:pt x="1717" y="1540"/>
                    </a:lnTo>
                    <a:lnTo>
                      <a:pt x="1774" y="1444"/>
                    </a:lnTo>
                    <a:lnTo>
                      <a:pt x="1717" y="1348"/>
                    </a:lnTo>
                    <a:close/>
                    <a:moveTo>
                      <a:pt x="1940" y="1348"/>
                    </a:moveTo>
                    <a:lnTo>
                      <a:pt x="1830" y="1348"/>
                    </a:lnTo>
                    <a:lnTo>
                      <a:pt x="1774" y="1444"/>
                    </a:lnTo>
                    <a:lnTo>
                      <a:pt x="1830" y="1540"/>
                    </a:lnTo>
                    <a:lnTo>
                      <a:pt x="1940" y="1540"/>
                    </a:lnTo>
                    <a:lnTo>
                      <a:pt x="1995" y="1446"/>
                    </a:lnTo>
                    <a:lnTo>
                      <a:pt x="2050" y="1540"/>
                    </a:lnTo>
                    <a:lnTo>
                      <a:pt x="2160" y="1540"/>
                    </a:lnTo>
                    <a:lnTo>
                      <a:pt x="2217" y="1444"/>
                    </a:lnTo>
                    <a:lnTo>
                      <a:pt x="2160" y="1348"/>
                    </a:lnTo>
                    <a:lnTo>
                      <a:pt x="2050" y="1348"/>
                    </a:lnTo>
                    <a:lnTo>
                      <a:pt x="1995" y="1442"/>
                    </a:lnTo>
                    <a:lnTo>
                      <a:pt x="1940" y="1348"/>
                    </a:lnTo>
                    <a:close/>
                    <a:moveTo>
                      <a:pt x="499" y="1540"/>
                    </a:moveTo>
                    <a:lnTo>
                      <a:pt x="389" y="1540"/>
                    </a:lnTo>
                    <a:lnTo>
                      <a:pt x="333" y="1636"/>
                    </a:lnTo>
                    <a:lnTo>
                      <a:pt x="389" y="1732"/>
                    </a:lnTo>
                    <a:lnTo>
                      <a:pt x="499" y="1732"/>
                    </a:lnTo>
                    <a:lnTo>
                      <a:pt x="554" y="1638"/>
                    </a:lnTo>
                    <a:lnTo>
                      <a:pt x="609" y="1732"/>
                    </a:lnTo>
                    <a:lnTo>
                      <a:pt x="719" y="1732"/>
                    </a:lnTo>
                    <a:lnTo>
                      <a:pt x="776" y="1636"/>
                    </a:lnTo>
                    <a:lnTo>
                      <a:pt x="719" y="1540"/>
                    </a:lnTo>
                    <a:lnTo>
                      <a:pt x="609" y="1540"/>
                    </a:lnTo>
                    <a:lnTo>
                      <a:pt x="554" y="1633"/>
                    </a:lnTo>
                    <a:lnTo>
                      <a:pt x="499" y="1540"/>
                    </a:lnTo>
                    <a:close/>
                    <a:moveTo>
                      <a:pt x="942" y="1540"/>
                    </a:moveTo>
                    <a:lnTo>
                      <a:pt x="832" y="1540"/>
                    </a:lnTo>
                    <a:lnTo>
                      <a:pt x="776" y="1636"/>
                    </a:lnTo>
                    <a:lnTo>
                      <a:pt x="832" y="1732"/>
                    </a:lnTo>
                    <a:lnTo>
                      <a:pt x="942" y="1732"/>
                    </a:lnTo>
                    <a:lnTo>
                      <a:pt x="997" y="1638"/>
                    </a:lnTo>
                    <a:lnTo>
                      <a:pt x="1052" y="1732"/>
                    </a:lnTo>
                    <a:lnTo>
                      <a:pt x="1162" y="1732"/>
                    </a:lnTo>
                    <a:lnTo>
                      <a:pt x="1219" y="1636"/>
                    </a:lnTo>
                    <a:lnTo>
                      <a:pt x="1162" y="1540"/>
                    </a:lnTo>
                    <a:lnTo>
                      <a:pt x="1052" y="1540"/>
                    </a:lnTo>
                    <a:lnTo>
                      <a:pt x="997" y="1633"/>
                    </a:lnTo>
                    <a:lnTo>
                      <a:pt x="942" y="1540"/>
                    </a:lnTo>
                    <a:close/>
                    <a:moveTo>
                      <a:pt x="1384" y="1540"/>
                    </a:moveTo>
                    <a:lnTo>
                      <a:pt x="1274" y="1540"/>
                    </a:lnTo>
                    <a:lnTo>
                      <a:pt x="1219" y="1636"/>
                    </a:lnTo>
                    <a:lnTo>
                      <a:pt x="1274" y="1732"/>
                    </a:lnTo>
                    <a:lnTo>
                      <a:pt x="1384" y="1732"/>
                    </a:lnTo>
                    <a:lnTo>
                      <a:pt x="1439" y="1638"/>
                    </a:lnTo>
                    <a:lnTo>
                      <a:pt x="1494" y="1732"/>
                    </a:lnTo>
                    <a:lnTo>
                      <a:pt x="1604" y="1732"/>
                    </a:lnTo>
                    <a:lnTo>
                      <a:pt x="1661" y="1636"/>
                    </a:lnTo>
                    <a:lnTo>
                      <a:pt x="1607" y="1540"/>
                    </a:lnTo>
                    <a:lnTo>
                      <a:pt x="1494" y="1540"/>
                    </a:lnTo>
                    <a:lnTo>
                      <a:pt x="1439" y="1633"/>
                    </a:lnTo>
                    <a:lnTo>
                      <a:pt x="1384" y="1540"/>
                    </a:lnTo>
                    <a:close/>
                    <a:moveTo>
                      <a:pt x="1827" y="1540"/>
                    </a:moveTo>
                    <a:lnTo>
                      <a:pt x="1717" y="1540"/>
                    </a:lnTo>
                    <a:lnTo>
                      <a:pt x="1661" y="1636"/>
                    </a:lnTo>
                    <a:lnTo>
                      <a:pt x="1717" y="1732"/>
                    </a:lnTo>
                    <a:lnTo>
                      <a:pt x="1827" y="1732"/>
                    </a:lnTo>
                    <a:lnTo>
                      <a:pt x="1884" y="1636"/>
                    </a:lnTo>
                    <a:lnTo>
                      <a:pt x="1827" y="1540"/>
                    </a:lnTo>
                    <a:close/>
                    <a:moveTo>
                      <a:pt x="2050" y="1540"/>
                    </a:moveTo>
                    <a:lnTo>
                      <a:pt x="1940" y="1540"/>
                    </a:lnTo>
                    <a:lnTo>
                      <a:pt x="1884" y="1636"/>
                    </a:lnTo>
                    <a:lnTo>
                      <a:pt x="1940" y="1732"/>
                    </a:lnTo>
                    <a:lnTo>
                      <a:pt x="2050" y="1732"/>
                    </a:lnTo>
                    <a:lnTo>
                      <a:pt x="2107" y="1636"/>
                    </a:lnTo>
                    <a:lnTo>
                      <a:pt x="2050" y="1540"/>
                    </a:lnTo>
                    <a:close/>
                    <a:moveTo>
                      <a:pt x="609" y="1732"/>
                    </a:moveTo>
                    <a:lnTo>
                      <a:pt x="499" y="1732"/>
                    </a:lnTo>
                    <a:lnTo>
                      <a:pt x="443" y="1828"/>
                    </a:lnTo>
                    <a:lnTo>
                      <a:pt x="499" y="1924"/>
                    </a:lnTo>
                    <a:lnTo>
                      <a:pt x="609" y="1924"/>
                    </a:lnTo>
                    <a:lnTo>
                      <a:pt x="664" y="1830"/>
                    </a:lnTo>
                    <a:lnTo>
                      <a:pt x="719" y="1924"/>
                    </a:lnTo>
                    <a:lnTo>
                      <a:pt x="829" y="1924"/>
                    </a:lnTo>
                    <a:lnTo>
                      <a:pt x="886" y="1828"/>
                    </a:lnTo>
                    <a:lnTo>
                      <a:pt x="829" y="1732"/>
                    </a:lnTo>
                    <a:lnTo>
                      <a:pt x="719" y="1732"/>
                    </a:lnTo>
                    <a:lnTo>
                      <a:pt x="664" y="1825"/>
                    </a:lnTo>
                    <a:lnTo>
                      <a:pt x="609" y="1732"/>
                    </a:lnTo>
                    <a:close/>
                    <a:moveTo>
                      <a:pt x="1052" y="1732"/>
                    </a:moveTo>
                    <a:lnTo>
                      <a:pt x="942" y="1732"/>
                    </a:lnTo>
                    <a:lnTo>
                      <a:pt x="886" y="1828"/>
                    </a:lnTo>
                    <a:lnTo>
                      <a:pt x="942" y="1924"/>
                    </a:lnTo>
                    <a:lnTo>
                      <a:pt x="1052" y="1924"/>
                    </a:lnTo>
                    <a:lnTo>
                      <a:pt x="1109" y="1828"/>
                    </a:lnTo>
                    <a:lnTo>
                      <a:pt x="1052" y="1732"/>
                    </a:lnTo>
                    <a:close/>
                    <a:moveTo>
                      <a:pt x="1274" y="1732"/>
                    </a:moveTo>
                    <a:lnTo>
                      <a:pt x="1165" y="1732"/>
                    </a:lnTo>
                    <a:lnTo>
                      <a:pt x="1109" y="1828"/>
                    </a:lnTo>
                    <a:lnTo>
                      <a:pt x="1165" y="1924"/>
                    </a:lnTo>
                    <a:lnTo>
                      <a:pt x="1274" y="1924"/>
                    </a:lnTo>
                    <a:lnTo>
                      <a:pt x="1329" y="1830"/>
                    </a:lnTo>
                    <a:lnTo>
                      <a:pt x="1384" y="1924"/>
                    </a:lnTo>
                    <a:lnTo>
                      <a:pt x="1494" y="1924"/>
                    </a:lnTo>
                    <a:lnTo>
                      <a:pt x="1551" y="1828"/>
                    </a:lnTo>
                    <a:lnTo>
                      <a:pt x="1494" y="1732"/>
                    </a:lnTo>
                    <a:lnTo>
                      <a:pt x="1384" y="1732"/>
                    </a:lnTo>
                    <a:lnTo>
                      <a:pt x="1329" y="1825"/>
                    </a:lnTo>
                    <a:lnTo>
                      <a:pt x="1274" y="1732"/>
                    </a:lnTo>
                    <a:close/>
                    <a:moveTo>
                      <a:pt x="1717" y="1732"/>
                    </a:moveTo>
                    <a:lnTo>
                      <a:pt x="1607" y="1732"/>
                    </a:lnTo>
                    <a:lnTo>
                      <a:pt x="1551" y="1828"/>
                    </a:lnTo>
                    <a:lnTo>
                      <a:pt x="1607" y="1924"/>
                    </a:lnTo>
                    <a:lnTo>
                      <a:pt x="1717" y="1924"/>
                    </a:lnTo>
                    <a:lnTo>
                      <a:pt x="1774" y="1828"/>
                    </a:lnTo>
                    <a:lnTo>
                      <a:pt x="1717" y="1732"/>
                    </a:lnTo>
                    <a:close/>
                    <a:moveTo>
                      <a:pt x="1940" y="1732"/>
                    </a:moveTo>
                    <a:lnTo>
                      <a:pt x="1830" y="1732"/>
                    </a:lnTo>
                    <a:lnTo>
                      <a:pt x="1774" y="1828"/>
                    </a:lnTo>
                    <a:lnTo>
                      <a:pt x="1830" y="1924"/>
                    </a:lnTo>
                    <a:lnTo>
                      <a:pt x="1940" y="1924"/>
                    </a:lnTo>
                    <a:lnTo>
                      <a:pt x="1997" y="1828"/>
                    </a:lnTo>
                    <a:lnTo>
                      <a:pt x="1940" y="1732"/>
                    </a:lnTo>
                    <a:close/>
                    <a:moveTo>
                      <a:pt x="719" y="1927"/>
                    </a:moveTo>
                    <a:lnTo>
                      <a:pt x="609" y="1927"/>
                    </a:lnTo>
                    <a:lnTo>
                      <a:pt x="553" y="2022"/>
                    </a:lnTo>
                    <a:lnTo>
                      <a:pt x="609" y="2118"/>
                    </a:lnTo>
                    <a:lnTo>
                      <a:pt x="719" y="2118"/>
                    </a:lnTo>
                    <a:lnTo>
                      <a:pt x="776" y="2022"/>
                    </a:lnTo>
                    <a:lnTo>
                      <a:pt x="719" y="1927"/>
                    </a:lnTo>
                    <a:close/>
                    <a:moveTo>
                      <a:pt x="942" y="1927"/>
                    </a:moveTo>
                    <a:lnTo>
                      <a:pt x="832" y="1927"/>
                    </a:lnTo>
                    <a:lnTo>
                      <a:pt x="776" y="2022"/>
                    </a:lnTo>
                    <a:lnTo>
                      <a:pt x="832" y="2118"/>
                    </a:lnTo>
                    <a:lnTo>
                      <a:pt x="942" y="2118"/>
                    </a:lnTo>
                    <a:lnTo>
                      <a:pt x="997" y="2025"/>
                    </a:lnTo>
                    <a:lnTo>
                      <a:pt x="1052" y="2118"/>
                    </a:lnTo>
                    <a:lnTo>
                      <a:pt x="1162" y="2118"/>
                    </a:lnTo>
                    <a:lnTo>
                      <a:pt x="1219" y="2022"/>
                    </a:lnTo>
                    <a:lnTo>
                      <a:pt x="1162" y="1927"/>
                    </a:lnTo>
                    <a:lnTo>
                      <a:pt x="1052" y="1927"/>
                    </a:lnTo>
                    <a:lnTo>
                      <a:pt x="997" y="2020"/>
                    </a:lnTo>
                    <a:lnTo>
                      <a:pt x="942" y="1927"/>
                    </a:lnTo>
                    <a:close/>
                    <a:moveTo>
                      <a:pt x="1384" y="1927"/>
                    </a:moveTo>
                    <a:lnTo>
                      <a:pt x="1274" y="1927"/>
                    </a:lnTo>
                    <a:lnTo>
                      <a:pt x="1219" y="2022"/>
                    </a:lnTo>
                    <a:lnTo>
                      <a:pt x="1274" y="2118"/>
                    </a:lnTo>
                    <a:lnTo>
                      <a:pt x="1384" y="2118"/>
                    </a:lnTo>
                    <a:lnTo>
                      <a:pt x="1439" y="2025"/>
                    </a:lnTo>
                    <a:lnTo>
                      <a:pt x="1494" y="2118"/>
                    </a:lnTo>
                    <a:lnTo>
                      <a:pt x="1604" y="2118"/>
                    </a:lnTo>
                    <a:lnTo>
                      <a:pt x="1661" y="2022"/>
                    </a:lnTo>
                    <a:lnTo>
                      <a:pt x="1607" y="1927"/>
                    </a:lnTo>
                    <a:lnTo>
                      <a:pt x="1494" y="1927"/>
                    </a:lnTo>
                    <a:lnTo>
                      <a:pt x="1439" y="2020"/>
                    </a:lnTo>
                    <a:lnTo>
                      <a:pt x="1384" y="1927"/>
                    </a:lnTo>
                    <a:close/>
                    <a:moveTo>
                      <a:pt x="1827" y="1927"/>
                    </a:moveTo>
                    <a:lnTo>
                      <a:pt x="1717" y="1927"/>
                    </a:lnTo>
                    <a:lnTo>
                      <a:pt x="1661" y="2022"/>
                    </a:lnTo>
                    <a:lnTo>
                      <a:pt x="1717" y="2118"/>
                    </a:lnTo>
                    <a:lnTo>
                      <a:pt x="1827" y="2118"/>
                    </a:lnTo>
                    <a:lnTo>
                      <a:pt x="1884" y="2022"/>
                    </a:lnTo>
                    <a:lnTo>
                      <a:pt x="1827" y="192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7" name="Freeform 6">
                <a:extLst>
                  <a:ext uri="{FF2B5EF4-FFF2-40B4-BE49-F238E27FC236}">
                    <a16:creationId xmlns:a16="http://schemas.microsoft.com/office/drawing/2014/main" id="{29A2328D-35FE-471E-AC7A-2CD426A706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59471" y="2009444"/>
                <a:ext cx="600798" cy="521828"/>
              </a:xfrm>
              <a:custGeom>
                <a:avLst/>
                <a:gdLst>
                  <a:gd name="T0" fmla="*/ 968 w 2484"/>
                  <a:gd name="T1" fmla="*/ 1621 h 2158"/>
                  <a:gd name="T2" fmla="*/ 1241 w 2484"/>
                  <a:gd name="T3" fmla="*/ 1348 h 2158"/>
                  <a:gd name="T4" fmla="*/ 1241 w 2484"/>
                  <a:gd name="T5" fmla="*/ 1348 h 2158"/>
                  <a:gd name="T6" fmla="*/ 1515 w 2484"/>
                  <a:gd name="T7" fmla="*/ 1621 h 2158"/>
                  <a:gd name="T8" fmla="*/ 1515 w 2484"/>
                  <a:gd name="T9" fmla="*/ 2157 h 2158"/>
                  <a:gd name="T10" fmla="*/ 2483 w 2484"/>
                  <a:gd name="T11" fmla="*/ 2157 h 2158"/>
                  <a:gd name="T12" fmla="*/ 1241 w 2484"/>
                  <a:gd name="T13" fmla="*/ 0 h 2158"/>
                  <a:gd name="T14" fmla="*/ 0 w 2484"/>
                  <a:gd name="T15" fmla="*/ 2157 h 2158"/>
                  <a:gd name="T16" fmla="*/ 968 w 2484"/>
                  <a:gd name="T17" fmla="*/ 2157 h 2158"/>
                  <a:gd name="T18" fmla="*/ 968 w 2484"/>
                  <a:gd name="T19" fmla="*/ 1621 h 2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4" h="2158">
                    <a:moveTo>
                      <a:pt x="968" y="1621"/>
                    </a:moveTo>
                    <a:cubicBezTo>
                      <a:pt x="968" y="1469"/>
                      <a:pt x="1089" y="1348"/>
                      <a:pt x="1241" y="1348"/>
                    </a:cubicBezTo>
                    <a:lnTo>
                      <a:pt x="1241" y="1348"/>
                    </a:lnTo>
                    <a:cubicBezTo>
                      <a:pt x="1394" y="1348"/>
                      <a:pt x="1515" y="1472"/>
                      <a:pt x="1515" y="1621"/>
                    </a:cubicBezTo>
                    <a:lnTo>
                      <a:pt x="1515" y="2157"/>
                    </a:lnTo>
                    <a:lnTo>
                      <a:pt x="2483" y="2157"/>
                    </a:lnTo>
                    <a:lnTo>
                      <a:pt x="1241" y="0"/>
                    </a:lnTo>
                    <a:lnTo>
                      <a:pt x="0" y="2157"/>
                    </a:lnTo>
                    <a:lnTo>
                      <a:pt x="968" y="2157"/>
                    </a:lnTo>
                    <a:lnTo>
                      <a:pt x="968" y="1621"/>
                    </a:lnTo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8" name="Freeform 1">
                <a:extLst>
                  <a:ext uri="{FF2B5EF4-FFF2-40B4-BE49-F238E27FC236}">
                    <a16:creationId xmlns:a16="http://schemas.microsoft.com/office/drawing/2014/main" id="{3E9570F2-1B72-4625-90E6-72A8AF420C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255503" y="2005176"/>
                <a:ext cx="153840" cy="541092"/>
              </a:xfrm>
              <a:custGeom>
                <a:avLst/>
                <a:gdLst>
                  <a:gd name="T0" fmla="*/ 315 w 638"/>
                  <a:gd name="T1" fmla="*/ 0 h 2248"/>
                  <a:gd name="T2" fmla="*/ 0 w 638"/>
                  <a:gd name="T3" fmla="*/ 386 h 2248"/>
                  <a:gd name="T4" fmla="*/ 61 w 638"/>
                  <a:gd name="T5" fmla="*/ 496 h 2248"/>
                  <a:gd name="T6" fmla="*/ 1 w 638"/>
                  <a:gd name="T7" fmla="*/ 596 h 2248"/>
                  <a:gd name="T8" fmla="*/ 20 w 638"/>
                  <a:gd name="T9" fmla="*/ 870 h 2248"/>
                  <a:gd name="T10" fmla="*/ 18 w 638"/>
                  <a:gd name="T11" fmla="*/ 962 h 2248"/>
                  <a:gd name="T12" fmla="*/ 0 w 638"/>
                  <a:gd name="T13" fmla="*/ 1222 h 2248"/>
                  <a:gd name="T14" fmla="*/ 61 w 638"/>
                  <a:gd name="T15" fmla="*/ 1332 h 2248"/>
                  <a:gd name="T16" fmla="*/ 1 w 638"/>
                  <a:gd name="T17" fmla="*/ 1432 h 2248"/>
                  <a:gd name="T18" fmla="*/ 20 w 638"/>
                  <a:gd name="T19" fmla="*/ 1705 h 2248"/>
                  <a:gd name="T20" fmla="*/ 20 w 638"/>
                  <a:gd name="T21" fmla="*/ 1797 h 2248"/>
                  <a:gd name="T22" fmla="*/ 2 w 638"/>
                  <a:gd name="T23" fmla="*/ 2060 h 2248"/>
                  <a:gd name="T24" fmla="*/ 634 w 638"/>
                  <a:gd name="T25" fmla="*/ 2060 h 2248"/>
                  <a:gd name="T26" fmla="*/ 615 w 638"/>
                  <a:gd name="T27" fmla="*/ 1797 h 2248"/>
                  <a:gd name="T28" fmla="*/ 615 w 638"/>
                  <a:gd name="T29" fmla="*/ 1705 h 2248"/>
                  <a:gd name="T30" fmla="*/ 634 w 638"/>
                  <a:gd name="T31" fmla="*/ 1432 h 2248"/>
                  <a:gd name="T32" fmla="*/ 575 w 638"/>
                  <a:gd name="T33" fmla="*/ 1332 h 2248"/>
                  <a:gd name="T34" fmla="*/ 635 w 638"/>
                  <a:gd name="T35" fmla="*/ 1222 h 2248"/>
                  <a:gd name="T36" fmla="*/ 617 w 638"/>
                  <a:gd name="T37" fmla="*/ 960 h 2248"/>
                  <a:gd name="T38" fmla="*/ 617 w 638"/>
                  <a:gd name="T39" fmla="*/ 869 h 2248"/>
                  <a:gd name="T40" fmla="*/ 636 w 638"/>
                  <a:gd name="T41" fmla="*/ 596 h 2248"/>
                  <a:gd name="T42" fmla="*/ 576 w 638"/>
                  <a:gd name="T43" fmla="*/ 495 h 2248"/>
                  <a:gd name="T44" fmla="*/ 637 w 638"/>
                  <a:gd name="T45" fmla="*/ 385 h 2248"/>
                  <a:gd name="T46" fmla="*/ 630 w 638"/>
                  <a:gd name="T47" fmla="*/ 178 h 2248"/>
                  <a:gd name="T48" fmla="*/ 315 w 638"/>
                  <a:gd name="T49" fmla="*/ 2228 h 2248"/>
                  <a:gd name="T50" fmla="*/ 19 w 638"/>
                  <a:gd name="T51" fmla="*/ 1925 h 2248"/>
                  <a:gd name="T52" fmla="*/ 611 w 638"/>
                  <a:gd name="T53" fmla="*/ 1926 h 2248"/>
                  <a:gd name="T54" fmla="*/ 611 w 638"/>
                  <a:gd name="T55" fmla="*/ 1641 h 2248"/>
                  <a:gd name="T56" fmla="*/ 555 w 638"/>
                  <a:gd name="T57" fmla="*/ 1740 h 2248"/>
                  <a:gd name="T58" fmla="*/ 324 w 638"/>
                  <a:gd name="T59" fmla="*/ 1789 h 2248"/>
                  <a:gd name="T60" fmla="*/ 92 w 638"/>
                  <a:gd name="T61" fmla="*/ 1725 h 2248"/>
                  <a:gd name="T62" fmla="*/ 44 w 638"/>
                  <a:gd name="T63" fmla="*/ 1677 h 2248"/>
                  <a:gd name="T64" fmla="*/ 28 w 638"/>
                  <a:gd name="T65" fmla="*/ 1507 h 2248"/>
                  <a:gd name="T66" fmla="*/ 611 w 638"/>
                  <a:gd name="T67" fmla="*/ 1507 h 2248"/>
                  <a:gd name="T68" fmla="*/ 611 w 638"/>
                  <a:gd name="T69" fmla="*/ 1223 h 2248"/>
                  <a:gd name="T70" fmla="*/ 555 w 638"/>
                  <a:gd name="T71" fmla="*/ 1321 h 2248"/>
                  <a:gd name="T72" fmla="*/ 324 w 638"/>
                  <a:gd name="T73" fmla="*/ 1370 h 2248"/>
                  <a:gd name="T74" fmla="*/ 92 w 638"/>
                  <a:gd name="T75" fmla="*/ 1307 h 2248"/>
                  <a:gd name="T76" fmla="*/ 44 w 638"/>
                  <a:gd name="T77" fmla="*/ 1258 h 2248"/>
                  <a:gd name="T78" fmla="*/ 28 w 638"/>
                  <a:gd name="T79" fmla="*/ 1069 h 2248"/>
                  <a:gd name="T80" fmla="*/ 611 w 638"/>
                  <a:gd name="T81" fmla="*/ 1089 h 2248"/>
                  <a:gd name="T82" fmla="*/ 611 w 638"/>
                  <a:gd name="T83" fmla="*/ 805 h 2248"/>
                  <a:gd name="T84" fmla="*/ 555 w 638"/>
                  <a:gd name="T85" fmla="*/ 903 h 2248"/>
                  <a:gd name="T86" fmla="*/ 324 w 638"/>
                  <a:gd name="T87" fmla="*/ 952 h 2248"/>
                  <a:gd name="T88" fmla="*/ 92 w 638"/>
                  <a:gd name="T89" fmla="*/ 888 h 2248"/>
                  <a:gd name="T90" fmla="*/ 44 w 638"/>
                  <a:gd name="T91" fmla="*/ 840 h 2248"/>
                  <a:gd name="T92" fmla="*/ 28 w 638"/>
                  <a:gd name="T93" fmla="*/ 670 h 2248"/>
                  <a:gd name="T94" fmla="*/ 611 w 638"/>
                  <a:gd name="T95" fmla="*/ 670 h 2248"/>
                  <a:gd name="T96" fmla="*/ 611 w 638"/>
                  <a:gd name="T97" fmla="*/ 386 h 2248"/>
                  <a:gd name="T98" fmla="*/ 555 w 638"/>
                  <a:gd name="T99" fmla="*/ 484 h 2248"/>
                  <a:gd name="T100" fmla="*/ 324 w 638"/>
                  <a:gd name="T101" fmla="*/ 533 h 2248"/>
                  <a:gd name="T102" fmla="*/ 92 w 638"/>
                  <a:gd name="T103" fmla="*/ 470 h 2248"/>
                  <a:gd name="T104" fmla="*/ 44 w 638"/>
                  <a:gd name="T105" fmla="*/ 421 h 2248"/>
                  <a:gd name="T106" fmla="*/ 28 w 638"/>
                  <a:gd name="T107" fmla="*/ 253 h 2248"/>
                  <a:gd name="T108" fmla="*/ 621 w 638"/>
                  <a:gd name="T109" fmla="*/ 253 h 2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2248">
                    <a:moveTo>
                      <a:pt x="630" y="178"/>
                    </a:moveTo>
                    <a:cubicBezTo>
                      <a:pt x="622" y="79"/>
                      <a:pt x="484" y="0"/>
                      <a:pt x="315" y="0"/>
                    </a:cubicBezTo>
                    <a:cubicBezTo>
                      <a:pt x="147" y="0"/>
                      <a:pt x="9" y="79"/>
                      <a:pt x="0" y="178"/>
                    </a:cubicBezTo>
                    <a:lnTo>
                      <a:pt x="0" y="386"/>
                    </a:lnTo>
                    <a:cubicBezTo>
                      <a:pt x="1" y="410"/>
                      <a:pt x="7" y="430"/>
                      <a:pt x="19" y="451"/>
                    </a:cubicBezTo>
                    <a:cubicBezTo>
                      <a:pt x="30" y="470"/>
                      <a:pt x="43" y="484"/>
                      <a:pt x="61" y="496"/>
                    </a:cubicBezTo>
                    <a:cubicBezTo>
                      <a:pt x="43" y="509"/>
                      <a:pt x="30" y="523"/>
                      <a:pt x="19" y="542"/>
                    </a:cubicBezTo>
                    <a:cubicBezTo>
                      <a:pt x="9" y="560"/>
                      <a:pt x="3" y="576"/>
                      <a:pt x="1" y="596"/>
                    </a:cubicBezTo>
                    <a:lnTo>
                      <a:pt x="1" y="805"/>
                    </a:lnTo>
                    <a:cubicBezTo>
                      <a:pt x="2" y="829"/>
                      <a:pt x="8" y="849"/>
                      <a:pt x="20" y="870"/>
                    </a:cubicBezTo>
                    <a:cubicBezTo>
                      <a:pt x="31" y="889"/>
                      <a:pt x="44" y="903"/>
                      <a:pt x="61" y="915"/>
                    </a:cubicBezTo>
                    <a:cubicBezTo>
                      <a:pt x="43" y="928"/>
                      <a:pt x="29" y="943"/>
                      <a:pt x="18" y="962"/>
                    </a:cubicBezTo>
                    <a:cubicBezTo>
                      <a:pt x="8" y="979"/>
                      <a:pt x="3" y="995"/>
                      <a:pt x="0" y="1014"/>
                    </a:cubicBezTo>
                    <a:lnTo>
                      <a:pt x="0" y="1222"/>
                    </a:lnTo>
                    <a:cubicBezTo>
                      <a:pt x="1" y="1246"/>
                      <a:pt x="7" y="1266"/>
                      <a:pt x="19" y="1286"/>
                    </a:cubicBezTo>
                    <a:cubicBezTo>
                      <a:pt x="30" y="1305"/>
                      <a:pt x="43" y="1319"/>
                      <a:pt x="61" y="1332"/>
                    </a:cubicBezTo>
                    <a:cubicBezTo>
                      <a:pt x="43" y="1345"/>
                      <a:pt x="30" y="1359"/>
                      <a:pt x="19" y="1378"/>
                    </a:cubicBezTo>
                    <a:cubicBezTo>
                      <a:pt x="9" y="1395"/>
                      <a:pt x="3" y="1412"/>
                      <a:pt x="1" y="1432"/>
                    </a:cubicBezTo>
                    <a:lnTo>
                      <a:pt x="1" y="1641"/>
                    </a:lnTo>
                    <a:cubicBezTo>
                      <a:pt x="2" y="1665"/>
                      <a:pt x="8" y="1685"/>
                      <a:pt x="20" y="1705"/>
                    </a:cubicBezTo>
                    <a:cubicBezTo>
                      <a:pt x="31" y="1724"/>
                      <a:pt x="44" y="1738"/>
                      <a:pt x="61" y="1751"/>
                    </a:cubicBezTo>
                    <a:cubicBezTo>
                      <a:pt x="44" y="1764"/>
                      <a:pt x="31" y="1778"/>
                      <a:pt x="20" y="1797"/>
                    </a:cubicBezTo>
                    <a:cubicBezTo>
                      <a:pt x="10" y="1814"/>
                      <a:pt x="4" y="1831"/>
                      <a:pt x="2" y="1851"/>
                    </a:cubicBezTo>
                    <a:lnTo>
                      <a:pt x="2" y="2060"/>
                    </a:lnTo>
                    <a:cubicBezTo>
                      <a:pt x="2" y="2163"/>
                      <a:pt x="143" y="2247"/>
                      <a:pt x="318" y="2247"/>
                    </a:cubicBezTo>
                    <a:cubicBezTo>
                      <a:pt x="493" y="2247"/>
                      <a:pt x="634" y="2162"/>
                      <a:pt x="634" y="2060"/>
                    </a:cubicBezTo>
                    <a:lnTo>
                      <a:pt x="634" y="1851"/>
                    </a:lnTo>
                    <a:cubicBezTo>
                      <a:pt x="631" y="1831"/>
                      <a:pt x="625" y="1814"/>
                      <a:pt x="615" y="1797"/>
                    </a:cubicBezTo>
                    <a:cubicBezTo>
                      <a:pt x="604" y="1778"/>
                      <a:pt x="591" y="1764"/>
                      <a:pt x="574" y="1751"/>
                    </a:cubicBezTo>
                    <a:cubicBezTo>
                      <a:pt x="592" y="1738"/>
                      <a:pt x="604" y="1724"/>
                      <a:pt x="615" y="1705"/>
                    </a:cubicBezTo>
                    <a:cubicBezTo>
                      <a:pt x="627" y="1685"/>
                      <a:pt x="633" y="1665"/>
                      <a:pt x="634" y="1641"/>
                    </a:cubicBezTo>
                    <a:lnTo>
                      <a:pt x="634" y="1432"/>
                    </a:lnTo>
                    <a:cubicBezTo>
                      <a:pt x="632" y="1412"/>
                      <a:pt x="626" y="1395"/>
                      <a:pt x="616" y="1378"/>
                    </a:cubicBezTo>
                    <a:cubicBezTo>
                      <a:pt x="605" y="1359"/>
                      <a:pt x="592" y="1345"/>
                      <a:pt x="575" y="1332"/>
                    </a:cubicBezTo>
                    <a:cubicBezTo>
                      <a:pt x="592" y="1319"/>
                      <a:pt x="605" y="1305"/>
                      <a:pt x="616" y="1286"/>
                    </a:cubicBezTo>
                    <a:cubicBezTo>
                      <a:pt x="628" y="1266"/>
                      <a:pt x="634" y="1246"/>
                      <a:pt x="635" y="1222"/>
                    </a:cubicBezTo>
                    <a:lnTo>
                      <a:pt x="635" y="1014"/>
                    </a:lnTo>
                    <a:cubicBezTo>
                      <a:pt x="633" y="994"/>
                      <a:pt x="627" y="978"/>
                      <a:pt x="617" y="960"/>
                    </a:cubicBezTo>
                    <a:cubicBezTo>
                      <a:pt x="606" y="941"/>
                      <a:pt x="593" y="927"/>
                      <a:pt x="575" y="914"/>
                    </a:cubicBezTo>
                    <a:cubicBezTo>
                      <a:pt x="593" y="902"/>
                      <a:pt x="606" y="888"/>
                      <a:pt x="617" y="869"/>
                    </a:cubicBezTo>
                    <a:cubicBezTo>
                      <a:pt x="629" y="848"/>
                      <a:pt x="635" y="828"/>
                      <a:pt x="636" y="804"/>
                    </a:cubicBezTo>
                    <a:lnTo>
                      <a:pt x="636" y="596"/>
                    </a:lnTo>
                    <a:cubicBezTo>
                      <a:pt x="633" y="575"/>
                      <a:pt x="628" y="559"/>
                      <a:pt x="618" y="541"/>
                    </a:cubicBezTo>
                    <a:cubicBezTo>
                      <a:pt x="607" y="522"/>
                      <a:pt x="594" y="508"/>
                      <a:pt x="576" y="495"/>
                    </a:cubicBezTo>
                    <a:cubicBezTo>
                      <a:pt x="594" y="483"/>
                      <a:pt x="607" y="469"/>
                      <a:pt x="618" y="450"/>
                    </a:cubicBezTo>
                    <a:cubicBezTo>
                      <a:pt x="630" y="429"/>
                      <a:pt x="636" y="409"/>
                      <a:pt x="637" y="385"/>
                    </a:cubicBezTo>
                    <a:lnTo>
                      <a:pt x="637" y="177"/>
                    </a:lnTo>
                    <a:lnTo>
                      <a:pt x="630" y="178"/>
                    </a:lnTo>
                    <a:close/>
                    <a:moveTo>
                      <a:pt x="611" y="2060"/>
                    </a:moveTo>
                    <a:cubicBezTo>
                      <a:pt x="611" y="2153"/>
                      <a:pt x="479" y="2228"/>
                      <a:pt x="315" y="2228"/>
                    </a:cubicBezTo>
                    <a:cubicBezTo>
                      <a:pt x="152" y="2228"/>
                      <a:pt x="19" y="2153"/>
                      <a:pt x="19" y="2060"/>
                    </a:cubicBezTo>
                    <a:lnTo>
                      <a:pt x="19" y="1925"/>
                    </a:lnTo>
                    <a:cubicBezTo>
                      <a:pt x="63" y="1997"/>
                      <a:pt x="179" y="2048"/>
                      <a:pt x="315" y="2048"/>
                    </a:cubicBezTo>
                    <a:cubicBezTo>
                      <a:pt x="451" y="2048"/>
                      <a:pt x="567" y="1998"/>
                      <a:pt x="611" y="1926"/>
                    </a:cubicBezTo>
                    <a:lnTo>
                      <a:pt x="611" y="2060"/>
                    </a:lnTo>
                    <a:close/>
                    <a:moveTo>
                      <a:pt x="611" y="1641"/>
                    </a:moveTo>
                    <a:cubicBezTo>
                      <a:pt x="610" y="1662"/>
                      <a:pt x="605" y="1679"/>
                      <a:pt x="595" y="1697"/>
                    </a:cubicBezTo>
                    <a:cubicBezTo>
                      <a:pt x="584" y="1715"/>
                      <a:pt x="572" y="1728"/>
                      <a:pt x="555" y="1740"/>
                    </a:cubicBezTo>
                    <a:lnTo>
                      <a:pt x="547" y="1731"/>
                    </a:lnTo>
                    <a:cubicBezTo>
                      <a:pt x="475" y="1771"/>
                      <a:pt x="406" y="1789"/>
                      <a:pt x="324" y="1789"/>
                    </a:cubicBezTo>
                    <a:cubicBezTo>
                      <a:pt x="242" y="1789"/>
                      <a:pt x="172" y="1771"/>
                      <a:pt x="100" y="1731"/>
                    </a:cubicBezTo>
                    <a:lnTo>
                      <a:pt x="92" y="1725"/>
                    </a:lnTo>
                    <a:lnTo>
                      <a:pt x="84" y="1720"/>
                    </a:lnTo>
                    <a:cubicBezTo>
                      <a:pt x="67" y="1708"/>
                      <a:pt x="55" y="1695"/>
                      <a:pt x="44" y="1677"/>
                    </a:cubicBezTo>
                    <a:cubicBezTo>
                      <a:pt x="34" y="1659"/>
                      <a:pt x="29" y="1642"/>
                      <a:pt x="28" y="1621"/>
                    </a:cubicBezTo>
                    <a:lnTo>
                      <a:pt x="28" y="1507"/>
                    </a:lnTo>
                    <a:cubicBezTo>
                      <a:pt x="72" y="1579"/>
                      <a:pt x="188" y="1630"/>
                      <a:pt x="324" y="1630"/>
                    </a:cubicBezTo>
                    <a:cubicBezTo>
                      <a:pt x="461" y="1630"/>
                      <a:pt x="567" y="1578"/>
                      <a:pt x="611" y="1507"/>
                    </a:cubicBezTo>
                    <a:lnTo>
                      <a:pt x="611" y="1641"/>
                    </a:lnTo>
                    <a:close/>
                    <a:moveTo>
                      <a:pt x="611" y="1223"/>
                    </a:moveTo>
                    <a:cubicBezTo>
                      <a:pt x="610" y="1243"/>
                      <a:pt x="605" y="1260"/>
                      <a:pt x="595" y="1278"/>
                    </a:cubicBezTo>
                    <a:cubicBezTo>
                      <a:pt x="584" y="1296"/>
                      <a:pt x="572" y="1309"/>
                      <a:pt x="555" y="1321"/>
                    </a:cubicBezTo>
                    <a:lnTo>
                      <a:pt x="547" y="1312"/>
                    </a:lnTo>
                    <a:cubicBezTo>
                      <a:pt x="475" y="1352"/>
                      <a:pt x="406" y="1370"/>
                      <a:pt x="324" y="1370"/>
                    </a:cubicBezTo>
                    <a:cubicBezTo>
                      <a:pt x="242" y="1370"/>
                      <a:pt x="172" y="1352"/>
                      <a:pt x="100" y="1312"/>
                    </a:cubicBezTo>
                    <a:lnTo>
                      <a:pt x="92" y="1307"/>
                    </a:lnTo>
                    <a:lnTo>
                      <a:pt x="84" y="1301"/>
                    </a:lnTo>
                    <a:cubicBezTo>
                      <a:pt x="67" y="1289"/>
                      <a:pt x="55" y="1276"/>
                      <a:pt x="44" y="1258"/>
                    </a:cubicBezTo>
                    <a:cubicBezTo>
                      <a:pt x="34" y="1240"/>
                      <a:pt x="29" y="1223"/>
                      <a:pt x="28" y="1202"/>
                    </a:cubicBezTo>
                    <a:lnTo>
                      <a:pt x="28" y="1069"/>
                    </a:lnTo>
                    <a:cubicBezTo>
                      <a:pt x="72" y="1139"/>
                      <a:pt x="188" y="1191"/>
                      <a:pt x="324" y="1191"/>
                    </a:cubicBezTo>
                    <a:cubicBezTo>
                      <a:pt x="461" y="1191"/>
                      <a:pt x="567" y="1160"/>
                      <a:pt x="611" y="1089"/>
                    </a:cubicBezTo>
                    <a:lnTo>
                      <a:pt x="611" y="1223"/>
                    </a:lnTo>
                    <a:close/>
                    <a:moveTo>
                      <a:pt x="611" y="805"/>
                    </a:moveTo>
                    <a:cubicBezTo>
                      <a:pt x="610" y="825"/>
                      <a:pt x="605" y="843"/>
                      <a:pt x="595" y="861"/>
                    </a:cubicBezTo>
                    <a:cubicBezTo>
                      <a:pt x="584" y="878"/>
                      <a:pt x="572" y="891"/>
                      <a:pt x="555" y="903"/>
                    </a:cubicBezTo>
                    <a:lnTo>
                      <a:pt x="547" y="894"/>
                    </a:lnTo>
                    <a:cubicBezTo>
                      <a:pt x="475" y="934"/>
                      <a:pt x="406" y="952"/>
                      <a:pt x="324" y="952"/>
                    </a:cubicBezTo>
                    <a:cubicBezTo>
                      <a:pt x="242" y="952"/>
                      <a:pt x="172" y="934"/>
                      <a:pt x="100" y="894"/>
                    </a:cubicBezTo>
                    <a:lnTo>
                      <a:pt x="92" y="888"/>
                    </a:lnTo>
                    <a:lnTo>
                      <a:pt x="84" y="882"/>
                    </a:lnTo>
                    <a:cubicBezTo>
                      <a:pt x="67" y="871"/>
                      <a:pt x="55" y="858"/>
                      <a:pt x="44" y="840"/>
                    </a:cubicBezTo>
                    <a:cubicBezTo>
                      <a:pt x="34" y="822"/>
                      <a:pt x="29" y="805"/>
                      <a:pt x="28" y="784"/>
                    </a:cubicBezTo>
                    <a:lnTo>
                      <a:pt x="28" y="670"/>
                    </a:lnTo>
                    <a:cubicBezTo>
                      <a:pt x="72" y="742"/>
                      <a:pt x="188" y="794"/>
                      <a:pt x="324" y="794"/>
                    </a:cubicBezTo>
                    <a:cubicBezTo>
                      <a:pt x="461" y="794"/>
                      <a:pt x="567" y="742"/>
                      <a:pt x="611" y="670"/>
                    </a:cubicBezTo>
                    <a:lnTo>
                      <a:pt x="611" y="805"/>
                    </a:lnTo>
                    <a:close/>
                    <a:moveTo>
                      <a:pt x="611" y="386"/>
                    </a:moveTo>
                    <a:cubicBezTo>
                      <a:pt x="610" y="406"/>
                      <a:pt x="605" y="424"/>
                      <a:pt x="595" y="442"/>
                    </a:cubicBezTo>
                    <a:cubicBezTo>
                      <a:pt x="584" y="459"/>
                      <a:pt x="572" y="472"/>
                      <a:pt x="555" y="484"/>
                    </a:cubicBezTo>
                    <a:lnTo>
                      <a:pt x="547" y="475"/>
                    </a:lnTo>
                    <a:cubicBezTo>
                      <a:pt x="475" y="515"/>
                      <a:pt x="406" y="533"/>
                      <a:pt x="324" y="533"/>
                    </a:cubicBezTo>
                    <a:cubicBezTo>
                      <a:pt x="242" y="533"/>
                      <a:pt x="172" y="515"/>
                      <a:pt x="100" y="475"/>
                    </a:cubicBezTo>
                    <a:lnTo>
                      <a:pt x="92" y="470"/>
                    </a:lnTo>
                    <a:lnTo>
                      <a:pt x="84" y="464"/>
                    </a:lnTo>
                    <a:cubicBezTo>
                      <a:pt x="67" y="452"/>
                      <a:pt x="55" y="439"/>
                      <a:pt x="44" y="421"/>
                    </a:cubicBezTo>
                    <a:cubicBezTo>
                      <a:pt x="34" y="403"/>
                      <a:pt x="29" y="386"/>
                      <a:pt x="28" y="365"/>
                    </a:cubicBezTo>
                    <a:lnTo>
                      <a:pt x="28" y="253"/>
                    </a:lnTo>
                    <a:cubicBezTo>
                      <a:pt x="72" y="325"/>
                      <a:pt x="188" y="376"/>
                      <a:pt x="324" y="376"/>
                    </a:cubicBezTo>
                    <a:cubicBezTo>
                      <a:pt x="461" y="376"/>
                      <a:pt x="576" y="325"/>
                      <a:pt x="621" y="253"/>
                    </a:cubicBezTo>
                    <a:lnTo>
                      <a:pt x="611" y="38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0149146-C86E-4773-BC1A-B3FCDA13351E}"/>
              </a:ext>
            </a:extLst>
          </p:cNvPr>
          <p:cNvGrpSpPr/>
          <p:nvPr userDrawn="1"/>
        </p:nvGrpSpPr>
        <p:grpSpPr>
          <a:xfrm>
            <a:off x="0" y="2097429"/>
            <a:ext cx="9144000" cy="3046071"/>
            <a:chOff x="0" y="1609055"/>
            <a:chExt cx="9144000" cy="304607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4219F8C-8797-1A47-B693-5FCE8BB57F7F}"/>
                </a:ext>
              </a:extLst>
            </p:cNvPr>
            <p:cNvSpPr/>
            <p:nvPr/>
          </p:nvSpPr>
          <p:spPr bwMode="auto">
            <a:xfrm>
              <a:off x="0" y="2583181"/>
              <a:ext cx="9144000" cy="207194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91440" tIns="45720" rIns="91440" bIns="45720" rtlCol="0" anchor="ctr"/>
            <a:lstStyle/>
            <a:p>
              <a:pPr marL="0" marR="0" lvl="0" indent="0" algn="ctr" defTabSz="514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Light" panose="020B0503020201020303" pitchFamily="34" charset="0"/>
                <a:ea typeface="Arial" pitchFamily="-107" charset="0"/>
                <a:cs typeface="CiscoSansTT Light" panose="020B0503020201020303" pitchFamily="34" charset="0"/>
                <a:sym typeface="Arial" pitchFamily="-107" charset="0"/>
              </a:endParaRPr>
            </a:p>
          </p:txBody>
        </p:sp>
        <p:sp>
          <p:nvSpPr>
            <p:cNvPr id="50" name="Freeform 1">
              <a:extLst>
                <a:ext uri="{FF2B5EF4-FFF2-40B4-BE49-F238E27FC236}">
                  <a16:creationId xmlns:a16="http://schemas.microsoft.com/office/drawing/2014/main" id="{F4F43553-6303-43B1-97FB-5EA5E37FF8B7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>
              <a:off x="1874520" y="2810642"/>
              <a:ext cx="5394960" cy="660063"/>
            </a:xfrm>
            <a:custGeom>
              <a:avLst/>
              <a:gdLst>
                <a:gd name="T0" fmla="*/ 99 w 16004"/>
                <a:gd name="T1" fmla="*/ 1915 h 1959"/>
                <a:gd name="T2" fmla="*/ 0 w 16004"/>
                <a:gd name="T3" fmla="*/ 0 h 1959"/>
                <a:gd name="T4" fmla="*/ 2650 w 16004"/>
                <a:gd name="T5" fmla="*/ 0 h 1959"/>
                <a:gd name="T6" fmla="*/ 2545 w 16004"/>
                <a:gd name="T7" fmla="*/ 1915 h 1959"/>
                <a:gd name="T8" fmla="*/ 1309 w 16004"/>
                <a:gd name="T9" fmla="*/ 1915 h 1959"/>
                <a:gd name="T10" fmla="*/ 1213 w 16004"/>
                <a:gd name="T11" fmla="*/ 0 h 1959"/>
                <a:gd name="T12" fmla="*/ 2560 w 16004"/>
                <a:gd name="T13" fmla="*/ 1766 h 1959"/>
                <a:gd name="T14" fmla="*/ 2650 w 16004"/>
                <a:gd name="T15" fmla="*/ 0 h 1959"/>
                <a:gd name="T16" fmla="*/ 4129 w 16004"/>
                <a:gd name="T17" fmla="*/ 88 h 1959"/>
                <a:gd name="T18" fmla="*/ 4030 w 16004"/>
                <a:gd name="T19" fmla="*/ 1915 h 1959"/>
                <a:gd name="T20" fmla="*/ 3384 w 16004"/>
                <a:gd name="T21" fmla="*/ 88 h 1959"/>
                <a:gd name="T22" fmla="*/ 4775 w 16004"/>
                <a:gd name="T23" fmla="*/ 0 h 1959"/>
                <a:gd name="T24" fmla="*/ 5441 w 16004"/>
                <a:gd name="T25" fmla="*/ 1292 h 1959"/>
                <a:gd name="T26" fmla="*/ 5537 w 16004"/>
                <a:gd name="T27" fmla="*/ 0 h 1959"/>
                <a:gd name="T28" fmla="*/ 6161 w 16004"/>
                <a:gd name="T29" fmla="*/ 1870 h 1959"/>
                <a:gd name="T30" fmla="*/ 6784 w 16004"/>
                <a:gd name="T31" fmla="*/ 0 h 1959"/>
                <a:gd name="T32" fmla="*/ 6880 w 16004"/>
                <a:gd name="T33" fmla="*/ 1292 h 1959"/>
                <a:gd name="T34" fmla="*/ 5441 w 16004"/>
                <a:gd name="T35" fmla="*/ 1292 h 1959"/>
                <a:gd name="T36" fmla="*/ 8081 w 16004"/>
                <a:gd name="T37" fmla="*/ 1915 h 1959"/>
                <a:gd name="T38" fmla="*/ 7984 w 16004"/>
                <a:gd name="T39" fmla="*/ 0 h 1959"/>
                <a:gd name="T40" fmla="*/ 9775 w 16004"/>
                <a:gd name="T41" fmla="*/ 88 h 1959"/>
                <a:gd name="T42" fmla="*/ 9676 w 16004"/>
                <a:gd name="T43" fmla="*/ 1915 h 1959"/>
                <a:gd name="T44" fmla="*/ 9030 w 16004"/>
                <a:gd name="T45" fmla="*/ 88 h 1959"/>
                <a:gd name="T46" fmla="*/ 10421 w 16004"/>
                <a:gd name="T47" fmla="*/ 0 h 1959"/>
                <a:gd name="T48" fmla="*/ 9775 w 16004"/>
                <a:gd name="T49" fmla="*/ 88 h 1959"/>
                <a:gd name="T50" fmla="*/ 11465 w 16004"/>
                <a:gd name="T51" fmla="*/ 1915 h 1959"/>
                <a:gd name="T52" fmla="*/ 11366 w 16004"/>
                <a:gd name="T53" fmla="*/ 0 h 1959"/>
                <a:gd name="T54" fmla="*/ 12484 w 16004"/>
                <a:gd name="T55" fmla="*/ 0 h 1959"/>
                <a:gd name="T56" fmla="*/ 13878 w 16004"/>
                <a:gd name="T57" fmla="*/ 0 h 1959"/>
                <a:gd name="T58" fmla="*/ 13249 w 16004"/>
                <a:gd name="T59" fmla="*/ 1915 h 1959"/>
                <a:gd name="T60" fmla="*/ 12379 w 16004"/>
                <a:gd name="T61" fmla="*/ 0 h 1959"/>
                <a:gd name="T62" fmla="*/ 15924 w 16004"/>
                <a:gd name="T63" fmla="*/ 984 h 1959"/>
                <a:gd name="T64" fmla="*/ 14993 w 16004"/>
                <a:gd name="T65" fmla="*/ 1828 h 1959"/>
                <a:gd name="T66" fmla="*/ 16003 w 16004"/>
                <a:gd name="T67" fmla="*/ 1915 h 1959"/>
                <a:gd name="T68" fmla="*/ 14897 w 16004"/>
                <a:gd name="T69" fmla="*/ 0 h 1959"/>
                <a:gd name="T70" fmla="*/ 16003 w 16004"/>
                <a:gd name="T71" fmla="*/ 88 h 1959"/>
                <a:gd name="T72" fmla="*/ 14993 w 16004"/>
                <a:gd name="T73" fmla="*/ 898 h 1959"/>
                <a:gd name="T74" fmla="*/ 15924 w 16004"/>
                <a:gd name="T75" fmla="*/ 984 h 1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004" h="1959">
                  <a:moveTo>
                    <a:pt x="99" y="0"/>
                  </a:moveTo>
                  <a:lnTo>
                    <a:pt x="99" y="1915"/>
                  </a:lnTo>
                  <a:lnTo>
                    <a:pt x="0" y="1915"/>
                  </a:lnTo>
                  <a:lnTo>
                    <a:pt x="0" y="0"/>
                  </a:lnTo>
                  <a:lnTo>
                    <a:pt x="99" y="0"/>
                  </a:lnTo>
                  <a:close/>
                  <a:moveTo>
                    <a:pt x="2650" y="0"/>
                  </a:moveTo>
                  <a:lnTo>
                    <a:pt x="2650" y="1915"/>
                  </a:lnTo>
                  <a:lnTo>
                    <a:pt x="2545" y="1915"/>
                  </a:lnTo>
                  <a:lnTo>
                    <a:pt x="1309" y="139"/>
                  </a:lnTo>
                  <a:lnTo>
                    <a:pt x="1309" y="1915"/>
                  </a:lnTo>
                  <a:lnTo>
                    <a:pt x="1213" y="1915"/>
                  </a:lnTo>
                  <a:lnTo>
                    <a:pt x="1213" y="0"/>
                  </a:lnTo>
                  <a:lnTo>
                    <a:pt x="1324" y="0"/>
                  </a:lnTo>
                  <a:lnTo>
                    <a:pt x="2560" y="1766"/>
                  </a:lnTo>
                  <a:lnTo>
                    <a:pt x="2560" y="0"/>
                  </a:lnTo>
                  <a:lnTo>
                    <a:pt x="2650" y="0"/>
                  </a:lnTo>
                  <a:close/>
                  <a:moveTo>
                    <a:pt x="4775" y="88"/>
                  </a:moveTo>
                  <a:lnTo>
                    <a:pt x="4129" y="88"/>
                  </a:lnTo>
                  <a:lnTo>
                    <a:pt x="4129" y="1915"/>
                  </a:lnTo>
                  <a:lnTo>
                    <a:pt x="4030" y="1915"/>
                  </a:lnTo>
                  <a:lnTo>
                    <a:pt x="4030" y="88"/>
                  </a:lnTo>
                  <a:lnTo>
                    <a:pt x="3384" y="88"/>
                  </a:lnTo>
                  <a:lnTo>
                    <a:pt x="3384" y="0"/>
                  </a:lnTo>
                  <a:lnTo>
                    <a:pt x="4775" y="0"/>
                  </a:lnTo>
                  <a:lnTo>
                    <a:pt x="4775" y="88"/>
                  </a:lnTo>
                  <a:close/>
                  <a:moveTo>
                    <a:pt x="5441" y="1292"/>
                  </a:moveTo>
                  <a:lnTo>
                    <a:pt x="5441" y="0"/>
                  </a:lnTo>
                  <a:lnTo>
                    <a:pt x="5537" y="0"/>
                  </a:lnTo>
                  <a:lnTo>
                    <a:pt x="5537" y="1295"/>
                  </a:lnTo>
                  <a:cubicBezTo>
                    <a:pt x="5537" y="1633"/>
                    <a:pt x="5805" y="1870"/>
                    <a:pt x="6161" y="1870"/>
                  </a:cubicBezTo>
                  <a:cubicBezTo>
                    <a:pt x="6513" y="1870"/>
                    <a:pt x="6784" y="1633"/>
                    <a:pt x="6784" y="1295"/>
                  </a:cubicBezTo>
                  <a:lnTo>
                    <a:pt x="6784" y="0"/>
                  </a:lnTo>
                  <a:lnTo>
                    <a:pt x="6880" y="0"/>
                  </a:lnTo>
                  <a:lnTo>
                    <a:pt x="6880" y="1292"/>
                  </a:lnTo>
                  <a:cubicBezTo>
                    <a:pt x="6880" y="1647"/>
                    <a:pt x="6615" y="1958"/>
                    <a:pt x="6161" y="1958"/>
                  </a:cubicBezTo>
                  <a:cubicBezTo>
                    <a:pt x="5701" y="1958"/>
                    <a:pt x="5441" y="1647"/>
                    <a:pt x="5441" y="1292"/>
                  </a:cubicBezTo>
                  <a:close/>
                  <a:moveTo>
                    <a:pt x="8081" y="0"/>
                  </a:moveTo>
                  <a:lnTo>
                    <a:pt x="8081" y="1915"/>
                  </a:lnTo>
                  <a:lnTo>
                    <a:pt x="7984" y="1915"/>
                  </a:lnTo>
                  <a:lnTo>
                    <a:pt x="7984" y="0"/>
                  </a:lnTo>
                  <a:lnTo>
                    <a:pt x="8081" y="0"/>
                  </a:lnTo>
                  <a:close/>
                  <a:moveTo>
                    <a:pt x="9775" y="88"/>
                  </a:moveTo>
                  <a:lnTo>
                    <a:pt x="9775" y="1915"/>
                  </a:lnTo>
                  <a:lnTo>
                    <a:pt x="9676" y="1915"/>
                  </a:lnTo>
                  <a:lnTo>
                    <a:pt x="9676" y="88"/>
                  </a:lnTo>
                  <a:lnTo>
                    <a:pt x="9030" y="88"/>
                  </a:lnTo>
                  <a:lnTo>
                    <a:pt x="9030" y="0"/>
                  </a:lnTo>
                  <a:lnTo>
                    <a:pt x="10421" y="0"/>
                  </a:lnTo>
                  <a:lnTo>
                    <a:pt x="10421" y="88"/>
                  </a:lnTo>
                  <a:lnTo>
                    <a:pt x="9775" y="88"/>
                  </a:lnTo>
                  <a:close/>
                  <a:moveTo>
                    <a:pt x="11465" y="0"/>
                  </a:moveTo>
                  <a:lnTo>
                    <a:pt x="11465" y="1915"/>
                  </a:lnTo>
                  <a:lnTo>
                    <a:pt x="11366" y="1915"/>
                  </a:lnTo>
                  <a:lnTo>
                    <a:pt x="11366" y="0"/>
                  </a:lnTo>
                  <a:lnTo>
                    <a:pt x="11465" y="0"/>
                  </a:lnTo>
                  <a:close/>
                  <a:moveTo>
                    <a:pt x="12484" y="0"/>
                  </a:moveTo>
                  <a:lnTo>
                    <a:pt x="13175" y="1839"/>
                  </a:lnTo>
                  <a:lnTo>
                    <a:pt x="13878" y="0"/>
                  </a:lnTo>
                  <a:lnTo>
                    <a:pt x="13974" y="0"/>
                  </a:lnTo>
                  <a:lnTo>
                    <a:pt x="13249" y="1915"/>
                  </a:lnTo>
                  <a:lnTo>
                    <a:pt x="13102" y="1915"/>
                  </a:lnTo>
                  <a:lnTo>
                    <a:pt x="12379" y="0"/>
                  </a:lnTo>
                  <a:lnTo>
                    <a:pt x="12484" y="0"/>
                  </a:lnTo>
                  <a:close/>
                  <a:moveTo>
                    <a:pt x="15924" y="984"/>
                  </a:moveTo>
                  <a:lnTo>
                    <a:pt x="14993" y="984"/>
                  </a:lnTo>
                  <a:lnTo>
                    <a:pt x="14993" y="1828"/>
                  </a:lnTo>
                  <a:lnTo>
                    <a:pt x="16003" y="1828"/>
                  </a:lnTo>
                  <a:lnTo>
                    <a:pt x="16003" y="1915"/>
                  </a:lnTo>
                  <a:lnTo>
                    <a:pt x="14897" y="1915"/>
                  </a:lnTo>
                  <a:lnTo>
                    <a:pt x="14897" y="0"/>
                  </a:lnTo>
                  <a:lnTo>
                    <a:pt x="16003" y="0"/>
                  </a:lnTo>
                  <a:lnTo>
                    <a:pt x="16003" y="88"/>
                  </a:lnTo>
                  <a:lnTo>
                    <a:pt x="14993" y="88"/>
                  </a:lnTo>
                  <a:lnTo>
                    <a:pt x="14993" y="898"/>
                  </a:lnTo>
                  <a:lnTo>
                    <a:pt x="15924" y="898"/>
                  </a:lnTo>
                  <a:lnTo>
                    <a:pt x="15924" y="9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CiscoSansTT Light" panose="020B0503020201020303" pitchFamily="34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8F19B59-BFCC-450C-9FF4-4E4522F4EFFE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63524" y="1609055"/>
              <a:ext cx="7616952" cy="774452"/>
              <a:chOff x="749808" y="629105"/>
              <a:chExt cx="7644384" cy="777240"/>
            </a:xfrm>
          </p:grpSpPr>
          <p:sp>
            <p:nvSpPr>
              <p:cNvPr id="52" name="Freeform 1">
                <a:extLst>
                  <a:ext uri="{FF2B5EF4-FFF2-40B4-BE49-F238E27FC236}">
                    <a16:creationId xmlns:a16="http://schemas.microsoft.com/office/drawing/2014/main" id="{AC3D722C-B950-47FB-9BA9-6A10F814219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49808" y="645967"/>
                <a:ext cx="248324" cy="737305"/>
              </a:xfrm>
              <a:custGeom>
                <a:avLst/>
                <a:gdLst>
                  <a:gd name="T0" fmla="*/ 683 w 713"/>
                  <a:gd name="T1" fmla="*/ 516 h 2119"/>
                  <a:gd name="T2" fmla="*/ 593 w 713"/>
                  <a:gd name="T3" fmla="*/ 474 h 2119"/>
                  <a:gd name="T4" fmla="*/ 593 w 713"/>
                  <a:gd name="T5" fmla="*/ 237 h 2119"/>
                  <a:gd name="T6" fmla="*/ 593 w 713"/>
                  <a:gd name="T7" fmla="*/ 0 h 2119"/>
                  <a:gd name="T8" fmla="*/ 356 w 713"/>
                  <a:gd name="T9" fmla="*/ 237 h 2119"/>
                  <a:gd name="T10" fmla="*/ 237 w 713"/>
                  <a:gd name="T11" fmla="*/ 118 h 2119"/>
                  <a:gd name="T12" fmla="*/ 0 w 713"/>
                  <a:gd name="T13" fmla="*/ 118 h 2119"/>
                  <a:gd name="T14" fmla="*/ 237 w 713"/>
                  <a:gd name="T15" fmla="*/ 355 h 2119"/>
                  <a:gd name="T16" fmla="*/ 119 w 713"/>
                  <a:gd name="T17" fmla="*/ 474 h 2119"/>
                  <a:gd name="T18" fmla="*/ 3 w 713"/>
                  <a:gd name="T19" fmla="*/ 567 h 2119"/>
                  <a:gd name="T20" fmla="*/ 0 w 713"/>
                  <a:gd name="T21" fmla="*/ 589 h 2119"/>
                  <a:gd name="T22" fmla="*/ 6 w 713"/>
                  <a:gd name="T23" fmla="*/ 623 h 2119"/>
                  <a:gd name="T24" fmla="*/ 119 w 713"/>
                  <a:gd name="T25" fmla="*/ 705 h 2119"/>
                  <a:gd name="T26" fmla="*/ 119 w 713"/>
                  <a:gd name="T27" fmla="*/ 942 h 2119"/>
                  <a:gd name="T28" fmla="*/ 29 w 713"/>
                  <a:gd name="T29" fmla="*/ 984 h 2119"/>
                  <a:gd name="T30" fmla="*/ 0 w 713"/>
                  <a:gd name="T31" fmla="*/ 1058 h 2119"/>
                  <a:gd name="T32" fmla="*/ 0 w 713"/>
                  <a:gd name="T33" fmla="*/ 1058 h 2119"/>
                  <a:gd name="T34" fmla="*/ 119 w 713"/>
                  <a:gd name="T35" fmla="*/ 1172 h 2119"/>
                  <a:gd name="T36" fmla="*/ 237 w 713"/>
                  <a:gd name="T37" fmla="*/ 1291 h 2119"/>
                  <a:gd name="T38" fmla="*/ 74 w 713"/>
                  <a:gd name="T39" fmla="*/ 1418 h 2119"/>
                  <a:gd name="T40" fmla="*/ 37 w 713"/>
                  <a:gd name="T41" fmla="*/ 1443 h 2119"/>
                  <a:gd name="T42" fmla="*/ 3 w 713"/>
                  <a:gd name="T43" fmla="*/ 1528 h 2119"/>
                  <a:gd name="T44" fmla="*/ 12 w 713"/>
                  <a:gd name="T45" fmla="*/ 1573 h 2119"/>
                  <a:gd name="T46" fmla="*/ 54 w 713"/>
                  <a:gd name="T47" fmla="*/ 1624 h 2119"/>
                  <a:gd name="T48" fmla="*/ 237 w 713"/>
                  <a:gd name="T49" fmla="*/ 1762 h 2119"/>
                  <a:gd name="T50" fmla="*/ 0 w 713"/>
                  <a:gd name="T51" fmla="*/ 1999 h 2119"/>
                  <a:gd name="T52" fmla="*/ 237 w 713"/>
                  <a:gd name="T53" fmla="*/ 1999 h 2119"/>
                  <a:gd name="T54" fmla="*/ 356 w 713"/>
                  <a:gd name="T55" fmla="*/ 1881 h 2119"/>
                  <a:gd name="T56" fmla="*/ 474 w 713"/>
                  <a:gd name="T57" fmla="*/ 1999 h 2119"/>
                  <a:gd name="T58" fmla="*/ 712 w 713"/>
                  <a:gd name="T59" fmla="*/ 1999 h 2119"/>
                  <a:gd name="T60" fmla="*/ 474 w 713"/>
                  <a:gd name="T61" fmla="*/ 1762 h 2119"/>
                  <a:gd name="T62" fmla="*/ 658 w 713"/>
                  <a:gd name="T63" fmla="*/ 1624 h 2119"/>
                  <a:gd name="T64" fmla="*/ 700 w 713"/>
                  <a:gd name="T65" fmla="*/ 1573 h 2119"/>
                  <a:gd name="T66" fmla="*/ 709 w 713"/>
                  <a:gd name="T67" fmla="*/ 1528 h 2119"/>
                  <a:gd name="T68" fmla="*/ 675 w 713"/>
                  <a:gd name="T69" fmla="*/ 1443 h 2119"/>
                  <a:gd name="T70" fmla="*/ 638 w 713"/>
                  <a:gd name="T71" fmla="*/ 1418 h 2119"/>
                  <a:gd name="T72" fmla="*/ 474 w 713"/>
                  <a:gd name="T73" fmla="*/ 1291 h 2119"/>
                  <a:gd name="T74" fmla="*/ 593 w 713"/>
                  <a:gd name="T75" fmla="*/ 1172 h 2119"/>
                  <a:gd name="T76" fmla="*/ 712 w 713"/>
                  <a:gd name="T77" fmla="*/ 1058 h 2119"/>
                  <a:gd name="T78" fmla="*/ 712 w 713"/>
                  <a:gd name="T79" fmla="*/ 1058 h 2119"/>
                  <a:gd name="T80" fmla="*/ 683 w 713"/>
                  <a:gd name="T81" fmla="*/ 984 h 2119"/>
                  <a:gd name="T82" fmla="*/ 593 w 713"/>
                  <a:gd name="T83" fmla="*/ 942 h 2119"/>
                  <a:gd name="T84" fmla="*/ 593 w 713"/>
                  <a:gd name="T85" fmla="*/ 705 h 2119"/>
                  <a:gd name="T86" fmla="*/ 706 w 713"/>
                  <a:gd name="T87" fmla="*/ 623 h 2119"/>
                  <a:gd name="T88" fmla="*/ 712 w 713"/>
                  <a:gd name="T89" fmla="*/ 589 h 2119"/>
                  <a:gd name="T90" fmla="*/ 709 w 713"/>
                  <a:gd name="T91" fmla="*/ 567 h 2119"/>
                  <a:gd name="T92" fmla="*/ 477 w 713"/>
                  <a:gd name="T93" fmla="*/ 1534 h 2119"/>
                  <a:gd name="T94" fmla="*/ 240 w 713"/>
                  <a:gd name="T95" fmla="*/ 1534 h 2119"/>
                  <a:gd name="T96" fmla="*/ 359 w 713"/>
                  <a:gd name="T97" fmla="*/ 1415 h 2119"/>
                  <a:gd name="T98" fmla="*/ 477 w 713"/>
                  <a:gd name="T99" fmla="*/ 1063 h 2119"/>
                  <a:gd name="T100" fmla="*/ 359 w 713"/>
                  <a:gd name="T101" fmla="*/ 1181 h 2119"/>
                  <a:gd name="T102" fmla="*/ 240 w 713"/>
                  <a:gd name="T103" fmla="*/ 1063 h 2119"/>
                  <a:gd name="T104" fmla="*/ 477 w 713"/>
                  <a:gd name="T105" fmla="*/ 1063 h 2119"/>
                  <a:gd name="T106" fmla="*/ 240 w 713"/>
                  <a:gd name="T107" fmla="*/ 589 h 2119"/>
                  <a:gd name="T108" fmla="*/ 359 w 713"/>
                  <a:gd name="T109" fmla="*/ 471 h 2119"/>
                  <a:gd name="T110" fmla="*/ 477 w 713"/>
                  <a:gd name="T111" fmla="*/ 589 h 2119"/>
                  <a:gd name="T112" fmla="*/ 477 w 713"/>
                  <a:gd name="T113" fmla="*/ 589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13" h="2119">
                    <a:moveTo>
                      <a:pt x="709" y="567"/>
                    </a:moveTo>
                    <a:cubicBezTo>
                      <a:pt x="706" y="547"/>
                      <a:pt x="697" y="530"/>
                      <a:pt x="683" y="516"/>
                    </a:cubicBezTo>
                    <a:cubicBezTo>
                      <a:pt x="661" y="491"/>
                      <a:pt x="630" y="474"/>
                      <a:pt x="593" y="474"/>
                    </a:cubicBezTo>
                    <a:lnTo>
                      <a:pt x="593" y="474"/>
                    </a:lnTo>
                    <a:cubicBezTo>
                      <a:pt x="528" y="474"/>
                      <a:pt x="474" y="420"/>
                      <a:pt x="474" y="355"/>
                    </a:cubicBezTo>
                    <a:cubicBezTo>
                      <a:pt x="474" y="290"/>
                      <a:pt x="528" y="237"/>
                      <a:pt x="593" y="237"/>
                    </a:cubicBezTo>
                    <a:cubicBezTo>
                      <a:pt x="658" y="237"/>
                      <a:pt x="712" y="183"/>
                      <a:pt x="712" y="118"/>
                    </a:cubicBezTo>
                    <a:cubicBezTo>
                      <a:pt x="712" y="53"/>
                      <a:pt x="658" y="0"/>
                      <a:pt x="593" y="0"/>
                    </a:cubicBezTo>
                    <a:cubicBezTo>
                      <a:pt x="528" y="0"/>
                      <a:pt x="474" y="53"/>
                      <a:pt x="474" y="118"/>
                    </a:cubicBezTo>
                    <a:cubicBezTo>
                      <a:pt x="474" y="183"/>
                      <a:pt x="421" y="237"/>
                      <a:pt x="356" y="237"/>
                    </a:cubicBezTo>
                    <a:cubicBezTo>
                      <a:pt x="291" y="237"/>
                      <a:pt x="237" y="183"/>
                      <a:pt x="237" y="118"/>
                    </a:cubicBezTo>
                    <a:lnTo>
                      <a:pt x="237" y="118"/>
                    </a:lnTo>
                    <a:cubicBezTo>
                      <a:pt x="237" y="53"/>
                      <a:pt x="184" y="0"/>
                      <a:pt x="119" y="0"/>
                    </a:cubicBezTo>
                    <a:cubicBezTo>
                      <a:pt x="54" y="0"/>
                      <a:pt x="0" y="53"/>
                      <a:pt x="0" y="118"/>
                    </a:cubicBezTo>
                    <a:cubicBezTo>
                      <a:pt x="0" y="183"/>
                      <a:pt x="54" y="237"/>
                      <a:pt x="119" y="237"/>
                    </a:cubicBezTo>
                    <a:cubicBezTo>
                      <a:pt x="184" y="237"/>
                      <a:pt x="237" y="290"/>
                      <a:pt x="237" y="355"/>
                    </a:cubicBezTo>
                    <a:cubicBezTo>
                      <a:pt x="237" y="420"/>
                      <a:pt x="184" y="474"/>
                      <a:pt x="119" y="474"/>
                    </a:cubicBezTo>
                    <a:lnTo>
                      <a:pt x="119" y="474"/>
                    </a:lnTo>
                    <a:cubicBezTo>
                      <a:pt x="82" y="474"/>
                      <a:pt x="48" y="491"/>
                      <a:pt x="29" y="516"/>
                    </a:cubicBezTo>
                    <a:cubicBezTo>
                      <a:pt x="17" y="530"/>
                      <a:pt x="9" y="547"/>
                      <a:pt x="3" y="567"/>
                    </a:cubicBezTo>
                    <a:cubicBezTo>
                      <a:pt x="0" y="575"/>
                      <a:pt x="0" y="584"/>
                      <a:pt x="0" y="589"/>
                    </a:cubicBezTo>
                    <a:lnTo>
                      <a:pt x="0" y="589"/>
                    </a:lnTo>
                    <a:lnTo>
                      <a:pt x="0" y="589"/>
                    </a:lnTo>
                    <a:cubicBezTo>
                      <a:pt x="0" y="601"/>
                      <a:pt x="3" y="615"/>
                      <a:pt x="6" y="623"/>
                    </a:cubicBezTo>
                    <a:cubicBezTo>
                      <a:pt x="20" y="671"/>
                      <a:pt x="65" y="705"/>
                      <a:pt x="119" y="705"/>
                    </a:cubicBezTo>
                    <a:lnTo>
                      <a:pt x="119" y="705"/>
                    </a:lnTo>
                    <a:cubicBezTo>
                      <a:pt x="184" y="705"/>
                      <a:pt x="237" y="759"/>
                      <a:pt x="237" y="824"/>
                    </a:cubicBezTo>
                    <a:cubicBezTo>
                      <a:pt x="237" y="888"/>
                      <a:pt x="184" y="942"/>
                      <a:pt x="119" y="942"/>
                    </a:cubicBezTo>
                    <a:lnTo>
                      <a:pt x="119" y="942"/>
                    </a:lnTo>
                    <a:cubicBezTo>
                      <a:pt x="82" y="942"/>
                      <a:pt x="48" y="959"/>
                      <a:pt x="29" y="984"/>
                    </a:cubicBezTo>
                    <a:cubicBezTo>
                      <a:pt x="17" y="998"/>
                      <a:pt x="9" y="1015"/>
                      <a:pt x="3" y="1035"/>
                    </a:cubicBezTo>
                    <a:cubicBezTo>
                      <a:pt x="0" y="1044"/>
                      <a:pt x="0" y="1052"/>
                      <a:pt x="0" y="1058"/>
                    </a:cubicBezTo>
                    <a:lnTo>
                      <a:pt x="0" y="1058"/>
                    </a:lnTo>
                    <a:lnTo>
                      <a:pt x="0" y="1058"/>
                    </a:lnTo>
                    <a:cubicBezTo>
                      <a:pt x="0" y="1069"/>
                      <a:pt x="3" y="1082"/>
                      <a:pt x="6" y="1091"/>
                    </a:cubicBezTo>
                    <a:cubicBezTo>
                      <a:pt x="20" y="1139"/>
                      <a:pt x="65" y="1172"/>
                      <a:pt x="119" y="1172"/>
                    </a:cubicBezTo>
                    <a:lnTo>
                      <a:pt x="119" y="1172"/>
                    </a:lnTo>
                    <a:cubicBezTo>
                      <a:pt x="184" y="1172"/>
                      <a:pt x="237" y="1226"/>
                      <a:pt x="237" y="1291"/>
                    </a:cubicBezTo>
                    <a:cubicBezTo>
                      <a:pt x="237" y="1356"/>
                      <a:pt x="184" y="1409"/>
                      <a:pt x="119" y="1409"/>
                    </a:cubicBezTo>
                    <a:cubicBezTo>
                      <a:pt x="102" y="1409"/>
                      <a:pt x="88" y="1412"/>
                      <a:pt x="74" y="1418"/>
                    </a:cubicBezTo>
                    <a:cubicBezTo>
                      <a:pt x="68" y="1421"/>
                      <a:pt x="60" y="1424"/>
                      <a:pt x="54" y="1429"/>
                    </a:cubicBezTo>
                    <a:cubicBezTo>
                      <a:pt x="48" y="1435"/>
                      <a:pt x="43" y="1438"/>
                      <a:pt x="37" y="1443"/>
                    </a:cubicBezTo>
                    <a:cubicBezTo>
                      <a:pt x="14" y="1466"/>
                      <a:pt x="3" y="1494"/>
                      <a:pt x="3" y="1528"/>
                    </a:cubicBezTo>
                    <a:lnTo>
                      <a:pt x="3" y="1528"/>
                    </a:lnTo>
                    <a:lnTo>
                      <a:pt x="3" y="1528"/>
                    </a:lnTo>
                    <a:cubicBezTo>
                      <a:pt x="3" y="1545"/>
                      <a:pt x="6" y="1559"/>
                      <a:pt x="12" y="1573"/>
                    </a:cubicBezTo>
                    <a:cubicBezTo>
                      <a:pt x="17" y="1587"/>
                      <a:pt x="26" y="1601"/>
                      <a:pt x="37" y="1610"/>
                    </a:cubicBezTo>
                    <a:cubicBezTo>
                      <a:pt x="43" y="1615"/>
                      <a:pt x="48" y="1621"/>
                      <a:pt x="54" y="1624"/>
                    </a:cubicBezTo>
                    <a:cubicBezTo>
                      <a:pt x="74" y="1638"/>
                      <a:pt x="96" y="1644"/>
                      <a:pt x="119" y="1644"/>
                    </a:cubicBezTo>
                    <a:cubicBezTo>
                      <a:pt x="184" y="1644"/>
                      <a:pt x="237" y="1697"/>
                      <a:pt x="237" y="1762"/>
                    </a:cubicBezTo>
                    <a:cubicBezTo>
                      <a:pt x="237" y="1827"/>
                      <a:pt x="184" y="1881"/>
                      <a:pt x="119" y="1881"/>
                    </a:cubicBezTo>
                    <a:cubicBezTo>
                      <a:pt x="54" y="1881"/>
                      <a:pt x="0" y="1934"/>
                      <a:pt x="0" y="1999"/>
                    </a:cubicBezTo>
                    <a:cubicBezTo>
                      <a:pt x="0" y="2064"/>
                      <a:pt x="54" y="2118"/>
                      <a:pt x="119" y="2118"/>
                    </a:cubicBezTo>
                    <a:cubicBezTo>
                      <a:pt x="184" y="2118"/>
                      <a:pt x="237" y="2064"/>
                      <a:pt x="237" y="1999"/>
                    </a:cubicBezTo>
                    <a:lnTo>
                      <a:pt x="237" y="1999"/>
                    </a:lnTo>
                    <a:cubicBezTo>
                      <a:pt x="237" y="1934"/>
                      <a:pt x="291" y="1881"/>
                      <a:pt x="356" y="1881"/>
                    </a:cubicBezTo>
                    <a:cubicBezTo>
                      <a:pt x="421" y="1881"/>
                      <a:pt x="474" y="1934"/>
                      <a:pt x="474" y="1999"/>
                    </a:cubicBezTo>
                    <a:lnTo>
                      <a:pt x="474" y="1999"/>
                    </a:lnTo>
                    <a:cubicBezTo>
                      <a:pt x="474" y="2064"/>
                      <a:pt x="528" y="2118"/>
                      <a:pt x="593" y="2118"/>
                    </a:cubicBezTo>
                    <a:cubicBezTo>
                      <a:pt x="658" y="2118"/>
                      <a:pt x="712" y="2064"/>
                      <a:pt x="712" y="1999"/>
                    </a:cubicBezTo>
                    <a:cubicBezTo>
                      <a:pt x="712" y="1934"/>
                      <a:pt x="658" y="1881"/>
                      <a:pt x="593" y="1881"/>
                    </a:cubicBezTo>
                    <a:cubicBezTo>
                      <a:pt x="528" y="1881"/>
                      <a:pt x="474" y="1827"/>
                      <a:pt x="474" y="1762"/>
                    </a:cubicBezTo>
                    <a:cubicBezTo>
                      <a:pt x="474" y="1697"/>
                      <a:pt x="528" y="1644"/>
                      <a:pt x="593" y="1644"/>
                    </a:cubicBezTo>
                    <a:cubicBezTo>
                      <a:pt x="618" y="1644"/>
                      <a:pt x="641" y="1635"/>
                      <a:pt x="658" y="1624"/>
                    </a:cubicBezTo>
                    <a:cubicBezTo>
                      <a:pt x="664" y="1618"/>
                      <a:pt x="669" y="1616"/>
                      <a:pt x="675" y="1610"/>
                    </a:cubicBezTo>
                    <a:cubicBezTo>
                      <a:pt x="686" y="1600"/>
                      <a:pt x="694" y="1587"/>
                      <a:pt x="700" y="1573"/>
                    </a:cubicBezTo>
                    <a:cubicBezTo>
                      <a:pt x="705" y="1559"/>
                      <a:pt x="709" y="1542"/>
                      <a:pt x="709" y="1528"/>
                    </a:cubicBezTo>
                    <a:lnTo>
                      <a:pt x="709" y="1528"/>
                    </a:lnTo>
                    <a:lnTo>
                      <a:pt x="709" y="1528"/>
                    </a:lnTo>
                    <a:cubicBezTo>
                      <a:pt x="709" y="1494"/>
                      <a:pt x="695" y="1466"/>
                      <a:pt x="675" y="1443"/>
                    </a:cubicBezTo>
                    <a:cubicBezTo>
                      <a:pt x="669" y="1438"/>
                      <a:pt x="664" y="1432"/>
                      <a:pt x="658" y="1429"/>
                    </a:cubicBezTo>
                    <a:cubicBezTo>
                      <a:pt x="652" y="1424"/>
                      <a:pt x="644" y="1421"/>
                      <a:pt x="638" y="1418"/>
                    </a:cubicBezTo>
                    <a:cubicBezTo>
                      <a:pt x="624" y="1412"/>
                      <a:pt x="610" y="1409"/>
                      <a:pt x="593" y="1409"/>
                    </a:cubicBezTo>
                    <a:cubicBezTo>
                      <a:pt x="528" y="1409"/>
                      <a:pt x="474" y="1356"/>
                      <a:pt x="474" y="1291"/>
                    </a:cubicBezTo>
                    <a:cubicBezTo>
                      <a:pt x="474" y="1226"/>
                      <a:pt x="528" y="1172"/>
                      <a:pt x="593" y="1172"/>
                    </a:cubicBezTo>
                    <a:lnTo>
                      <a:pt x="593" y="1172"/>
                    </a:lnTo>
                    <a:cubicBezTo>
                      <a:pt x="647" y="1172"/>
                      <a:pt x="692" y="1139"/>
                      <a:pt x="706" y="1091"/>
                    </a:cubicBezTo>
                    <a:cubicBezTo>
                      <a:pt x="709" y="1079"/>
                      <a:pt x="712" y="1069"/>
                      <a:pt x="712" y="1058"/>
                    </a:cubicBezTo>
                    <a:lnTo>
                      <a:pt x="712" y="1058"/>
                    </a:lnTo>
                    <a:lnTo>
                      <a:pt x="712" y="1058"/>
                    </a:lnTo>
                    <a:cubicBezTo>
                      <a:pt x="712" y="1049"/>
                      <a:pt x="712" y="1041"/>
                      <a:pt x="709" y="1035"/>
                    </a:cubicBezTo>
                    <a:cubicBezTo>
                      <a:pt x="706" y="1015"/>
                      <a:pt x="697" y="998"/>
                      <a:pt x="683" y="984"/>
                    </a:cubicBezTo>
                    <a:cubicBezTo>
                      <a:pt x="661" y="959"/>
                      <a:pt x="630" y="942"/>
                      <a:pt x="593" y="942"/>
                    </a:cubicBezTo>
                    <a:lnTo>
                      <a:pt x="593" y="942"/>
                    </a:lnTo>
                    <a:cubicBezTo>
                      <a:pt x="528" y="942"/>
                      <a:pt x="474" y="888"/>
                      <a:pt x="474" y="824"/>
                    </a:cubicBezTo>
                    <a:cubicBezTo>
                      <a:pt x="474" y="759"/>
                      <a:pt x="528" y="705"/>
                      <a:pt x="593" y="705"/>
                    </a:cubicBezTo>
                    <a:lnTo>
                      <a:pt x="593" y="705"/>
                    </a:lnTo>
                    <a:cubicBezTo>
                      <a:pt x="647" y="705"/>
                      <a:pt x="692" y="671"/>
                      <a:pt x="706" y="623"/>
                    </a:cubicBezTo>
                    <a:cubicBezTo>
                      <a:pt x="709" y="612"/>
                      <a:pt x="712" y="601"/>
                      <a:pt x="712" y="589"/>
                    </a:cubicBezTo>
                    <a:lnTo>
                      <a:pt x="712" y="589"/>
                    </a:lnTo>
                    <a:lnTo>
                      <a:pt x="712" y="589"/>
                    </a:lnTo>
                    <a:cubicBezTo>
                      <a:pt x="712" y="581"/>
                      <a:pt x="712" y="572"/>
                      <a:pt x="709" y="567"/>
                    </a:cubicBezTo>
                    <a:close/>
                    <a:moveTo>
                      <a:pt x="477" y="1534"/>
                    </a:moveTo>
                    <a:lnTo>
                      <a:pt x="477" y="1534"/>
                    </a:lnTo>
                    <a:cubicBezTo>
                      <a:pt x="477" y="1599"/>
                      <a:pt x="424" y="1652"/>
                      <a:pt x="359" y="1652"/>
                    </a:cubicBezTo>
                    <a:cubicBezTo>
                      <a:pt x="294" y="1652"/>
                      <a:pt x="240" y="1599"/>
                      <a:pt x="240" y="1534"/>
                    </a:cubicBezTo>
                    <a:lnTo>
                      <a:pt x="240" y="1534"/>
                    </a:lnTo>
                    <a:cubicBezTo>
                      <a:pt x="240" y="1469"/>
                      <a:pt x="294" y="1415"/>
                      <a:pt x="359" y="1415"/>
                    </a:cubicBezTo>
                    <a:cubicBezTo>
                      <a:pt x="424" y="1415"/>
                      <a:pt x="477" y="1469"/>
                      <a:pt x="477" y="1534"/>
                    </a:cubicBezTo>
                    <a:close/>
                    <a:moveTo>
                      <a:pt x="477" y="1063"/>
                    </a:moveTo>
                    <a:lnTo>
                      <a:pt x="477" y="1063"/>
                    </a:lnTo>
                    <a:cubicBezTo>
                      <a:pt x="477" y="1127"/>
                      <a:pt x="424" y="1181"/>
                      <a:pt x="359" y="1181"/>
                    </a:cubicBezTo>
                    <a:cubicBezTo>
                      <a:pt x="294" y="1181"/>
                      <a:pt x="240" y="1127"/>
                      <a:pt x="240" y="1063"/>
                    </a:cubicBezTo>
                    <a:lnTo>
                      <a:pt x="240" y="1063"/>
                    </a:lnTo>
                    <a:cubicBezTo>
                      <a:pt x="240" y="998"/>
                      <a:pt x="294" y="945"/>
                      <a:pt x="359" y="945"/>
                    </a:cubicBezTo>
                    <a:cubicBezTo>
                      <a:pt x="424" y="945"/>
                      <a:pt x="477" y="996"/>
                      <a:pt x="477" y="1063"/>
                    </a:cubicBezTo>
                    <a:close/>
                    <a:moveTo>
                      <a:pt x="359" y="708"/>
                    </a:moveTo>
                    <a:cubicBezTo>
                      <a:pt x="294" y="708"/>
                      <a:pt x="240" y="654"/>
                      <a:pt x="240" y="589"/>
                    </a:cubicBezTo>
                    <a:lnTo>
                      <a:pt x="240" y="589"/>
                    </a:lnTo>
                    <a:cubicBezTo>
                      <a:pt x="240" y="524"/>
                      <a:pt x="294" y="471"/>
                      <a:pt x="359" y="471"/>
                    </a:cubicBezTo>
                    <a:cubicBezTo>
                      <a:pt x="424" y="471"/>
                      <a:pt x="477" y="524"/>
                      <a:pt x="477" y="589"/>
                    </a:cubicBezTo>
                    <a:lnTo>
                      <a:pt x="477" y="589"/>
                    </a:lnTo>
                    <a:lnTo>
                      <a:pt x="477" y="589"/>
                    </a:lnTo>
                    <a:lnTo>
                      <a:pt x="477" y="589"/>
                    </a:lnTo>
                    <a:cubicBezTo>
                      <a:pt x="477" y="654"/>
                      <a:pt x="424" y="708"/>
                      <a:pt x="359" y="7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53" name="Freeform 2">
                <a:extLst>
                  <a:ext uri="{FF2B5EF4-FFF2-40B4-BE49-F238E27FC236}">
                    <a16:creationId xmlns:a16="http://schemas.microsoft.com/office/drawing/2014/main" id="{7270C72A-0752-4F48-A75A-2727FC43E78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606301" y="635236"/>
                <a:ext cx="787891" cy="761832"/>
              </a:xfrm>
              <a:custGeom>
                <a:avLst/>
                <a:gdLst>
                  <a:gd name="T0" fmla="*/ 130 w 2267"/>
                  <a:gd name="T1" fmla="*/ 283 h 2193"/>
                  <a:gd name="T2" fmla="*/ 155 w 2267"/>
                  <a:gd name="T3" fmla="*/ 37 h 2193"/>
                  <a:gd name="T4" fmla="*/ 395 w 2267"/>
                  <a:gd name="T5" fmla="*/ 34 h 2193"/>
                  <a:gd name="T6" fmla="*/ 813 w 2267"/>
                  <a:gd name="T7" fmla="*/ 46 h 2193"/>
                  <a:gd name="T8" fmla="*/ 1211 w 2267"/>
                  <a:gd name="T9" fmla="*/ 122 h 2193"/>
                  <a:gd name="T10" fmla="*/ 1442 w 2267"/>
                  <a:gd name="T11" fmla="*/ 119 h 2193"/>
                  <a:gd name="T12" fmla="*/ 1735 w 2267"/>
                  <a:gd name="T13" fmla="*/ 57 h 2193"/>
                  <a:gd name="T14" fmla="*/ 1860 w 2267"/>
                  <a:gd name="T15" fmla="*/ 57 h 2193"/>
                  <a:gd name="T16" fmla="*/ 2040 w 2267"/>
                  <a:gd name="T17" fmla="*/ 37 h 2193"/>
                  <a:gd name="T18" fmla="*/ 2266 w 2267"/>
                  <a:gd name="T19" fmla="*/ 274 h 2193"/>
                  <a:gd name="T20" fmla="*/ 2029 w 2267"/>
                  <a:gd name="T21" fmla="*/ 302 h 2193"/>
                  <a:gd name="T22" fmla="*/ 1752 w 2267"/>
                  <a:gd name="T23" fmla="*/ 365 h 2193"/>
                  <a:gd name="T24" fmla="*/ 1566 w 2267"/>
                  <a:gd name="T25" fmla="*/ 308 h 2193"/>
                  <a:gd name="T26" fmla="*/ 1357 w 2267"/>
                  <a:gd name="T27" fmla="*/ 350 h 2193"/>
                  <a:gd name="T28" fmla="*/ 979 w 2267"/>
                  <a:gd name="T29" fmla="*/ 390 h 2193"/>
                  <a:gd name="T30" fmla="*/ 641 w 2267"/>
                  <a:gd name="T31" fmla="*/ 333 h 2193"/>
                  <a:gd name="T32" fmla="*/ 395 w 2267"/>
                  <a:gd name="T33" fmla="*/ 319 h 2193"/>
                  <a:gd name="T34" fmla="*/ 392 w 2267"/>
                  <a:gd name="T35" fmla="*/ 517 h 2193"/>
                  <a:gd name="T36" fmla="*/ 305 w 2267"/>
                  <a:gd name="T37" fmla="*/ 870 h 2193"/>
                  <a:gd name="T38" fmla="*/ 511 w 2267"/>
                  <a:gd name="T39" fmla="*/ 878 h 2193"/>
                  <a:gd name="T40" fmla="*/ 700 w 2267"/>
                  <a:gd name="T41" fmla="*/ 887 h 2193"/>
                  <a:gd name="T42" fmla="*/ 976 w 2267"/>
                  <a:gd name="T43" fmla="*/ 878 h 2193"/>
                  <a:gd name="T44" fmla="*/ 1323 w 2267"/>
                  <a:gd name="T45" fmla="*/ 963 h 2193"/>
                  <a:gd name="T46" fmla="*/ 1558 w 2267"/>
                  <a:gd name="T47" fmla="*/ 966 h 2193"/>
                  <a:gd name="T48" fmla="*/ 1682 w 2267"/>
                  <a:gd name="T49" fmla="*/ 1117 h 2193"/>
                  <a:gd name="T50" fmla="*/ 1448 w 2267"/>
                  <a:gd name="T51" fmla="*/ 1148 h 2193"/>
                  <a:gd name="T52" fmla="*/ 1326 w 2267"/>
                  <a:gd name="T53" fmla="*/ 1227 h 2193"/>
                  <a:gd name="T54" fmla="*/ 1213 w 2267"/>
                  <a:gd name="T55" fmla="*/ 1142 h 2193"/>
                  <a:gd name="T56" fmla="*/ 708 w 2267"/>
                  <a:gd name="T57" fmla="*/ 1193 h 2193"/>
                  <a:gd name="T58" fmla="*/ 547 w 2267"/>
                  <a:gd name="T59" fmla="*/ 1190 h 2193"/>
                  <a:gd name="T60" fmla="*/ 296 w 2267"/>
                  <a:gd name="T61" fmla="*/ 1334 h 2193"/>
                  <a:gd name="T62" fmla="*/ 398 w 2267"/>
                  <a:gd name="T63" fmla="*/ 1695 h 2193"/>
                  <a:gd name="T64" fmla="*/ 626 w 2267"/>
                  <a:gd name="T65" fmla="*/ 1885 h 2193"/>
                  <a:gd name="T66" fmla="*/ 773 w 2267"/>
                  <a:gd name="T67" fmla="*/ 1811 h 2193"/>
                  <a:gd name="T68" fmla="*/ 982 w 2267"/>
                  <a:gd name="T69" fmla="*/ 1806 h 2193"/>
                  <a:gd name="T70" fmla="*/ 1174 w 2267"/>
                  <a:gd name="T71" fmla="*/ 1811 h 2193"/>
                  <a:gd name="T72" fmla="*/ 1326 w 2267"/>
                  <a:gd name="T73" fmla="*/ 1882 h 2193"/>
                  <a:gd name="T74" fmla="*/ 1916 w 2267"/>
                  <a:gd name="T75" fmla="*/ 1806 h 2193"/>
                  <a:gd name="T76" fmla="*/ 2207 w 2267"/>
                  <a:gd name="T77" fmla="*/ 1822 h 2193"/>
                  <a:gd name="T78" fmla="*/ 2150 w 2267"/>
                  <a:gd name="T79" fmla="*/ 2043 h 2193"/>
                  <a:gd name="T80" fmla="*/ 1798 w 2267"/>
                  <a:gd name="T81" fmla="*/ 2155 h 2193"/>
                  <a:gd name="T82" fmla="*/ 1323 w 2267"/>
                  <a:gd name="T83" fmla="*/ 2155 h 2193"/>
                  <a:gd name="T84" fmla="*/ 976 w 2267"/>
                  <a:gd name="T85" fmla="*/ 2074 h 2193"/>
                  <a:gd name="T86" fmla="*/ 739 w 2267"/>
                  <a:gd name="T87" fmla="*/ 2076 h 2193"/>
                  <a:gd name="T88" fmla="*/ 443 w 2267"/>
                  <a:gd name="T89" fmla="*/ 2144 h 2193"/>
                  <a:gd name="T90" fmla="*/ 254 w 2267"/>
                  <a:gd name="T91" fmla="*/ 2107 h 2193"/>
                  <a:gd name="T92" fmla="*/ 107 w 2267"/>
                  <a:gd name="T93" fmla="*/ 1935 h 2193"/>
                  <a:gd name="T94" fmla="*/ 96 w 2267"/>
                  <a:gd name="T95" fmla="*/ 1676 h 2193"/>
                  <a:gd name="T96" fmla="*/ 37 w 2267"/>
                  <a:gd name="T97" fmla="*/ 1594 h 2193"/>
                  <a:gd name="T98" fmla="*/ 65 w 2267"/>
                  <a:gd name="T99" fmla="*/ 1498 h 2193"/>
                  <a:gd name="T100" fmla="*/ 104 w 2267"/>
                  <a:gd name="T101" fmla="*/ 1230 h 2193"/>
                  <a:gd name="T102" fmla="*/ 39 w 2267"/>
                  <a:gd name="T103" fmla="*/ 1145 h 2193"/>
                  <a:gd name="T104" fmla="*/ 62 w 2267"/>
                  <a:gd name="T105" fmla="*/ 1039 h 2193"/>
                  <a:gd name="T106" fmla="*/ 87 w 2267"/>
                  <a:gd name="T107" fmla="*/ 974 h 2193"/>
                  <a:gd name="T108" fmla="*/ 39 w 2267"/>
                  <a:gd name="T109" fmla="*/ 856 h 2193"/>
                  <a:gd name="T110" fmla="*/ 130 w 2267"/>
                  <a:gd name="T111" fmla="*/ 760 h 2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67" h="2193">
                    <a:moveTo>
                      <a:pt x="135" y="511"/>
                    </a:moveTo>
                    <a:cubicBezTo>
                      <a:pt x="73" y="483"/>
                      <a:pt x="37" y="444"/>
                      <a:pt x="45" y="376"/>
                    </a:cubicBezTo>
                    <a:cubicBezTo>
                      <a:pt x="54" y="325"/>
                      <a:pt x="82" y="297"/>
                      <a:pt x="130" y="283"/>
                    </a:cubicBezTo>
                    <a:cubicBezTo>
                      <a:pt x="130" y="271"/>
                      <a:pt x="121" y="269"/>
                      <a:pt x="113" y="266"/>
                    </a:cubicBezTo>
                    <a:cubicBezTo>
                      <a:pt x="45" y="238"/>
                      <a:pt x="34" y="181"/>
                      <a:pt x="45" y="130"/>
                    </a:cubicBezTo>
                    <a:cubicBezTo>
                      <a:pt x="56" y="74"/>
                      <a:pt x="96" y="43"/>
                      <a:pt x="155" y="37"/>
                    </a:cubicBezTo>
                    <a:cubicBezTo>
                      <a:pt x="195" y="34"/>
                      <a:pt x="228" y="54"/>
                      <a:pt x="254" y="85"/>
                    </a:cubicBezTo>
                    <a:cubicBezTo>
                      <a:pt x="262" y="96"/>
                      <a:pt x="268" y="108"/>
                      <a:pt x="276" y="122"/>
                    </a:cubicBezTo>
                    <a:cubicBezTo>
                      <a:pt x="299" y="68"/>
                      <a:pt x="339" y="34"/>
                      <a:pt x="395" y="34"/>
                    </a:cubicBezTo>
                    <a:cubicBezTo>
                      <a:pt x="449" y="34"/>
                      <a:pt x="488" y="65"/>
                      <a:pt x="508" y="122"/>
                    </a:cubicBezTo>
                    <a:cubicBezTo>
                      <a:pt x="562" y="15"/>
                      <a:pt x="677" y="0"/>
                      <a:pt x="745" y="116"/>
                    </a:cubicBezTo>
                    <a:cubicBezTo>
                      <a:pt x="765" y="88"/>
                      <a:pt x="782" y="57"/>
                      <a:pt x="813" y="46"/>
                    </a:cubicBezTo>
                    <a:cubicBezTo>
                      <a:pt x="847" y="32"/>
                      <a:pt x="878" y="32"/>
                      <a:pt x="909" y="46"/>
                    </a:cubicBezTo>
                    <a:cubicBezTo>
                      <a:pt x="940" y="60"/>
                      <a:pt x="959" y="88"/>
                      <a:pt x="976" y="119"/>
                    </a:cubicBezTo>
                    <a:cubicBezTo>
                      <a:pt x="1038" y="0"/>
                      <a:pt x="1163" y="15"/>
                      <a:pt x="1211" y="122"/>
                    </a:cubicBezTo>
                    <a:cubicBezTo>
                      <a:pt x="1228" y="91"/>
                      <a:pt x="1244" y="65"/>
                      <a:pt x="1275" y="48"/>
                    </a:cubicBezTo>
                    <a:cubicBezTo>
                      <a:pt x="1309" y="32"/>
                      <a:pt x="1343" y="32"/>
                      <a:pt x="1377" y="46"/>
                    </a:cubicBezTo>
                    <a:cubicBezTo>
                      <a:pt x="1408" y="60"/>
                      <a:pt x="1428" y="85"/>
                      <a:pt x="1442" y="119"/>
                    </a:cubicBezTo>
                    <a:cubicBezTo>
                      <a:pt x="1507" y="9"/>
                      <a:pt x="1614" y="9"/>
                      <a:pt x="1679" y="116"/>
                    </a:cubicBezTo>
                    <a:cubicBezTo>
                      <a:pt x="1688" y="105"/>
                      <a:pt x="1696" y="91"/>
                      <a:pt x="1704" y="82"/>
                    </a:cubicBezTo>
                    <a:cubicBezTo>
                      <a:pt x="1713" y="74"/>
                      <a:pt x="1724" y="63"/>
                      <a:pt x="1735" y="57"/>
                    </a:cubicBezTo>
                    <a:cubicBezTo>
                      <a:pt x="1750" y="48"/>
                      <a:pt x="1764" y="43"/>
                      <a:pt x="1778" y="40"/>
                    </a:cubicBezTo>
                    <a:cubicBezTo>
                      <a:pt x="1789" y="37"/>
                      <a:pt x="1803" y="37"/>
                      <a:pt x="1817" y="40"/>
                    </a:cubicBezTo>
                    <a:cubicBezTo>
                      <a:pt x="1831" y="43"/>
                      <a:pt x="1846" y="48"/>
                      <a:pt x="1860" y="57"/>
                    </a:cubicBezTo>
                    <a:cubicBezTo>
                      <a:pt x="1871" y="63"/>
                      <a:pt x="1882" y="74"/>
                      <a:pt x="1888" y="82"/>
                    </a:cubicBezTo>
                    <a:cubicBezTo>
                      <a:pt x="1896" y="94"/>
                      <a:pt x="1905" y="108"/>
                      <a:pt x="1913" y="122"/>
                    </a:cubicBezTo>
                    <a:cubicBezTo>
                      <a:pt x="1939" y="65"/>
                      <a:pt x="1981" y="29"/>
                      <a:pt x="2040" y="37"/>
                    </a:cubicBezTo>
                    <a:cubicBezTo>
                      <a:pt x="2102" y="46"/>
                      <a:pt x="2139" y="85"/>
                      <a:pt x="2148" y="150"/>
                    </a:cubicBezTo>
                    <a:cubicBezTo>
                      <a:pt x="2162" y="156"/>
                      <a:pt x="2176" y="159"/>
                      <a:pt x="2190" y="164"/>
                    </a:cubicBezTo>
                    <a:cubicBezTo>
                      <a:pt x="2235" y="184"/>
                      <a:pt x="2266" y="226"/>
                      <a:pt x="2266" y="274"/>
                    </a:cubicBezTo>
                    <a:cubicBezTo>
                      <a:pt x="2263" y="322"/>
                      <a:pt x="2241" y="362"/>
                      <a:pt x="2195" y="381"/>
                    </a:cubicBezTo>
                    <a:cubicBezTo>
                      <a:pt x="2150" y="401"/>
                      <a:pt x="2091" y="393"/>
                      <a:pt x="2054" y="345"/>
                    </a:cubicBezTo>
                    <a:cubicBezTo>
                      <a:pt x="2046" y="333"/>
                      <a:pt x="2037" y="319"/>
                      <a:pt x="2029" y="302"/>
                    </a:cubicBezTo>
                    <a:cubicBezTo>
                      <a:pt x="2004" y="356"/>
                      <a:pt x="1970" y="390"/>
                      <a:pt x="1910" y="390"/>
                    </a:cubicBezTo>
                    <a:cubicBezTo>
                      <a:pt x="1854" y="390"/>
                      <a:pt x="1817" y="359"/>
                      <a:pt x="1798" y="308"/>
                    </a:cubicBezTo>
                    <a:cubicBezTo>
                      <a:pt x="1783" y="328"/>
                      <a:pt x="1769" y="348"/>
                      <a:pt x="1752" y="365"/>
                    </a:cubicBezTo>
                    <a:cubicBezTo>
                      <a:pt x="1733" y="381"/>
                      <a:pt x="1711" y="390"/>
                      <a:pt x="1685" y="390"/>
                    </a:cubicBezTo>
                    <a:cubicBezTo>
                      <a:pt x="1660" y="390"/>
                      <a:pt x="1634" y="384"/>
                      <a:pt x="1614" y="370"/>
                    </a:cubicBezTo>
                    <a:cubicBezTo>
                      <a:pt x="1592" y="356"/>
                      <a:pt x="1577" y="336"/>
                      <a:pt x="1566" y="308"/>
                    </a:cubicBezTo>
                    <a:cubicBezTo>
                      <a:pt x="1558" y="322"/>
                      <a:pt x="1549" y="331"/>
                      <a:pt x="1541" y="342"/>
                    </a:cubicBezTo>
                    <a:cubicBezTo>
                      <a:pt x="1515" y="376"/>
                      <a:pt x="1482" y="393"/>
                      <a:pt x="1436" y="390"/>
                    </a:cubicBezTo>
                    <a:cubicBezTo>
                      <a:pt x="1405" y="387"/>
                      <a:pt x="1377" y="376"/>
                      <a:pt x="1357" y="350"/>
                    </a:cubicBezTo>
                    <a:cubicBezTo>
                      <a:pt x="1346" y="339"/>
                      <a:pt x="1338" y="325"/>
                      <a:pt x="1326" y="311"/>
                    </a:cubicBezTo>
                    <a:cubicBezTo>
                      <a:pt x="1256" y="435"/>
                      <a:pt x="1129" y="398"/>
                      <a:pt x="1092" y="302"/>
                    </a:cubicBezTo>
                    <a:cubicBezTo>
                      <a:pt x="1069" y="353"/>
                      <a:pt x="1036" y="387"/>
                      <a:pt x="979" y="390"/>
                    </a:cubicBezTo>
                    <a:cubicBezTo>
                      <a:pt x="923" y="390"/>
                      <a:pt x="886" y="365"/>
                      <a:pt x="861" y="308"/>
                    </a:cubicBezTo>
                    <a:cubicBezTo>
                      <a:pt x="855" y="317"/>
                      <a:pt x="847" y="325"/>
                      <a:pt x="844" y="331"/>
                    </a:cubicBezTo>
                    <a:cubicBezTo>
                      <a:pt x="807" y="401"/>
                      <a:pt x="694" y="415"/>
                      <a:pt x="641" y="333"/>
                    </a:cubicBezTo>
                    <a:cubicBezTo>
                      <a:pt x="635" y="328"/>
                      <a:pt x="632" y="319"/>
                      <a:pt x="626" y="308"/>
                    </a:cubicBezTo>
                    <a:cubicBezTo>
                      <a:pt x="598" y="353"/>
                      <a:pt x="567" y="387"/>
                      <a:pt x="511" y="390"/>
                    </a:cubicBezTo>
                    <a:cubicBezTo>
                      <a:pt x="457" y="390"/>
                      <a:pt x="423" y="362"/>
                      <a:pt x="395" y="319"/>
                    </a:cubicBezTo>
                    <a:cubicBezTo>
                      <a:pt x="381" y="336"/>
                      <a:pt x="370" y="353"/>
                      <a:pt x="355" y="367"/>
                    </a:cubicBezTo>
                    <a:cubicBezTo>
                      <a:pt x="341" y="381"/>
                      <a:pt x="324" y="387"/>
                      <a:pt x="302" y="401"/>
                    </a:cubicBezTo>
                    <a:cubicBezTo>
                      <a:pt x="355" y="424"/>
                      <a:pt x="389" y="458"/>
                      <a:pt x="392" y="517"/>
                    </a:cubicBezTo>
                    <a:cubicBezTo>
                      <a:pt x="392" y="576"/>
                      <a:pt x="358" y="610"/>
                      <a:pt x="299" y="635"/>
                    </a:cubicBezTo>
                    <a:cubicBezTo>
                      <a:pt x="358" y="658"/>
                      <a:pt x="392" y="695"/>
                      <a:pt x="392" y="757"/>
                    </a:cubicBezTo>
                    <a:cubicBezTo>
                      <a:pt x="392" y="793"/>
                      <a:pt x="381" y="836"/>
                      <a:pt x="305" y="870"/>
                    </a:cubicBezTo>
                    <a:cubicBezTo>
                      <a:pt x="322" y="881"/>
                      <a:pt x="341" y="889"/>
                      <a:pt x="355" y="904"/>
                    </a:cubicBezTo>
                    <a:cubicBezTo>
                      <a:pt x="370" y="918"/>
                      <a:pt x="381" y="935"/>
                      <a:pt x="392" y="949"/>
                    </a:cubicBezTo>
                    <a:cubicBezTo>
                      <a:pt x="443" y="895"/>
                      <a:pt x="474" y="875"/>
                      <a:pt x="511" y="878"/>
                    </a:cubicBezTo>
                    <a:cubicBezTo>
                      <a:pt x="562" y="884"/>
                      <a:pt x="598" y="906"/>
                      <a:pt x="621" y="960"/>
                    </a:cubicBezTo>
                    <a:cubicBezTo>
                      <a:pt x="629" y="951"/>
                      <a:pt x="635" y="946"/>
                      <a:pt x="638" y="940"/>
                    </a:cubicBezTo>
                    <a:cubicBezTo>
                      <a:pt x="652" y="915"/>
                      <a:pt x="674" y="895"/>
                      <a:pt x="700" y="887"/>
                    </a:cubicBezTo>
                    <a:cubicBezTo>
                      <a:pt x="762" y="864"/>
                      <a:pt x="815" y="895"/>
                      <a:pt x="841" y="932"/>
                    </a:cubicBezTo>
                    <a:cubicBezTo>
                      <a:pt x="847" y="940"/>
                      <a:pt x="852" y="951"/>
                      <a:pt x="861" y="963"/>
                    </a:cubicBezTo>
                    <a:cubicBezTo>
                      <a:pt x="883" y="906"/>
                      <a:pt x="923" y="878"/>
                      <a:pt x="976" y="878"/>
                    </a:cubicBezTo>
                    <a:cubicBezTo>
                      <a:pt x="1033" y="878"/>
                      <a:pt x="1069" y="909"/>
                      <a:pt x="1092" y="968"/>
                    </a:cubicBezTo>
                    <a:cubicBezTo>
                      <a:pt x="1115" y="915"/>
                      <a:pt x="1151" y="881"/>
                      <a:pt x="1205" y="878"/>
                    </a:cubicBezTo>
                    <a:cubicBezTo>
                      <a:pt x="1259" y="878"/>
                      <a:pt x="1301" y="904"/>
                      <a:pt x="1323" y="963"/>
                    </a:cubicBezTo>
                    <a:cubicBezTo>
                      <a:pt x="1332" y="951"/>
                      <a:pt x="1338" y="943"/>
                      <a:pt x="1343" y="935"/>
                    </a:cubicBezTo>
                    <a:cubicBezTo>
                      <a:pt x="1369" y="895"/>
                      <a:pt x="1408" y="875"/>
                      <a:pt x="1456" y="881"/>
                    </a:cubicBezTo>
                    <a:cubicBezTo>
                      <a:pt x="1507" y="887"/>
                      <a:pt x="1544" y="915"/>
                      <a:pt x="1558" y="966"/>
                    </a:cubicBezTo>
                    <a:cubicBezTo>
                      <a:pt x="1561" y="974"/>
                      <a:pt x="1561" y="983"/>
                      <a:pt x="1563" y="991"/>
                    </a:cubicBezTo>
                    <a:cubicBezTo>
                      <a:pt x="1580" y="997"/>
                      <a:pt x="1597" y="1002"/>
                      <a:pt x="1614" y="1008"/>
                    </a:cubicBezTo>
                    <a:cubicBezTo>
                      <a:pt x="1659" y="1030"/>
                      <a:pt x="1682" y="1067"/>
                      <a:pt x="1682" y="1117"/>
                    </a:cubicBezTo>
                    <a:cubicBezTo>
                      <a:pt x="1679" y="1165"/>
                      <a:pt x="1656" y="1199"/>
                      <a:pt x="1611" y="1219"/>
                    </a:cubicBezTo>
                    <a:cubicBezTo>
                      <a:pt x="1575" y="1235"/>
                      <a:pt x="1513" y="1235"/>
                      <a:pt x="1476" y="1188"/>
                    </a:cubicBezTo>
                    <a:cubicBezTo>
                      <a:pt x="1467" y="1176"/>
                      <a:pt x="1459" y="1162"/>
                      <a:pt x="1448" y="1148"/>
                    </a:cubicBezTo>
                    <a:cubicBezTo>
                      <a:pt x="1436" y="1162"/>
                      <a:pt x="1431" y="1177"/>
                      <a:pt x="1419" y="1188"/>
                    </a:cubicBezTo>
                    <a:cubicBezTo>
                      <a:pt x="1408" y="1200"/>
                      <a:pt x="1394" y="1207"/>
                      <a:pt x="1380" y="1219"/>
                    </a:cubicBezTo>
                    <a:cubicBezTo>
                      <a:pt x="1363" y="1230"/>
                      <a:pt x="1346" y="1227"/>
                      <a:pt x="1326" y="1227"/>
                    </a:cubicBezTo>
                    <a:cubicBezTo>
                      <a:pt x="1309" y="1227"/>
                      <a:pt x="1292" y="1225"/>
                      <a:pt x="1278" y="1216"/>
                    </a:cubicBezTo>
                    <a:cubicBezTo>
                      <a:pt x="1264" y="1208"/>
                      <a:pt x="1250" y="1197"/>
                      <a:pt x="1239" y="1185"/>
                    </a:cubicBezTo>
                    <a:cubicBezTo>
                      <a:pt x="1228" y="1174"/>
                      <a:pt x="1222" y="1159"/>
                      <a:pt x="1213" y="1142"/>
                    </a:cubicBezTo>
                    <a:cubicBezTo>
                      <a:pt x="1168" y="1250"/>
                      <a:pt x="1036" y="1258"/>
                      <a:pt x="982" y="1148"/>
                    </a:cubicBezTo>
                    <a:cubicBezTo>
                      <a:pt x="909" y="1258"/>
                      <a:pt x="810" y="1247"/>
                      <a:pt x="745" y="1148"/>
                    </a:cubicBezTo>
                    <a:cubicBezTo>
                      <a:pt x="734" y="1162"/>
                      <a:pt x="722" y="1179"/>
                      <a:pt x="708" y="1193"/>
                    </a:cubicBezTo>
                    <a:cubicBezTo>
                      <a:pt x="694" y="1207"/>
                      <a:pt x="677" y="1219"/>
                      <a:pt x="657" y="1221"/>
                    </a:cubicBezTo>
                    <a:cubicBezTo>
                      <a:pt x="638" y="1224"/>
                      <a:pt x="615" y="1224"/>
                      <a:pt x="598" y="1219"/>
                    </a:cubicBezTo>
                    <a:cubicBezTo>
                      <a:pt x="578" y="1213"/>
                      <a:pt x="562" y="1202"/>
                      <a:pt x="547" y="1190"/>
                    </a:cubicBezTo>
                    <a:cubicBezTo>
                      <a:pt x="533" y="1176"/>
                      <a:pt x="525" y="1159"/>
                      <a:pt x="511" y="1140"/>
                    </a:cubicBezTo>
                    <a:cubicBezTo>
                      <a:pt x="494" y="1193"/>
                      <a:pt x="457" y="1219"/>
                      <a:pt x="401" y="1227"/>
                    </a:cubicBezTo>
                    <a:cubicBezTo>
                      <a:pt x="389" y="1278"/>
                      <a:pt x="364" y="1320"/>
                      <a:pt x="296" y="1334"/>
                    </a:cubicBezTo>
                    <a:cubicBezTo>
                      <a:pt x="361" y="1357"/>
                      <a:pt x="395" y="1394"/>
                      <a:pt x="398" y="1453"/>
                    </a:cubicBezTo>
                    <a:cubicBezTo>
                      <a:pt x="398" y="1512"/>
                      <a:pt x="364" y="1549"/>
                      <a:pt x="308" y="1571"/>
                    </a:cubicBezTo>
                    <a:cubicBezTo>
                      <a:pt x="364" y="1597"/>
                      <a:pt x="401" y="1633"/>
                      <a:pt x="398" y="1695"/>
                    </a:cubicBezTo>
                    <a:cubicBezTo>
                      <a:pt x="395" y="1752"/>
                      <a:pt x="364" y="1786"/>
                      <a:pt x="310" y="1806"/>
                    </a:cubicBezTo>
                    <a:cubicBezTo>
                      <a:pt x="347" y="1825"/>
                      <a:pt x="378" y="1848"/>
                      <a:pt x="392" y="1887"/>
                    </a:cubicBezTo>
                    <a:cubicBezTo>
                      <a:pt x="451" y="1777"/>
                      <a:pt x="570" y="1783"/>
                      <a:pt x="626" y="1885"/>
                    </a:cubicBezTo>
                    <a:cubicBezTo>
                      <a:pt x="638" y="1868"/>
                      <a:pt x="649" y="1853"/>
                      <a:pt x="663" y="1839"/>
                    </a:cubicBezTo>
                    <a:cubicBezTo>
                      <a:pt x="677" y="1825"/>
                      <a:pt x="694" y="1814"/>
                      <a:pt x="714" y="1811"/>
                    </a:cubicBezTo>
                    <a:cubicBezTo>
                      <a:pt x="734" y="1808"/>
                      <a:pt x="753" y="1808"/>
                      <a:pt x="773" y="1811"/>
                    </a:cubicBezTo>
                    <a:cubicBezTo>
                      <a:pt x="793" y="1817"/>
                      <a:pt x="810" y="1828"/>
                      <a:pt x="824" y="1839"/>
                    </a:cubicBezTo>
                    <a:cubicBezTo>
                      <a:pt x="838" y="1853"/>
                      <a:pt x="847" y="1870"/>
                      <a:pt x="861" y="1887"/>
                    </a:cubicBezTo>
                    <a:cubicBezTo>
                      <a:pt x="883" y="1834"/>
                      <a:pt x="923" y="1803"/>
                      <a:pt x="982" y="1806"/>
                    </a:cubicBezTo>
                    <a:cubicBezTo>
                      <a:pt x="1033" y="1808"/>
                      <a:pt x="1061" y="1831"/>
                      <a:pt x="1092" y="1890"/>
                    </a:cubicBezTo>
                    <a:cubicBezTo>
                      <a:pt x="1103" y="1873"/>
                      <a:pt x="1112" y="1856"/>
                      <a:pt x="1123" y="1842"/>
                    </a:cubicBezTo>
                    <a:cubicBezTo>
                      <a:pt x="1137" y="1828"/>
                      <a:pt x="1154" y="1817"/>
                      <a:pt x="1174" y="1811"/>
                    </a:cubicBezTo>
                    <a:cubicBezTo>
                      <a:pt x="1194" y="1806"/>
                      <a:pt x="1216" y="1808"/>
                      <a:pt x="1239" y="1808"/>
                    </a:cubicBezTo>
                    <a:cubicBezTo>
                      <a:pt x="1259" y="1811"/>
                      <a:pt x="1278" y="1822"/>
                      <a:pt x="1290" y="1837"/>
                    </a:cubicBezTo>
                    <a:cubicBezTo>
                      <a:pt x="1304" y="1851"/>
                      <a:pt x="1312" y="1868"/>
                      <a:pt x="1326" y="1882"/>
                    </a:cubicBezTo>
                    <a:cubicBezTo>
                      <a:pt x="1380" y="1789"/>
                      <a:pt x="1487" y="1766"/>
                      <a:pt x="1563" y="1882"/>
                    </a:cubicBezTo>
                    <a:cubicBezTo>
                      <a:pt x="1600" y="1791"/>
                      <a:pt x="1730" y="1763"/>
                      <a:pt x="1798" y="1887"/>
                    </a:cubicBezTo>
                    <a:cubicBezTo>
                      <a:pt x="1820" y="1834"/>
                      <a:pt x="1857" y="1803"/>
                      <a:pt x="1916" y="1806"/>
                    </a:cubicBezTo>
                    <a:cubicBezTo>
                      <a:pt x="1973" y="1806"/>
                      <a:pt x="2004" y="1839"/>
                      <a:pt x="2026" y="1890"/>
                    </a:cubicBezTo>
                    <a:cubicBezTo>
                      <a:pt x="2032" y="1882"/>
                      <a:pt x="2037" y="1873"/>
                      <a:pt x="2043" y="1868"/>
                    </a:cubicBezTo>
                    <a:cubicBezTo>
                      <a:pt x="2083" y="1808"/>
                      <a:pt x="2150" y="1789"/>
                      <a:pt x="2207" y="1822"/>
                    </a:cubicBezTo>
                    <a:cubicBezTo>
                      <a:pt x="2246" y="1845"/>
                      <a:pt x="2266" y="1882"/>
                      <a:pt x="2266" y="1927"/>
                    </a:cubicBezTo>
                    <a:cubicBezTo>
                      <a:pt x="2263" y="1975"/>
                      <a:pt x="2238" y="2009"/>
                      <a:pt x="2195" y="2028"/>
                    </a:cubicBezTo>
                    <a:cubicBezTo>
                      <a:pt x="2181" y="2034"/>
                      <a:pt x="2167" y="2037"/>
                      <a:pt x="2150" y="2043"/>
                    </a:cubicBezTo>
                    <a:cubicBezTo>
                      <a:pt x="2139" y="2099"/>
                      <a:pt x="2111" y="2144"/>
                      <a:pt x="2046" y="2153"/>
                    </a:cubicBezTo>
                    <a:cubicBezTo>
                      <a:pt x="1984" y="2158"/>
                      <a:pt x="1950" y="2138"/>
                      <a:pt x="1913" y="2071"/>
                    </a:cubicBezTo>
                    <a:cubicBezTo>
                      <a:pt x="1891" y="2119"/>
                      <a:pt x="1857" y="2153"/>
                      <a:pt x="1798" y="2155"/>
                    </a:cubicBezTo>
                    <a:cubicBezTo>
                      <a:pt x="1741" y="2158"/>
                      <a:pt x="1707" y="2124"/>
                      <a:pt x="1679" y="2079"/>
                    </a:cubicBezTo>
                    <a:cubicBezTo>
                      <a:pt x="1603" y="2192"/>
                      <a:pt x="1498" y="2175"/>
                      <a:pt x="1439" y="2076"/>
                    </a:cubicBezTo>
                    <a:cubicBezTo>
                      <a:pt x="1414" y="2124"/>
                      <a:pt x="1380" y="2158"/>
                      <a:pt x="1323" y="2155"/>
                    </a:cubicBezTo>
                    <a:cubicBezTo>
                      <a:pt x="1267" y="2153"/>
                      <a:pt x="1230" y="2124"/>
                      <a:pt x="1208" y="2068"/>
                    </a:cubicBezTo>
                    <a:cubicBezTo>
                      <a:pt x="1185" y="2119"/>
                      <a:pt x="1152" y="2153"/>
                      <a:pt x="1095" y="2155"/>
                    </a:cubicBezTo>
                    <a:cubicBezTo>
                      <a:pt x="1039" y="2158"/>
                      <a:pt x="1002" y="2127"/>
                      <a:pt x="976" y="2074"/>
                    </a:cubicBezTo>
                    <a:cubicBezTo>
                      <a:pt x="968" y="2085"/>
                      <a:pt x="962" y="2093"/>
                      <a:pt x="957" y="2102"/>
                    </a:cubicBezTo>
                    <a:cubicBezTo>
                      <a:pt x="920" y="2170"/>
                      <a:pt x="807" y="2175"/>
                      <a:pt x="762" y="2107"/>
                    </a:cubicBezTo>
                    <a:cubicBezTo>
                      <a:pt x="756" y="2099"/>
                      <a:pt x="748" y="2088"/>
                      <a:pt x="739" y="2076"/>
                    </a:cubicBezTo>
                    <a:cubicBezTo>
                      <a:pt x="714" y="2127"/>
                      <a:pt x="677" y="2158"/>
                      <a:pt x="621" y="2155"/>
                    </a:cubicBezTo>
                    <a:cubicBezTo>
                      <a:pt x="567" y="2153"/>
                      <a:pt x="530" y="2124"/>
                      <a:pt x="508" y="2071"/>
                    </a:cubicBezTo>
                    <a:cubicBezTo>
                      <a:pt x="491" y="2102"/>
                      <a:pt x="474" y="2130"/>
                      <a:pt x="443" y="2144"/>
                    </a:cubicBezTo>
                    <a:cubicBezTo>
                      <a:pt x="412" y="2158"/>
                      <a:pt x="378" y="2158"/>
                      <a:pt x="344" y="2147"/>
                    </a:cubicBezTo>
                    <a:cubicBezTo>
                      <a:pt x="313" y="2133"/>
                      <a:pt x="288" y="2110"/>
                      <a:pt x="276" y="2071"/>
                    </a:cubicBezTo>
                    <a:cubicBezTo>
                      <a:pt x="268" y="2085"/>
                      <a:pt x="262" y="2096"/>
                      <a:pt x="254" y="2107"/>
                    </a:cubicBezTo>
                    <a:cubicBezTo>
                      <a:pt x="209" y="2172"/>
                      <a:pt x="110" y="2172"/>
                      <a:pt x="62" y="2116"/>
                    </a:cubicBezTo>
                    <a:cubicBezTo>
                      <a:pt x="22" y="2068"/>
                      <a:pt x="31" y="1980"/>
                      <a:pt x="90" y="1944"/>
                    </a:cubicBezTo>
                    <a:cubicBezTo>
                      <a:pt x="96" y="1941"/>
                      <a:pt x="102" y="1938"/>
                      <a:pt x="107" y="1935"/>
                    </a:cubicBezTo>
                    <a:cubicBezTo>
                      <a:pt x="113" y="1932"/>
                      <a:pt x="118" y="1930"/>
                      <a:pt x="127" y="1927"/>
                    </a:cubicBezTo>
                    <a:cubicBezTo>
                      <a:pt x="0" y="1868"/>
                      <a:pt x="17" y="1735"/>
                      <a:pt x="127" y="1690"/>
                    </a:cubicBezTo>
                    <a:cubicBezTo>
                      <a:pt x="118" y="1679"/>
                      <a:pt x="104" y="1681"/>
                      <a:pt x="96" y="1676"/>
                    </a:cubicBezTo>
                    <a:cubicBezTo>
                      <a:pt x="87" y="1667"/>
                      <a:pt x="76" y="1662"/>
                      <a:pt x="68" y="1656"/>
                    </a:cubicBezTo>
                    <a:cubicBezTo>
                      <a:pt x="59" y="1647"/>
                      <a:pt x="54" y="1636"/>
                      <a:pt x="48" y="1628"/>
                    </a:cubicBezTo>
                    <a:cubicBezTo>
                      <a:pt x="42" y="1616"/>
                      <a:pt x="39" y="1605"/>
                      <a:pt x="37" y="1594"/>
                    </a:cubicBezTo>
                    <a:cubicBezTo>
                      <a:pt x="34" y="1583"/>
                      <a:pt x="34" y="1571"/>
                      <a:pt x="37" y="1560"/>
                    </a:cubicBezTo>
                    <a:cubicBezTo>
                      <a:pt x="39" y="1549"/>
                      <a:pt x="42" y="1537"/>
                      <a:pt x="45" y="1526"/>
                    </a:cubicBezTo>
                    <a:cubicBezTo>
                      <a:pt x="51" y="1515"/>
                      <a:pt x="56" y="1506"/>
                      <a:pt x="65" y="1498"/>
                    </a:cubicBezTo>
                    <a:cubicBezTo>
                      <a:pt x="73" y="1489"/>
                      <a:pt x="82" y="1481"/>
                      <a:pt x="90" y="1475"/>
                    </a:cubicBezTo>
                    <a:cubicBezTo>
                      <a:pt x="99" y="1470"/>
                      <a:pt x="110" y="1464"/>
                      <a:pt x="121" y="1458"/>
                    </a:cubicBezTo>
                    <a:cubicBezTo>
                      <a:pt x="11" y="1416"/>
                      <a:pt x="0" y="1292"/>
                      <a:pt x="104" y="1230"/>
                    </a:cubicBezTo>
                    <a:cubicBezTo>
                      <a:pt x="99" y="1219"/>
                      <a:pt x="82" y="1216"/>
                      <a:pt x="76" y="1207"/>
                    </a:cubicBezTo>
                    <a:cubicBezTo>
                      <a:pt x="68" y="1199"/>
                      <a:pt x="59" y="1190"/>
                      <a:pt x="54" y="1182"/>
                    </a:cubicBezTo>
                    <a:cubicBezTo>
                      <a:pt x="48" y="1171"/>
                      <a:pt x="42" y="1160"/>
                      <a:pt x="39" y="1145"/>
                    </a:cubicBezTo>
                    <a:cubicBezTo>
                      <a:pt x="37" y="1131"/>
                      <a:pt x="37" y="1120"/>
                      <a:pt x="37" y="1107"/>
                    </a:cubicBezTo>
                    <a:cubicBezTo>
                      <a:pt x="37" y="1095"/>
                      <a:pt x="37" y="1084"/>
                      <a:pt x="42" y="1073"/>
                    </a:cubicBezTo>
                    <a:cubicBezTo>
                      <a:pt x="48" y="1062"/>
                      <a:pt x="54" y="1047"/>
                      <a:pt x="62" y="1039"/>
                    </a:cubicBezTo>
                    <a:cubicBezTo>
                      <a:pt x="68" y="1030"/>
                      <a:pt x="79" y="1022"/>
                      <a:pt x="87" y="1016"/>
                    </a:cubicBezTo>
                    <a:cubicBezTo>
                      <a:pt x="99" y="1008"/>
                      <a:pt x="110" y="1005"/>
                      <a:pt x="124" y="997"/>
                    </a:cubicBezTo>
                    <a:cubicBezTo>
                      <a:pt x="116" y="980"/>
                      <a:pt x="96" y="985"/>
                      <a:pt x="87" y="974"/>
                    </a:cubicBezTo>
                    <a:cubicBezTo>
                      <a:pt x="76" y="963"/>
                      <a:pt x="65" y="954"/>
                      <a:pt x="56" y="943"/>
                    </a:cubicBezTo>
                    <a:cubicBezTo>
                      <a:pt x="48" y="932"/>
                      <a:pt x="42" y="915"/>
                      <a:pt x="39" y="901"/>
                    </a:cubicBezTo>
                    <a:cubicBezTo>
                      <a:pt x="37" y="887"/>
                      <a:pt x="37" y="870"/>
                      <a:pt x="39" y="856"/>
                    </a:cubicBezTo>
                    <a:cubicBezTo>
                      <a:pt x="42" y="841"/>
                      <a:pt x="48" y="827"/>
                      <a:pt x="56" y="813"/>
                    </a:cubicBezTo>
                    <a:cubicBezTo>
                      <a:pt x="65" y="802"/>
                      <a:pt x="76" y="791"/>
                      <a:pt x="87" y="782"/>
                    </a:cubicBezTo>
                    <a:cubicBezTo>
                      <a:pt x="99" y="774"/>
                      <a:pt x="113" y="768"/>
                      <a:pt x="130" y="760"/>
                    </a:cubicBezTo>
                    <a:cubicBezTo>
                      <a:pt x="76" y="737"/>
                      <a:pt x="39" y="706"/>
                      <a:pt x="39" y="644"/>
                    </a:cubicBezTo>
                    <a:cubicBezTo>
                      <a:pt x="42" y="568"/>
                      <a:pt x="79" y="537"/>
                      <a:pt x="135" y="51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54" name="Freeform 3">
                <a:extLst>
                  <a:ext uri="{FF2B5EF4-FFF2-40B4-BE49-F238E27FC236}">
                    <a16:creationId xmlns:a16="http://schemas.microsoft.com/office/drawing/2014/main" id="{323CAB08-5472-4400-A6B6-A858A88FC9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384609" y="647499"/>
                <a:ext cx="732708" cy="737306"/>
              </a:xfrm>
              <a:custGeom>
                <a:avLst/>
                <a:gdLst>
                  <a:gd name="T0" fmla="*/ 269 w 2107"/>
                  <a:gd name="T1" fmla="*/ 2118 h 2119"/>
                  <a:gd name="T2" fmla="*/ 3 w 2107"/>
                  <a:gd name="T3" fmla="*/ 2118 h 2119"/>
                  <a:gd name="T4" fmla="*/ 3 w 2107"/>
                  <a:gd name="T5" fmla="*/ 294 h 2119"/>
                  <a:gd name="T6" fmla="*/ 2106 w 2107"/>
                  <a:gd name="T7" fmla="*/ 2118 h 2119"/>
                  <a:gd name="T8" fmla="*/ 1194 w 2107"/>
                  <a:gd name="T9" fmla="*/ 2118 h 2119"/>
                  <a:gd name="T10" fmla="*/ 731 w 2107"/>
                  <a:gd name="T11" fmla="*/ 1656 h 2119"/>
                  <a:gd name="T12" fmla="*/ 269 w 2107"/>
                  <a:gd name="T13" fmla="*/ 2118 h 2119"/>
                  <a:gd name="T14" fmla="*/ 1375 w 2107"/>
                  <a:gd name="T15" fmla="*/ 463 h 2119"/>
                  <a:gd name="T16" fmla="*/ 912 w 2107"/>
                  <a:gd name="T17" fmla="*/ 0 h 2119"/>
                  <a:gd name="T18" fmla="*/ 0 w 2107"/>
                  <a:gd name="T19" fmla="*/ 0 h 2119"/>
                  <a:gd name="T20" fmla="*/ 2103 w 2107"/>
                  <a:gd name="T21" fmla="*/ 1825 h 2119"/>
                  <a:gd name="T22" fmla="*/ 2103 w 2107"/>
                  <a:gd name="T23" fmla="*/ 0 h 2119"/>
                  <a:gd name="T24" fmla="*/ 1838 w 2107"/>
                  <a:gd name="T25" fmla="*/ 0 h 2119"/>
                  <a:gd name="T26" fmla="*/ 1375 w 2107"/>
                  <a:gd name="T27" fmla="*/ 463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07" h="2119">
                    <a:moveTo>
                      <a:pt x="269" y="2118"/>
                    </a:moveTo>
                    <a:lnTo>
                      <a:pt x="3" y="2118"/>
                    </a:lnTo>
                    <a:lnTo>
                      <a:pt x="3" y="294"/>
                    </a:lnTo>
                    <a:lnTo>
                      <a:pt x="2106" y="2118"/>
                    </a:lnTo>
                    <a:lnTo>
                      <a:pt x="1194" y="2118"/>
                    </a:lnTo>
                    <a:cubicBezTo>
                      <a:pt x="1194" y="1862"/>
                      <a:pt x="985" y="1656"/>
                      <a:pt x="731" y="1656"/>
                    </a:cubicBezTo>
                    <a:cubicBezTo>
                      <a:pt x="477" y="1656"/>
                      <a:pt x="269" y="1862"/>
                      <a:pt x="269" y="2118"/>
                    </a:cubicBezTo>
                    <a:close/>
                    <a:moveTo>
                      <a:pt x="1375" y="463"/>
                    </a:moveTo>
                    <a:cubicBezTo>
                      <a:pt x="1121" y="463"/>
                      <a:pt x="912" y="257"/>
                      <a:pt x="912" y="0"/>
                    </a:cubicBezTo>
                    <a:lnTo>
                      <a:pt x="0" y="0"/>
                    </a:lnTo>
                    <a:lnTo>
                      <a:pt x="2103" y="1825"/>
                    </a:lnTo>
                    <a:lnTo>
                      <a:pt x="2103" y="0"/>
                    </a:lnTo>
                    <a:lnTo>
                      <a:pt x="1838" y="0"/>
                    </a:lnTo>
                    <a:cubicBezTo>
                      <a:pt x="1838" y="257"/>
                      <a:pt x="1632" y="463"/>
                      <a:pt x="1375" y="463"/>
                    </a:cubicBezTo>
                    <a:close/>
                  </a:path>
                </a:pathLst>
              </a:custGeom>
              <a:solidFill>
                <a:srgbClr val="275D3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55" name="Freeform 4">
                <a:extLst>
                  <a:ext uri="{FF2B5EF4-FFF2-40B4-BE49-F238E27FC236}">
                    <a16:creationId xmlns:a16="http://schemas.microsoft.com/office/drawing/2014/main" id="{0F826C16-5A2D-46C2-A9D7-E2398CA99D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64927" y="633704"/>
                <a:ext cx="908987" cy="757233"/>
              </a:xfrm>
              <a:custGeom>
                <a:avLst/>
                <a:gdLst>
                  <a:gd name="T0" fmla="*/ 493 w 2614"/>
                  <a:gd name="T1" fmla="*/ 711 h 2178"/>
                  <a:gd name="T2" fmla="*/ 375 w 2614"/>
                  <a:gd name="T3" fmla="*/ 2115 h 2178"/>
                  <a:gd name="T4" fmla="*/ 223 w 2614"/>
                  <a:gd name="T5" fmla="*/ 1050 h 2178"/>
                  <a:gd name="T6" fmla="*/ 265 w 2614"/>
                  <a:gd name="T7" fmla="*/ 581 h 2178"/>
                  <a:gd name="T8" fmla="*/ 654 w 2614"/>
                  <a:gd name="T9" fmla="*/ 1167 h 2178"/>
                  <a:gd name="T10" fmla="*/ 629 w 2614"/>
                  <a:gd name="T11" fmla="*/ 1528 h 2178"/>
                  <a:gd name="T12" fmla="*/ 547 w 2614"/>
                  <a:gd name="T13" fmla="*/ 1568 h 2178"/>
                  <a:gd name="T14" fmla="*/ 307 w 2614"/>
                  <a:gd name="T15" fmla="*/ 838 h 2178"/>
                  <a:gd name="T16" fmla="*/ 62 w 2614"/>
                  <a:gd name="T17" fmla="*/ 1390 h 2178"/>
                  <a:gd name="T18" fmla="*/ 25 w 2614"/>
                  <a:gd name="T19" fmla="*/ 1681 h 2178"/>
                  <a:gd name="T20" fmla="*/ 2353 w 2614"/>
                  <a:gd name="T21" fmla="*/ 1616 h 2178"/>
                  <a:gd name="T22" fmla="*/ 2554 w 2614"/>
                  <a:gd name="T23" fmla="*/ 827 h 2178"/>
                  <a:gd name="T24" fmla="*/ 2491 w 2614"/>
                  <a:gd name="T25" fmla="*/ 934 h 2178"/>
                  <a:gd name="T26" fmla="*/ 2161 w 2614"/>
                  <a:gd name="T27" fmla="*/ 1850 h 2178"/>
                  <a:gd name="T28" fmla="*/ 2613 w 2614"/>
                  <a:gd name="T29" fmla="*/ 1432 h 2178"/>
                  <a:gd name="T30" fmla="*/ 2254 w 2614"/>
                  <a:gd name="T31" fmla="*/ 1588 h 2178"/>
                  <a:gd name="T32" fmla="*/ 2000 w 2614"/>
                  <a:gd name="T33" fmla="*/ 1771 h 2178"/>
                  <a:gd name="T34" fmla="*/ 2342 w 2614"/>
                  <a:gd name="T35" fmla="*/ 2096 h 2178"/>
                  <a:gd name="T36" fmla="*/ 2003 w 2614"/>
                  <a:gd name="T37" fmla="*/ 1410 h 2178"/>
                  <a:gd name="T38" fmla="*/ 2077 w 2614"/>
                  <a:gd name="T39" fmla="*/ 956 h 2178"/>
                  <a:gd name="T40" fmla="*/ 2237 w 2614"/>
                  <a:gd name="T41" fmla="*/ 711 h 2178"/>
                  <a:gd name="T42" fmla="*/ 2613 w 2614"/>
                  <a:gd name="T43" fmla="*/ 903 h 2178"/>
                  <a:gd name="T44" fmla="*/ 2415 w 2614"/>
                  <a:gd name="T45" fmla="*/ 432 h 2178"/>
                  <a:gd name="T46" fmla="*/ 1955 w 2614"/>
                  <a:gd name="T47" fmla="*/ 638 h 2178"/>
                  <a:gd name="T48" fmla="*/ 381 w 2614"/>
                  <a:gd name="T49" fmla="*/ 401 h 2178"/>
                  <a:gd name="T50" fmla="*/ 341 w 2614"/>
                  <a:gd name="T51" fmla="*/ 412 h 2178"/>
                  <a:gd name="T52" fmla="*/ 553 w 2614"/>
                  <a:gd name="T53" fmla="*/ 271 h 2178"/>
                  <a:gd name="T54" fmla="*/ 508 w 2614"/>
                  <a:gd name="T55" fmla="*/ 2149 h 2178"/>
                  <a:gd name="T56" fmla="*/ 651 w 2614"/>
                  <a:gd name="T57" fmla="*/ 635 h 2178"/>
                  <a:gd name="T58" fmla="*/ 666 w 2614"/>
                  <a:gd name="T59" fmla="*/ 76 h 2178"/>
                  <a:gd name="T60" fmla="*/ 53 w 2614"/>
                  <a:gd name="T61" fmla="*/ 1297 h 2178"/>
                  <a:gd name="T62" fmla="*/ 643 w 2614"/>
                  <a:gd name="T63" fmla="*/ 796 h 2178"/>
                  <a:gd name="T64" fmla="*/ 632 w 2614"/>
                  <a:gd name="T65" fmla="*/ 1754 h 2178"/>
                  <a:gd name="T66" fmla="*/ 62 w 2614"/>
                  <a:gd name="T67" fmla="*/ 1799 h 2178"/>
                  <a:gd name="T68" fmla="*/ 445 w 2614"/>
                  <a:gd name="T69" fmla="*/ 2107 h 2178"/>
                  <a:gd name="T70" fmla="*/ 640 w 2614"/>
                  <a:gd name="T71" fmla="*/ 2045 h 2178"/>
                  <a:gd name="T72" fmla="*/ 2556 w 2614"/>
                  <a:gd name="T73" fmla="*/ 1655 h 2178"/>
                  <a:gd name="T74" fmla="*/ 2556 w 2614"/>
                  <a:gd name="T75" fmla="*/ 2135 h 2178"/>
                  <a:gd name="T76" fmla="*/ 1315 w 2614"/>
                  <a:gd name="T77" fmla="*/ 1895 h 2178"/>
                  <a:gd name="T78" fmla="*/ 1275 w 2614"/>
                  <a:gd name="T79" fmla="*/ 1647 h 2178"/>
                  <a:gd name="T80" fmla="*/ 1111 w 2614"/>
                  <a:gd name="T81" fmla="*/ 1201 h 2178"/>
                  <a:gd name="T82" fmla="*/ 1021 w 2614"/>
                  <a:gd name="T83" fmla="*/ 1613 h 2178"/>
                  <a:gd name="T84" fmla="*/ 1027 w 2614"/>
                  <a:gd name="T85" fmla="*/ 1847 h 2178"/>
                  <a:gd name="T86" fmla="*/ 1631 w 2614"/>
                  <a:gd name="T87" fmla="*/ 121 h 2178"/>
                  <a:gd name="T88" fmla="*/ 1165 w 2614"/>
                  <a:gd name="T89" fmla="*/ 353 h 2178"/>
                  <a:gd name="T90" fmla="*/ 1639 w 2614"/>
                  <a:gd name="T91" fmla="*/ 271 h 2178"/>
                  <a:gd name="T92" fmla="*/ 1275 w 2614"/>
                  <a:gd name="T93" fmla="*/ 669 h 2178"/>
                  <a:gd name="T94" fmla="*/ 1557 w 2614"/>
                  <a:gd name="T95" fmla="*/ 1109 h 2178"/>
                  <a:gd name="T96" fmla="*/ 1560 w 2614"/>
                  <a:gd name="T97" fmla="*/ 1754 h 2178"/>
                  <a:gd name="T98" fmla="*/ 1436 w 2614"/>
                  <a:gd name="T99" fmla="*/ 2019 h 2178"/>
                  <a:gd name="T100" fmla="*/ 1103 w 2614"/>
                  <a:gd name="T101" fmla="*/ 276 h 2178"/>
                  <a:gd name="T102" fmla="*/ 1334 w 2614"/>
                  <a:gd name="T103" fmla="*/ 688 h 2178"/>
                  <a:gd name="T104" fmla="*/ 1670 w 2614"/>
                  <a:gd name="T105" fmla="*/ 477 h 2178"/>
                  <a:gd name="T106" fmla="*/ 1428 w 2614"/>
                  <a:gd name="T107" fmla="*/ 1367 h 2178"/>
                  <a:gd name="T108" fmla="*/ 1619 w 2614"/>
                  <a:gd name="T109" fmla="*/ 1969 h 2178"/>
                  <a:gd name="T110" fmla="*/ 1428 w 2614"/>
                  <a:gd name="T111" fmla="*/ 2115 h 2178"/>
                  <a:gd name="T112" fmla="*/ 1374 w 2614"/>
                  <a:gd name="T113" fmla="*/ 1308 h 2178"/>
                  <a:gd name="T114" fmla="*/ 1128 w 2614"/>
                  <a:gd name="T115" fmla="*/ 2014 h 2178"/>
                  <a:gd name="T116" fmla="*/ 756 w 2614"/>
                  <a:gd name="T117" fmla="*/ 307 h 2178"/>
                  <a:gd name="T118" fmla="*/ 821 w 2614"/>
                  <a:gd name="T119" fmla="*/ 451 h 2178"/>
                  <a:gd name="T120" fmla="*/ 897 w 2614"/>
                  <a:gd name="T121" fmla="*/ 528 h 2178"/>
                  <a:gd name="T122" fmla="*/ 1769 w 2614"/>
                  <a:gd name="T123" fmla="*/ 203 h 2178"/>
                  <a:gd name="T124" fmla="*/ 1879 w 2614"/>
                  <a:gd name="T125" fmla="*/ 110 h 2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14" h="2178">
                    <a:moveTo>
                      <a:pt x="493" y="1506"/>
                    </a:moveTo>
                    <a:cubicBezTo>
                      <a:pt x="493" y="1562"/>
                      <a:pt x="448" y="1607"/>
                      <a:pt x="392" y="1607"/>
                    </a:cubicBezTo>
                    <a:cubicBezTo>
                      <a:pt x="335" y="1607"/>
                      <a:pt x="290" y="1563"/>
                      <a:pt x="290" y="1506"/>
                    </a:cubicBezTo>
                    <a:cubicBezTo>
                      <a:pt x="290" y="1450"/>
                      <a:pt x="335" y="1404"/>
                      <a:pt x="392" y="1404"/>
                    </a:cubicBezTo>
                    <a:cubicBezTo>
                      <a:pt x="426" y="1404"/>
                      <a:pt x="456" y="1421"/>
                      <a:pt x="475" y="1447"/>
                    </a:cubicBezTo>
                    <a:cubicBezTo>
                      <a:pt x="477" y="1452"/>
                      <a:pt x="480" y="1457"/>
                      <a:pt x="483" y="1461"/>
                    </a:cubicBezTo>
                    <a:cubicBezTo>
                      <a:pt x="490" y="1474"/>
                      <a:pt x="493" y="1490"/>
                      <a:pt x="493" y="1506"/>
                    </a:cubicBezTo>
                    <a:close/>
                    <a:moveTo>
                      <a:pt x="483" y="1461"/>
                    </a:moveTo>
                    <a:cubicBezTo>
                      <a:pt x="493" y="1473"/>
                      <a:pt x="507" y="1480"/>
                      <a:pt x="524" y="1480"/>
                    </a:cubicBezTo>
                    <a:cubicBezTo>
                      <a:pt x="556" y="1480"/>
                      <a:pt x="578" y="1458"/>
                      <a:pt x="578" y="1427"/>
                    </a:cubicBezTo>
                    <a:cubicBezTo>
                      <a:pt x="575" y="1399"/>
                      <a:pt x="552" y="1373"/>
                      <a:pt x="524" y="1373"/>
                    </a:cubicBezTo>
                    <a:cubicBezTo>
                      <a:pt x="495" y="1373"/>
                      <a:pt x="471" y="1396"/>
                      <a:pt x="471" y="1427"/>
                    </a:cubicBezTo>
                    <a:cubicBezTo>
                      <a:pt x="471" y="1434"/>
                      <a:pt x="472" y="1441"/>
                      <a:pt x="475" y="1447"/>
                    </a:cubicBezTo>
                    <a:cubicBezTo>
                      <a:pt x="478" y="1451"/>
                      <a:pt x="481" y="1456"/>
                      <a:pt x="483" y="1461"/>
                    </a:cubicBezTo>
                    <a:close/>
                    <a:moveTo>
                      <a:pt x="493" y="508"/>
                    </a:moveTo>
                    <a:cubicBezTo>
                      <a:pt x="436" y="508"/>
                      <a:pt x="392" y="552"/>
                      <a:pt x="392" y="609"/>
                    </a:cubicBezTo>
                    <a:cubicBezTo>
                      <a:pt x="392" y="665"/>
                      <a:pt x="436" y="711"/>
                      <a:pt x="493" y="711"/>
                    </a:cubicBezTo>
                    <a:cubicBezTo>
                      <a:pt x="549" y="711"/>
                      <a:pt x="595" y="665"/>
                      <a:pt x="595" y="609"/>
                    </a:cubicBezTo>
                    <a:cubicBezTo>
                      <a:pt x="595" y="552"/>
                      <a:pt x="549" y="508"/>
                      <a:pt x="493" y="508"/>
                    </a:cubicBezTo>
                    <a:close/>
                    <a:moveTo>
                      <a:pt x="166" y="1159"/>
                    </a:moveTo>
                    <a:cubicBezTo>
                      <a:pt x="166" y="1125"/>
                      <a:pt x="138" y="1098"/>
                      <a:pt x="107" y="1098"/>
                    </a:cubicBezTo>
                    <a:cubicBezTo>
                      <a:pt x="73" y="1098"/>
                      <a:pt x="48" y="1125"/>
                      <a:pt x="48" y="1159"/>
                    </a:cubicBezTo>
                    <a:cubicBezTo>
                      <a:pt x="48" y="1193"/>
                      <a:pt x="76" y="1221"/>
                      <a:pt x="107" y="1221"/>
                    </a:cubicBezTo>
                    <a:cubicBezTo>
                      <a:pt x="138" y="1221"/>
                      <a:pt x="166" y="1193"/>
                      <a:pt x="166" y="1159"/>
                    </a:cubicBezTo>
                    <a:close/>
                    <a:moveTo>
                      <a:pt x="313" y="1768"/>
                    </a:moveTo>
                    <a:cubicBezTo>
                      <a:pt x="313" y="1734"/>
                      <a:pt x="285" y="1706"/>
                      <a:pt x="254" y="1706"/>
                    </a:cubicBezTo>
                    <a:cubicBezTo>
                      <a:pt x="223" y="1706"/>
                      <a:pt x="194" y="1734"/>
                      <a:pt x="194" y="1768"/>
                    </a:cubicBezTo>
                    <a:cubicBezTo>
                      <a:pt x="194" y="1802"/>
                      <a:pt x="223" y="1830"/>
                      <a:pt x="254" y="1830"/>
                    </a:cubicBezTo>
                    <a:cubicBezTo>
                      <a:pt x="285" y="1830"/>
                      <a:pt x="313" y="1802"/>
                      <a:pt x="313" y="1768"/>
                    </a:cubicBezTo>
                    <a:close/>
                    <a:moveTo>
                      <a:pt x="375" y="2115"/>
                    </a:moveTo>
                    <a:cubicBezTo>
                      <a:pt x="375" y="2081"/>
                      <a:pt x="347" y="2053"/>
                      <a:pt x="316" y="2053"/>
                    </a:cubicBezTo>
                    <a:cubicBezTo>
                      <a:pt x="282" y="2053"/>
                      <a:pt x="256" y="2081"/>
                      <a:pt x="256" y="2115"/>
                    </a:cubicBezTo>
                    <a:cubicBezTo>
                      <a:pt x="256" y="2149"/>
                      <a:pt x="285" y="2177"/>
                      <a:pt x="316" y="2177"/>
                    </a:cubicBezTo>
                    <a:cubicBezTo>
                      <a:pt x="347" y="2175"/>
                      <a:pt x="375" y="2146"/>
                      <a:pt x="375" y="2115"/>
                    </a:cubicBezTo>
                    <a:close/>
                    <a:moveTo>
                      <a:pt x="268" y="756"/>
                    </a:moveTo>
                    <a:cubicBezTo>
                      <a:pt x="268" y="722"/>
                      <a:pt x="239" y="694"/>
                      <a:pt x="208" y="694"/>
                    </a:cubicBezTo>
                    <a:cubicBezTo>
                      <a:pt x="175" y="694"/>
                      <a:pt x="149" y="722"/>
                      <a:pt x="149" y="756"/>
                    </a:cubicBezTo>
                    <a:cubicBezTo>
                      <a:pt x="149" y="790"/>
                      <a:pt x="177" y="818"/>
                      <a:pt x="208" y="818"/>
                    </a:cubicBezTo>
                    <a:cubicBezTo>
                      <a:pt x="239" y="815"/>
                      <a:pt x="268" y="790"/>
                      <a:pt x="268" y="756"/>
                    </a:cubicBezTo>
                    <a:close/>
                    <a:moveTo>
                      <a:pt x="680" y="1345"/>
                    </a:moveTo>
                    <a:cubicBezTo>
                      <a:pt x="680" y="1311"/>
                      <a:pt x="651" y="1283"/>
                      <a:pt x="620" y="1283"/>
                    </a:cubicBezTo>
                    <a:cubicBezTo>
                      <a:pt x="587" y="1283"/>
                      <a:pt x="561" y="1311"/>
                      <a:pt x="561" y="1345"/>
                    </a:cubicBezTo>
                    <a:cubicBezTo>
                      <a:pt x="561" y="1379"/>
                      <a:pt x="589" y="1407"/>
                      <a:pt x="620" y="1407"/>
                    </a:cubicBezTo>
                    <a:cubicBezTo>
                      <a:pt x="654" y="1407"/>
                      <a:pt x="680" y="1379"/>
                      <a:pt x="680" y="1345"/>
                    </a:cubicBezTo>
                    <a:close/>
                    <a:moveTo>
                      <a:pt x="2475" y="1946"/>
                    </a:moveTo>
                    <a:cubicBezTo>
                      <a:pt x="2475" y="1912"/>
                      <a:pt x="2446" y="1884"/>
                      <a:pt x="2415" y="1884"/>
                    </a:cubicBezTo>
                    <a:cubicBezTo>
                      <a:pt x="2381" y="1884"/>
                      <a:pt x="2356" y="1912"/>
                      <a:pt x="2356" y="1946"/>
                    </a:cubicBezTo>
                    <a:cubicBezTo>
                      <a:pt x="2356" y="1980"/>
                      <a:pt x="2384" y="2008"/>
                      <a:pt x="2415" y="2008"/>
                    </a:cubicBezTo>
                    <a:cubicBezTo>
                      <a:pt x="2446" y="2008"/>
                      <a:pt x="2475" y="1980"/>
                      <a:pt x="2475" y="1946"/>
                    </a:cubicBezTo>
                    <a:close/>
                    <a:moveTo>
                      <a:pt x="392" y="880"/>
                    </a:moveTo>
                    <a:cubicBezTo>
                      <a:pt x="299" y="880"/>
                      <a:pt x="223" y="956"/>
                      <a:pt x="223" y="1050"/>
                    </a:cubicBezTo>
                    <a:cubicBezTo>
                      <a:pt x="223" y="1143"/>
                      <a:pt x="299" y="1218"/>
                      <a:pt x="392" y="1218"/>
                    </a:cubicBezTo>
                    <a:cubicBezTo>
                      <a:pt x="485" y="1218"/>
                      <a:pt x="561" y="1142"/>
                      <a:pt x="561" y="1050"/>
                    </a:cubicBezTo>
                    <a:cubicBezTo>
                      <a:pt x="561" y="971"/>
                      <a:pt x="507" y="905"/>
                      <a:pt x="435" y="886"/>
                    </a:cubicBezTo>
                    <a:cubicBezTo>
                      <a:pt x="471" y="885"/>
                      <a:pt x="499" y="857"/>
                      <a:pt x="499" y="821"/>
                    </a:cubicBezTo>
                    <a:cubicBezTo>
                      <a:pt x="499" y="784"/>
                      <a:pt x="471" y="756"/>
                      <a:pt x="434" y="756"/>
                    </a:cubicBezTo>
                    <a:cubicBezTo>
                      <a:pt x="397" y="756"/>
                      <a:pt x="369" y="784"/>
                      <a:pt x="369" y="821"/>
                    </a:cubicBezTo>
                    <a:cubicBezTo>
                      <a:pt x="369" y="849"/>
                      <a:pt x="385" y="872"/>
                      <a:pt x="409" y="881"/>
                    </a:cubicBezTo>
                    <a:cubicBezTo>
                      <a:pt x="403" y="881"/>
                      <a:pt x="398" y="880"/>
                      <a:pt x="392" y="880"/>
                    </a:cubicBezTo>
                    <a:close/>
                    <a:moveTo>
                      <a:pt x="482" y="1729"/>
                    </a:moveTo>
                    <a:cubicBezTo>
                      <a:pt x="389" y="1729"/>
                      <a:pt x="313" y="1805"/>
                      <a:pt x="313" y="1898"/>
                    </a:cubicBezTo>
                    <a:cubicBezTo>
                      <a:pt x="313" y="1991"/>
                      <a:pt x="389" y="2067"/>
                      <a:pt x="482" y="2067"/>
                    </a:cubicBezTo>
                    <a:cubicBezTo>
                      <a:pt x="575" y="2067"/>
                      <a:pt x="651" y="1991"/>
                      <a:pt x="651" y="1898"/>
                    </a:cubicBezTo>
                    <a:cubicBezTo>
                      <a:pt x="651" y="1805"/>
                      <a:pt x="575" y="1729"/>
                      <a:pt x="482" y="1729"/>
                    </a:cubicBezTo>
                    <a:close/>
                    <a:moveTo>
                      <a:pt x="191" y="508"/>
                    </a:moveTo>
                    <a:cubicBezTo>
                      <a:pt x="149" y="508"/>
                      <a:pt x="118" y="542"/>
                      <a:pt x="118" y="581"/>
                    </a:cubicBezTo>
                    <a:cubicBezTo>
                      <a:pt x="118" y="623"/>
                      <a:pt x="151" y="655"/>
                      <a:pt x="191" y="655"/>
                    </a:cubicBezTo>
                    <a:cubicBezTo>
                      <a:pt x="230" y="655"/>
                      <a:pt x="265" y="620"/>
                      <a:pt x="265" y="581"/>
                    </a:cubicBezTo>
                    <a:cubicBezTo>
                      <a:pt x="265" y="541"/>
                      <a:pt x="231" y="508"/>
                      <a:pt x="191" y="508"/>
                    </a:cubicBezTo>
                    <a:close/>
                    <a:moveTo>
                      <a:pt x="76" y="632"/>
                    </a:moveTo>
                    <a:cubicBezTo>
                      <a:pt x="48" y="632"/>
                      <a:pt x="25" y="655"/>
                      <a:pt x="25" y="683"/>
                    </a:cubicBezTo>
                    <a:cubicBezTo>
                      <a:pt x="25" y="711"/>
                      <a:pt x="48" y="734"/>
                      <a:pt x="76" y="734"/>
                    </a:cubicBezTo>
                    <a:cubicBezTo>
                      <a:pt x="104" y="734"/>
                      <a:pt x="127" y="711"/>
                      <a:pt x="127" y="683"/>
                    </a:cubicBezTo>
                    <a:cubicBezTo>
                      <a:pt x="127" y="655"/>
                      <a:pt x="101" y="632"/>
                      <a:pt x="76" y="632"/>
                    </a:cubicBezTo>
                    <a:close/>
                    <a:moveTo>
                      <a:pt x="98" y="782"/>
                    </a:moveTo>
                    <a:cubicBezTo>
                      <a:pt x="50" y="782"/>
                      <a:pt x="14" y="821"/>
                      <a:pt x="14" y="866"/>
                    </a:cubicBezTo>
                    <a:cubicBezTo>
                      <a:pt x="14" y="911"/>
                      <a:pt x="50" y="951"/>
                      <a:pt x="98" y="951"/>
                    </a:cubicBezTo>
                    <a:cubicBezTo>
                      <a:pt x="146" y="951"/>
                      <a:pt x="183" y="911"/>
                      <a:pt x="183" y="866"/>
                    </a:cubicBezTo>
                    <a:cubicBezTo>
                      <a:pt x="183" y="821"/>
                      <a:pt x="146" y="782"/>
                      <a:pt x="98" y="782"/>
                    </a:cubicBezTo>
                    <a:close/>
                    <a:moveTo>
                      <a:pt x="603" y="861"/>
                    </a:moveTo>
                    <a:cubicBezTo>
                      <a:pt x="571" y="861"/>
                      <a:pt x="550" y="886"/>
                      <a:pt x="550" y="914"/>
                    </a:cubicBezTo>
                    <a:cubicBezTo>
                      <a:pt x="550" y="945"/>
                      <a:pt x="574" y="968"/>
                      <a:pt x="603" y="968"/>
                    </a:cubicBezTo>
                    <a:cubicBezTo>
                      <a:pt x="631" y="968"/>
                      <a:pt x="657" y="942"/>
                      <a:pt x="657" y="914"/>
                    </a:cubicBezTo>
                    <a:cubicBezTo>
                      <a:pt x="660" y="886"/>
                      <a:pt x="634" y="861"/>
                      <a:pt x="603" y="861"/>
                    </a:cubicBezTo>
                    <a:close/>
                    <a:moveTo>
                      <a:pt x="654" y="1167"/>
                    </a:moveTo>
                    <a:cubicBezTo>
                      <a:pt x="632" y="1167"/>
                      <a:pt x="615" y="1185"/>
                      <a:pt x="615" y="1207"/>
                    </a:cubicBezTo>
                    <a:cubicBezTo>
                      <a:pt x="615" y="1230"/>
                      <a:pt x="631" y="1246"/>
                      <a:pt x="654" y="1246"/>
                    </a:cubicBezTo>
                    <a:cubicBezTo>
                      <a:pt x="676" y="1246"/>
                      <a:pt x="694" y="1230"/>
                      <a:pt x="694" y="1207"/>
                    </a:cubicBezTo>
                    <a:cubicBezTo>
                      <a:pt x="694" y="1185"/>
                      <a:pt x="674" y="1167"/>
                      <a:pt x="654" y="1167"/>
                    </a:cubicBezTo>
                    <a:close/>
                    <a:moveTo>
                      <a:pt x="460" y="1235"/>
                    </a:moveTo>
                    <a:cubicBezTo>
                      <a:pt x="423" y="1235"/>
                      <a:pt x="395" y="1264"/>
                      <a:pt x="395" y="1300"/>
                    </a:cubicBezTo>
                    <a:cubicBezTo>
                      <a:pt x="395" y="1337"/>
                      <a:pt x="423" y="1365"/>
                      <a:pt x="460" y="1365"/>
                    </a:cubicBezTo>
                    <a:cubicBezTo>
                      <a:pt x="496" y="1365"/>
                      <a:pt x="524" y="1336"/>
                      <a:pt x="524" y="1300"/>
                    </a:cubicBezTo>
                    <a:cubicBezTo>
                      <a:pt x="527" y="1263"/>
                      <a:pt x="496" y="1235"/>
                      <a:pt x="460" y="1235"/>
                    </a:cubicBezTo>
                    <a:close/>
                    <a:moveTo>
                      <a:pt x="629" y="1427"/>
                    </a:moveTo>
                    <a:cubicBezTo>
                      <a:pt x="620" y="1427"/>
                      <a:pt x="615" y="1433"/>
                      <a:pt x="615" y="1441"/>
                    </a:cubicBezTo>
                    <a:cubicBezTo>
                      <a:pt x="615" y="1450"/>
                      <a:pt x="620" y="1455"/>
                      <a:pt x="629" y="1455"/>
                    </a:cubicBezTo>
                    <a:cubicBezTo>
                      <a:pt x="637" y="1455"/>
                      <a:pt x="643" y="1450"/>
                      <a:pt x="643" y="1441"/>
                    </a:cubicBezTo>
                    <a:cubicBezTo>
                      <a:pt x="643" y="1433"/>
                      <a:pt x="635" y="1427"/>
                      <a:pt x="629" y="1427"/>
                    </a:cubicBezTo>
                    <a:close/>
                    <a:moveTo>
                      <a:pt x="556" y="1528"/>
                    </a:moveTo>
                    <a:cubicBezTo>
                      <a:pt x="556" y="1548"/>
                      <a:pt x="572" y="1565"/>
                      <a:pt x="592" y="1565"/>
                    </a:cubicBezTo>
                    <a:cubicBezTo>
                      <a:pt x="612" y="1565"/>
                      <a:pt x="629" y="1548"/>
                      <a:pt x="629" y="1528"/>
                    </a:cubicBezTo>
                    <a:cubicBezTo>
                      <a:pt x="629" y="1509"/>
                      <a:pt x="612" y="1492"/>
                      <a:pt x="592" y="1492"/>
                    </a:cubicBezTo>
                    <a:cubicBezTo>
                      <a:pt x="572" y="1492"/>
                      <a:pt x="556" y="1509"/>
                      <a:pt x="556" y="1528"/>
                    </a:cubicBezTo>
                    <a:close/>
                    <a:moveTo>
                      <a:pt x="592" y="2096"/>
                    </a:moveTo>
                    <a:cubicBezTo>
                      <a:pt x="592" y="2115"/>
                      <a:pt x="609" y="2132"/>
                      <a:pt x="629" y="2132"/>
                    </a:cubicBezTo>
                    <a:cubicBezTo>
                      <a:pt x="649" y="2132"/>
                      <a:pt x="666" y="2115"/>
                      <a:pt x="666" y="2096"/>
                    </a:cubicBezTo>
                    <a:cubicBezTo>
                      <a:pt x="666" y="2076"/>
                      <a:pt x="649" y="2059"/>
                      <a:pt x="629" y="2059"/>
                    </a:cubicBezTo>
                    <a:cubicBezTo>
                      <a:pt x="609" y="2059"/>
                      <a:pt x="592" y="2076"/>
                      <a:pt x="592" y="2096"/>
                    </a:cubicBezTo>
                    <a:close/>
                    <a:moveTo>
                      <a:pt x="451" y="1621"/>
                    </a:moveTo>
                    <a:cubicBezTo>
                      <a:pt x="423" y="1621"/>
                      <a:pt x="403" y="1644"/>
                      <a:pt x="403" y="1669"/>
                    </a:cubicBezTo>
                    <a:cubicBezTo>
                      <a:pt x="403" y="1695"/>
                      <a:pt x="426" y="1717"/>
                      <a:pt x="451" y="1717"/>
                    </a:cubicBezTo>
                    <a:cubicBezTo>
                      <a:pt x="476" y="1717"/>
                      <a:pt x="499" y="1695"/>
                      <a:pt x="499" y="1669"/>
                    </a:cubicBezTo>
                    <a:cubicBezTo>
                      <a:pt x="499" y="1644"/>
                      <a:pt x="476" y="1621"/>
                      <a:pt x="451" y="1621"/>
                    </a:cubicBezTo>
                    <a:close/>
                    <a:moveTo>
                      <a:pt x="547" y="1568"/>
                    </a:moveTo>
                    <a:cubicBezTo>
                      <a:pt x="522" y="1568"/>
                      <a:pt x="499" y="1591"/>
                      <a:pt x="499" y="1616"/>
                    </a:cubicBezTo>
                    <a:cubicBezTo>
                      <a:pt x="499" y="1642"/>
                      <a:pt x="522" y="1664"/>
                      <a:pt x="547" y="1664"/>
                    </a:cubicBezTo>
                    <a:cubicBezTo>
                      <a:pt x="572" y="1664"/>
                      <a:pt x="595" y="1642"/>
                      <a:pt x="595" y="1616"/>
                    </a:cubicBezTo>
                    <a:cubicBezTo>
                      <a:pt x="595" y="1591"/>
                      <a:pt x="572" y="1568"/>
                      <a:pt x="547" y="1568"/>
                    </a:cubicBezTo>
                    <a:close/>
                    <a:moveTo>
                      <a:pt x="254" y="1221"/>
                    </a:moveTo>
                    <a:cubicBezTo>
                      <a:pt x="194" y="1221"/>
                      <a:pt x="146" y="1269"/>
                      <a:pt x="146" y="1328"/>
                    </a:cubicBezTo>
                    <a:cubicBezTo>
                      <a:pt x="146" y="1387"/>
                      <a:pt x="194" y="1435"/>
                      <a:pt x="254" y="1435"/>
                    </a:cubicBezTo>
                    <a:cubicBezTo>
                      <a:pt x="313" y="1435"/>
                      <a:pt x="361" y="1387"/>
                      <a:pt x="361" y="1328"/>
                    </a:cubicBezTo>
                    <a:cubicBezTo>
                      <a:pt x="361" y="1269"/>
                      <a:pt x="313" y="1221"/>
                      <a:pt x="254" y="1221"/>
                    </a:cubicBezTo>
                    <a:close/>
                    <a:moveTo>
                      <a:pt x="225" y="1153"/>
                    </a:moveTo>
                    <a:cubicBezTo>
                      <a:pt x="211" y="1153"/>
                      <a:pt x="197" y="1164"/>
                      <a:pt x="197" y="1181"/>
                    </a:cubicBezTo>
                    <a:cubicBezTo>
                      <a:pt x="197" y="1198"/>
                      <a:pt x="208" y="1209"/>
                      <a:pt x="225" y="1209"/>
                    </a:cubicBezTo>
                    <a:cubicBezTo>
                      <a:pt x="239" y="1209"/>
                      <a:pt x="254" y="1198"/>
                      <a:pt x="254" y="1181"/>
                    </a:cubicBezTo>
                    <a:cubicBezTo>
                      <a:pt x="254" y="1164"/>
                      <a:pt x="242" y="1153"/>
                      <a:pt x="225" y="1153"/>
                    </a:cubicBezTo>
                    <a:close/>
                    <a:moveTo>
                      <a:pt x="146" y="965"/>
                    </a:moveTo>
                    <a:cubicBezTo>
                      <a:pt x="115" y="965"/>
                      <a:pt x="93" y="990"/>
                      <a:pt x="93" y="1019"/>
                    </a:cubicBezTo>
                    <a:cubicBezTo>
                      <a:pt x="93" y="1047"/>
                      <a:pt x="117" y="1072"/>
                      <a:pt x="146" y="1072"/>
                    </a:cubicBezTo>
                    <a:cubicBezTo>
                      <a:pt x="174" y="1072"/>
                      <a:pt x="200" y="1047"/>
                      <a:pt x="200" y="1019"/>
                    </a:cubicBezTo>
                    <a:cubicBezTo>
                      <a:pt x="200" y="990"/>
                      <a:pt x="177" y="965"/>
                      <a:pt x="146" y="965"/>
                    </a:cubicBezTo>
                    <a:close/>
                    <a:moveTo>
                      <a:pt x="333" y="813"/>
                    </a:moveTo>
                    <a:cubicBezTo>
                      <a:pt x="318" y="813"/>
                      <a:pt x="307" y="824"/>
                      <a:pt x="307" y="838"/>
                    </a:cubicBezTo>
                    <a:cubicBezTo>
                      <a:pt x="307" y="852"/>
                      <a:pt x="318" y="863"/>
                      <a:pt x="333" y="863"/>
                    </a:cubicBezTo>
                    <a:cubicBezTo>
                      <a:pt x="347" y="863"/>
                      <a:pt x="358" y="852"/>
                      <a:pt x="358" y="838"/>
                    </a:cubicBezTo>
                    <a:cubicBezTo>
                      <a:pt x="358" y="824"/>
                      <a:pt x="347" y="813"/>
                      <a:pt x="333" y="813"/>
                    </a:cubicBezTo>
                    <a:close/>
                    <a:moveTo>
                      <a:pt x="338" y="694"/>
                    </a:moveTo>
                    <a:cubicBezTo>
                      <a:pt x="315" y="694"/>
                      <a:pt x="299" y="711"/>
                      <a:pt x="299" y="734"/>
                    </a:cubicBezTo>
                    <a:cubicBezTo>
                      <a:pt x="299" y="756"/>
                      <a:pt x="315" y="773"/>
                      <a:pt x="338" y="773"/>
                    </a:cubicBezTo>
                    <a:cubicBezTo>
                      <a:pt x="360" y="773"/>
                      <a:pt x="378" y="756"/>
                      <a:pt x="378" y="734"/>
                    </a:cubicBezTo>
                    <a:cubicBezTo>
                      <a:pt x="378" y="711"/>
                      <a:pt x="360" y="694"/>
                      <a:pt x="338" y="694"/>
                    </a:cubicBezTo>
                    <a:close/>
                    <a:moveTo>
                      <a:pt x="550" y="742"/>
                    </a:moveTo>
                    <a:cubicBezTo>
                      <a:pt x="530" y="742"/>
                      <a:pt x="516" y="756"/>
                      <a:pt x="516" y="776"/>
                    </a:cubicBezTo>
                    <a:cubicBezTo>
                      <a:pt x="516" y="796"/>
                      <a:pt x="530" y="810"/>
                      <a:pt x="550" y="810"/>
                    </a:cubicBezTo>
                    <a:cubicBezTo>
                      <a:pt x="570" y="810"/>
                      <a:pt x="584" y="796"/>
                      <a:pt x="584" y="776"/>
                    </a:cubicBezTo>
                    <a:cubicBezTo>
                      <a:pt x="584" y="756"/>
                      <a:pt x="570" y="742"/>
                      <a:pt x="550" y="742"/>
                    </a:cubicBezTo>
                    <a:close/>
                    <a:moveTo>
                      <a:pt x="87" y="1415"/>
                    </a:moveTo>
                    <a:cubicBezTo>
                      <a:pt x="101" y="1415"/>
                      <a:pt x="112" y="1404"/>
                      <a:pt x="112" y="1390"/>
                    </a:cubicBezTo>
                    <a:cubicBezTo>
                      <a:pt x="112" y="1376"/>
                      <a:pt x="101" y="1365"/>
                      <a:pt x="87" y="1365"/>
                    </a:cubicBezTo>
                    <a:cubicBezTo>
                      <a:pt x="73" y="1365"/>
                      <a:pt x="62" y="1376"/>
                      <a:pt x="62" y="1390"/>
                    </a:cubicBezTo>
                    <a:cubicBezTo>
                      <a:pt x="62" y="1404"/>
                      <a:pt x="73" y="1415"/>
                      <a:pt x="87" y="1415"/>
                    </a:cubicBezTo>
                    <a:close/>
                    <a:moveTo>
                      <a:pt x="206" y="1472"/>
                    </a:moveTo>
                    <a:cubicBezTo>
                      <a:pt x="160" y="1472"/>
                      <a:pt x="124" y="1509"/>
                      <a:pt x="124" y="1554"/>
                    </a:cubicBezTo>
                    <a:cubicBezTo>
                      <a:pt x="124" y="1599"/>
                      <a:pt x="160" y="1636"/>
                      <a:pt x="206" y="1636"/>
                    </a:cubicBezTo>
                    <a:cubicBezTo>
                      <a:pt x="251" y="1636"/>
                      <a:pt x="287" y="1599"/>
                      <a:pt x="287" y="1554"/>
                    </a:cubicBezTo>
                    <a:cubicBezTo>
                      <a:pt x="287" y="1509"/>
                      <a:pt x="251" y="1472"/>
                      <a:pt x="206" y="1472"/>
                    </a:cubicBezTo>
                    <a:close/>
                    <a:moveTo>
                      <a:pt x="112" y="1774"/>
                    </a:moveTo>
                    <a:cubicBezTo>
                      <a:pt x="140" y="1774"/>
                      <a:pt x="163" y="1751"/>
                      <a:pt x="163" y="1723"/>
                    </a:cubicBezTo>
                    <a:cubicBezTo>
                      <a:pt x="163" y="1695"/>
                      <a:pt x="140" y="1672"/>
                      <a:pt x="112" y="1672"/>
                    </a:cubicBezTo>
                    <a:cubicBezTo>
                      <a:pt x="83" y="1672"/>
                      <a:pt x="62" y="1695"/>
                      <a:pt x="62" y="1723"/>
                    </a:cubicBezTo>
                    <a:cubicBezTo>
                      <a:pt x="62" y="1751"/>
                      <a:pt x="83" y="1774"/>
                      <a:pt x="112" y="1774"/>
                    </a:cubicBezTo>
                    <a:close/>
                    <a:moveTo>
                      <a:pt x="132" y="1816"/>
                    </a:moveTo>
                    <a:cubicBezTo>
                      <a:pt x="59" y="1816"/>
                      <a:pt x="0" y="1876"/>
                      <a:pt x="0" y="1952"/>
                    </a:cubicBezTo>
                    <a:cubicBezTo>
                      <a:pt x="0" y="2029"/>
                      <a:pt x="58" y="2087"/>
                      <a:pt x="132" y="2087"/>
                    </a:cubicBezTo>
                    <a:cubicBezTo>
                      <a:pt x="205" y="2087"/>
                      <a:pt x="265" y="2029"/>
                      <a:pt x="265" y="1952"/>
                    </a:cubicBezTo>
                    <a:cubicBezTo>
                      <a:pt x="265" y="1876"/>
                      <a:pt x="208" y="1816"/>
                      <a:pt x="132" y="1816"/>
                    </a:cubicBezTo>
                    <a:close/>
                    <a:moveTo>
                      <a:pt x="25" y="1681"/>
                    </a:moveTo>
                    <a:cubicBezTo>
                      <a:pt x="31" y="1681"/>
                      <a:pt x="36" y="1675"/>
                      <a:pt x="36" y="1669"/>
                    </a:cubicBezTo>
                    <a:cubicBezTo>
                      <a:pt x="36" y="1664"/>
                      <a:pt x="31" y="1658"/>
                      <a:pt x="25" y="1658"/>
                    </a:cubicBezTo>
                    <a:cubicBezTo>
                      <a:pt x="19" y="1658"/>
                      <a:pt x="14" y="1664"/>
                      <a:pt x="14" y="1669"/>
                    </a:cubicBezTo>
                    <a:cubicBezTo>
                      <a:pt x="14" y="1675"/>
                      <a:pt x="19" y="1681"/>
                      <a:pt x="25" y="1681"/>
                    </a:cubicBezTo>
                    <a:close/>
                    <a:moveTo>
                      <a:pt x="2364" y="480"/>
                    </a:moveTo>
                    <a:cubicBezTo>
                      <a:pt x="2364" y="423"/>
                      <a:pt x="2319" y="378"/>
                      <a:pt x="2263" y="378"/>
                    </a:cubicBezTo>
                    <a:cubicBezTo>
                      <a:pt x="2206" y="378"/>
                      <a:pt x="2161" y="423"/>
                      <a:pt x="2161" y="480"/>
                    </a:cubicBezTo>
                    <a:cubicBezTo>
                      <a:pt x="2161" y="536"/>
                      <a:pt x="2206" y="581"/>
                      <a:pt x="2263" y="581"/>
                    </a:cubicBezTo>
                    <a:cubicBezTo>
                      <a:pt x="2316" y="584"/>
                      <a:pt x="2364" y="536"/>
                      <a:pt x="2364" y="480"/>
                    </a:cubicBezTo>
                    <a:close/>
                    <a:moveTo>
                      <a:pt x="2243" y="1478"/>
                    </a:moveTo>
                    <a:cubicBezTo>
                      <a:pt x="2243" y="1422"/>
                      <a:pt x="2198" y="1376"/>
                      <a:pt x="2142" y="1376"/>
                    </a:cubicBezTo>
                    <a:cubicBezTo>
                      <a:pt x="2085" y="1376"/>
                      <a:pt x="2040" y="1422"/>
                      <a:pt x="2040" y="1478"/>
                    </a:cubicBezTo>
                    <a:cubicBezTo>
                      <a:pt x="2040" y="1535"/>
                      <a:pt x="2085" y="1579"/>
                      <a:pt x="2142" y="1579"/>
                    </a:cubicBezTo>
                    <a:cubicBezTo>
                      <a:pt x="2198" y="1579"/>
                      <a:pt x="2243" y="1535"/>
                      <a:pt x="2243" y="1478"/>
                    </a:cubicBezTo>
                    <a:close/>
                    <a:moveTo>
                      <a:pt x="2556" y="1616"/>
                    </a:moveTo>
                    <a:cubicBezTo>
                      <a:pt x="2556" y="1560"/>
                      <a:pt x="2511" y="1514"/>
                      <a:pt x="2455" y="1514"/>
                    </a:cubicBezTo>
                    <a:cubicBezTo>
                      <a:pt x="2398" y="1514"/>
                      <a:pt x="2353" y="1560"/>
                      <a:pt x="2353" y="1616"/>
                    </a:cubicBezTo>
                    <a:cubicBezTo>
                      <a:pt x="2353" y="1673"/>
                      <a:pt x="2398" y="1717"/>
                      <a:pt x="2455" y="1717"/>
                    </a:cubicBezTo>
                    <a:cubicBezTo>
                      <a:pt x="2511" y="1717"/>
                      <a:pt x="2556" y="1673"/>
                      <a:pt x="2556" y="1616"/>
                    </a:cubicBezTo>
                    <a:close/>
                    <a:moveTo>
                      <a:pt x="2071" y="2143"/>
                    </a:moveTo>
                    <a:cubicBezTo>
                      <a:pt x="2071" y="2127"/>
                      <a:pt x="2057" y="2112"/>
                      <a:pt x="2040" y="2112"/>
                    </a:cubicBezTo>
                    <a:cubicBezTo>
                      <a:pt x="2023" y="2112"/>
                      <a:pt x="2009" y="2127"/>
                      <a:pt x="2009" y="2143"/>
                    </a:cubicBezTo>
                    <a:cubicBezTo>
                      <a:pt x="2009" y="2160"/>
                      <a:pt x="2023" y="2175"/>
                      <a:pt x="2040" y="2175"/>
                    </a:cubicBezTo>
                    <a:cubicBezTo>
                      <a:pt x="2057" y="2175"/>
                      <a:pt x="2071" y="2160"/>
                      <a:pt x="2071" y="2143"/>
                    </a:cubicBezTo>
                    <a:close/>
                    <a:moveTo>
                      <a:pt x="2153" y="728"/>
                    </a:moveTo>
                    <a:cubicBezTo>
                      <a:pt x="2187" y="728"/>
                      <a:pt x="2212" y="700"/>
                      <a:pt x="2212" y="666"/>
                    </a:cubicBezTo>
                    <a:cubicBezTo>
                      <a:pt x="2212" y="632"/>
                      <a:pt x="2184" y="604"/>
                      <a:pt x="2153" y="604"/>
                    </a:cubicBezTo>
                    <a:cubicBezTo>
                      <a:pt x="2119" y="604"/>
                      <a:pt x="2094" y="632"/>
                      <a:pt x="2094" y="666"/>
                    </a:cubicBezTo>
                    <a:cubicBezTo>
                      <a:pt x="2094" y="703"/>
                      <a:pt x="2119" y="728"/>
                      <a:pt x="2153" y="728"/>
                    </a:cubicBezTo>
                    <a:close/>
                    <a:moveTo>
                      <a:pt x="2554" y="827"/>
                    </a:moveTo>
                    <a:cubicBezTo>
                      <a:pt x="2585" y="827"/>
                      <a:pt x="2610" y="801"/>
                      <a:pt x="2610" y="767"/>
                    </a:cubicBezTo>
                    <a:cubicBezTo>
                      <a:pt x="2610" y="736"/>
                      <a:pt x="2585" y="708"/>
                      <a:pt x="2554" y="708"/>
                    </a:cubicBezTo>
                    <a:cubicBezTo>
                      <a:pt x="2523" y="708"/>
                      <a:pt x="2497" y="734"/>
                      <a:pt x="2497" y="767"/>
                    </a:cubicBezTo>
                    <a:cubicBezTo>
                      <a:pt x="2497" y="798"/>
                      <a:pt x="2523" y="827"/>
                      <a:pt x="2554" y="827"/>
                    </a:cubicBezTo>
                    <a:close/>
                    <a:moveTo>
                      <a:pt x="1981" y="1232"/>
                    </a:moveTo>
                    <a:cubicBezTo>
                      <a:pt x="2006" y="1232"/>
                      <a:pt x="2029" y="1209"/>
                      <a:pt x="2029" y="1184"/>
                    </a:cubicBezTo>
                    <a:cubicBezTo>
                      <a:pt x="2029" y="1159"/>
                      <a:pt x="2006" y="1136"/>
                      <a:pt x="1981" y="1136"/>
                    </a:cubicBezTo>
                    <a:cubicBezTo>
                      <a:pt x="1955" y="1136"/>
                      <a:pt x="1933" y="1159"/>
                      <a:pt x="1933" y="1184"/>
                    </a:cubicBezTo>
                    <a:cubicBezTo>
                      <a:pt x="1933" y="1209"/>
                      <a:pt x="1955" y="1232"/>
                      <a:pt x="1981" y="1232"/>
                    </a:cubicBezTo>
                    <a:close/>
                    <a:moveTo>
                      <a:pt x="2195" y="1977"/>
                    </a:moveTo>
                    <a:cubicBezTo>
                      <a:pt x="2229" y="1977"/>
                      <a:pt x="2254" y="1949"/>
                      <a:pt x="2254" y="1915"/>
                    </a:cubicBezTo>
                    <a:cubicBezTo>
                      <a:pt x="2254" y="1881"/>
                      <a:pt x="2226" y="1853"/>
                      <a:pt x="2195" y="1853"/>
                    </a:cubicBezTo>
                    <a:cubicBezTo>
                      <a:pt x="2161" y="1853"/>
                      <a:pt x="2136" y="1881"/>
                      <a:pt x="2136" y="1915"/>
                    </a:cubicBezTo>
                    <a:cubicBezTo>
                      <a:pt x="2133" y="1952"/>
                      <a:pt x="2161" y="1977"/>
                      <a:pt x="2195" y="1977"/>
                    </a:cubicBezTo>
                    <a:close/>
                    <a:moveTo>
                      <a:pt x="2429" y="956"/>
                    </a:moveTo>
                    <a:cubicBezTo>
                      <a:pt x="2429" y="863"/>
                      <a:pt x="2353" y="787"/>
                      <a:pt x="2260" y="787"/>
                    </a:cubicBezTo>
                    <a:cubicBezTo>
                      <a:pt x="2167" y="787"/>
                      <a:pt x="2091" y="862"/>
                      <a:pt x="2091" y="956"/>
                    </a:cubicBezTo>
                    <a:cubicBezTo>
                      <a:pt x="2091" y="1049"/>
                      <a:pt x="2167" y="1125"/>
                      <a:pt x="2260" y="1125"/>
                    </a:cubicBezTo>
                    <a:cubicBezTo>
                      <a:pt x="2353" y="1125"/>
                      <a:pt x="2429" y="1050"/>
                      <a:pt x="2429" y="956"/>
                    </a:cubicBezTo>
                    <a:close/>
                    <a:moveTo>
                      <a:pt x="2556" y="999"/>
                    </a:moveTo>
                    <a:cubicBezTo>
                      <a:pt x="2556" y="962"/>
                      <a:pt x="2527" y="934"/>
                      <a:pt x="2491" y="934"/>
                    </a:cubicBezTo>
                    <a:cubicBezTo>
                      <a:pt x="2454" y="934"/>
                      <a:pt x="2427" y="962"/>
                      <a:pt x="2427" y="999"/>
                    </a:cubicBezTo>
                    <a:cubicBezTo>
                      <a:pt x="2427" y="1035"/>
                      <a:pt x="2454" y="1064"/>
                      <a:pt x="2491" y="1064"/>
                    </a:cubicBezTo>
                    <a:cubicBezTo>
                      <a:pt x="2527" y="1064"/>
                      <a:pt x="2556" y="1035"/>
                      <a:pt x="2556" y="999"/>
                    </a:cubicBezTo>
                    <a:close/>
                    <a:moveTo>
                      <a:pt x="2545" y="629"/>
                    </a:moveTo>
                    <a:cubicBezTo>
                      <a:pt x="2545" y="572"/>
                      <a:pt x="2499" y="528"/>
                      <a:pt x="2443" y="528"/>
                    </a:cubicBezTo>
                    <a:cubicBezTo>
                      <a:pt x="2386" y="528"/>
                      <a:pt x="2342" y="572"/>
                      <a:pt x="2342" y="629"/>
                    </a:cubicBezTo>
                    <a:cubicBezTo>
                      <a:pt x="2342" y="685"/>
                      <a:pt x="2386" y="731"/>
                      <a:pt x="2443" y="731"/>
                    </a:cubicBezTo>
                    <a:cubicBezTo>
                      <a:pt x="2499" y="731"/>
                      <a:pt x="2545" y="685"/>
                      <a:pt x="2545" y="629"/>
                    </a:cubicBezTo>
                    <a:close/>
                    <a:moveTo>
                      <a:pt x="2345" y="1266"/>
                    </a:moveTo>
                    <a:cubicBezTo>
                      <a:pt x="2345" y="1207"/>
                      <a:pt x="2297" y="1156"/>
                      <a:pt x="2235" y="1156"/>
                    </a:cubicBezTo>
                    <a:cubicBezTo>
                      <a:pt x="2173" y="1156"/>
                      <a:pt x="2125" y="1204"/>
                      <a:pt x="2125" y="1266"/>
                    </a:cubicBezTo>
                    <a:cubicBezTo>
                      <a:pt x="2125" y="1325"/>
                      <a:pt x="2173" y="1376"/>
                      <a:pt x="2235" y="1376"/>
                    </a:cubicBezTo>
                    <a:cubicBezTo>
                      <a:pt x="2297" y="1376"/>
                      <a:pt x="2345" y="1325"/>
                      <a:pt x="2345" y="1266"/>
                    </a:cubicBezTo>
                    <a:close/>
                    <a:moveTo>
                      <a:pt x="2285" y="1723"/>
                    </a:moveTo>
                    <a:cubicBezTo>
                      <a:pt x="2285" y="1652"/>
                      <a:pt x="2228" y="1596"/>
                      <a:pt x="2161" y="1596"/>
                    </a:cubicBezTo>
                    <a:cubicBezTo>
                      <a:pt x="2093" y="1596"/>
                      <a:pt x="2037" y="1652"/>
                      <a:pt x="2037" y="1723"/>
                    </a:cubicBezTo>
                    <a:cubicBezTo>
                      <a:pt x="2037" y="1794"/>
                      <a:pt x="2093" y="1850"/>
                      <a:pt x="2161" y="1850"/>
                    </a:cubicBezTo>
                    <a:cubicBezTo>
                      <a:pt x="2228" y="1850"/>
                      <a:pt x="2285" y="1791"/>
                      <a:pt x="2285" y="1723"/>
                    </a:cubicBezTo>
                    <a:close/>
                    <a:moveTo>
                      <a:pt x="2613" y="1232"/>
                    </a:moveTo>
                    <a:cubicBezTo>
                      <a:pt x="2613" y="1195"/>
                      <a:pt x="2582" y="1164"/>
                      <a:pt x="2545" y="1164"/>
                    </a:cubicBezTo>
                    <a:cubicBezTo>
                      <a:pt x="2508" y="1164"/>
                      <a:pt x="2477" y="1195"/>
                      <a:pt x="2477" y="1232"/>
                    </a:cubicBezTo>
                    <a:cubicBezTo>
                      <a:pt x="2477" y="1269"/>
                      <a:pt x="2508" y="1300"/>
                      <a:pt x="2545" y="1300"/>
                    </a:cubicBezTo>
                    <a:cubicBezTo>
                      <a:pt x="2582" y="1300"/>
                      <a:pt x="2613" y="1269"/>
                      <a:pt x="2613" y="1232"/>
                    </a:cubicBezTo>
                    <a:close/>
                    <a:moveTo>
                      <a:pt x="2475" y="1799"/>
                    </a:moveTo>
                    <a:cubicBezTo>
                      <a:pt x="2475" y="1771"/>
                      <a:pt x="2452" y="1748"/>
                      <a:pt x="2424" y="1748"/>
                    </a:cubicBezTo>
                    <a:cubicBezTo>
                      <a:pt x="2396" y="1748"/>
                      <a:pt x="2373" y="1771"/>
                      <a:pt x="2373" y="1799"/>
                    </a:cubicBezTo>
                    <a:cubicBezTo>
                      <a:pt x="2373" y="1827"/>
                      <a:pt x="2396" y="1850"/>
                      <a:pt x="2424" y="1850"/>
                    </a:cubicBezTo>
                    <a:cubicBezTo>
                      <a:pt x="2452" y="1850"/>
                      <a:pt x="2475" y="1827"/>
                      <a:pt x="2475" y="1799"/>
                    </a:cubicBezTo>
                    <a:close/>
                    <a:moveTo>
                      <a:pt x="2590" y="1782"/>
                    </a:moveTo>
                    <a:cubicBezTo>
                      <a:pt x="2590" y="1754"/>
                      <a:pt x="2567" y="1731"/>
                      <a:pt x="2539" y="1731"/>
                    </a:cubicBezTo>
                    <a:cubicBezTo>
                      <a:pt x="2510" y="1731"/>
                      <a:pt x="2489" y="1754"/>
                      <a:pt x="2489" y="1782"/>
                    </a:cubicBezTo>
                    <a:cubicBezTo>
                      <a:pt x="2489" y="1811"/>
                      <a:pt x="2510" y="1833"/>
                      <a:pt x="2539" y="1833"/>
                    </a:cubicBezTo>
                    <a:cubicBezTo>
                      <a:pt x="2567" y="1833"/>
                      <a:pt x="2590" y="1808"/>
                      <a:pt x="2590" y="1782"/>
                    </a:cubicBezTo>
                    <a:close/>
                    <a:moveTo>
                      <a:pt x="2613" y="1432"/>
                    </a:moveTo>
                    <a:cubicBezTo>
                      <a:pt x="2613" y="1390"/>
                      <a:pt x="2579" y="1353"/>
                      <a:pt x="2534" y="1353"/>
                    </a:cubicBezTo>
                    <a:cubicBezTo>
                      <a:pt x="2491" y="1353"/>
                      <a:pt x="2455" y="1387"/>
                      <a:pt x="2455" y="1432"/>
                    </a:cubicBezTo>
                    <a:cubicBezTo>
                      <a:pt x="2455" y="1475"/>
                      <a:pt x="2489" y="1511"/>
                      <a:pt x="2534" y="1511"/>
                    </a:cubicBezTo>
                    <a:cubicBezTo>
                      <a:pt x="2579" y="1509"/>
                      <a:pt x="2613" y="1475"/>
                      <a:pt x="2613" y="1432"/>
                    </a:cubicBezTo>
                    <a:close/>
                    <a:moveTo>
                      <a:pt x="2452" y="1170"/>
                    </a:moveTo>
                    <a:cubicBezTo>
                      <a:pt x="2452" y="1139"/>
                      <a:pt x="2427" y="1116"/>
                      <a:pt x="2398" y="1116"/>
                    </a:cubicBezTo>
                    <a:cubicBezTo>
                      <a:pt x="2367" y="1116"/>
                      <a:pt x="2345" y="1142"/>
                      <a:pt x="2345" y="1170"/>
                    </a:cubicBezTo>
                    <a:cubicBezTo>
                      <a:pt x="2345" y="1201"/>
                      <a:pt x="2369" y="1224"/>
                      <a:pt x="2398" y="1224"/>
                    </a:cubicBezTo>
                    <a:cubicBezTo>
                      <a:pt x="2426" y="1224"/>
                      <a:pt x="2452" y="1198"/>
                      <a:pt x="2452" y="1170"/>
                    </a:cubicBezTo>
                    <a:close/>
                    <a:moveTo>
                      <a:pt x="2427" y="1444"/>
                    </a:moveTo>
                    <a:cubicBezTo>
                      <a:pt x="2427" y="1399"/>
                      <a:pt x="2390" y="1362"/>
                      <a:pt x="2345" y="1362"/>
                    </a:cubicBezTo>
                    <a:cubicBezTo>
                      <a:pt x="2300" y="1362"/>
                      <a:pt x="2263" y="1399"/>
                      <a:pt x="2263" y="1444"/>
                    </a:cubicBezTo>
                    <a:cubicBezTo>
                      <a:pt x="2263" y="1489"/>
                      <a:pt x="2300" y="1525"/>
                      <a:pt x="2345" y="1525"/>
                    </a:cubicBezTo>
                    <a:cubicBezTo>
                      <a:pt x="2390" y="1525"/>
                      <a:pt x="2427" y="1489"/>
                      <a:pt x="2427" y="1444"/>
                    </a:cubicBezTo>
                    <a:close/>
                    <a:moveTo>
                      <a:pt x="2328" y="1588"/>
                    </a:moveTo>
                    <a:cubicBezTo>
                      <a:pt x="2328" y="1568"/>
                      <a:pt x="2311" y="1551"/>
                      <a:pt x="2291" y="1551"/>
                    </a:cubicBezTo>
                    <a:cubicBezTo>
                      <a:pt x="2271" y="1551"/>
                      <a:pt x="2254" y="1569"/>
                      <a:pt x="2254" y="1588"/>
                    </a:cubicBezTo>
                    <a:cubicBezTo>
                      <a:pt x="2254" y="1608"/>
                      <a:pt x="2271" y="1624"/>
                      <a:pt x="2291" y="1624"/>
                    </a:cubicBezTo>
                    <a:cubicBezTo>
                      <a:pt x="2311" y="1627"/>
                      <a:pt x="2328" y="1610"/>
                      <a:pt x="2328" y="1588"/>
                    </a:cubicBezTo>
                    <a:close/>
                    <a:moveTo>
                      <a:pt x="2373" y="1737"/>
                    </a:moveTo>
                    <a:cubicBezTo>
                      <a:pt x="2373" y="1717"/>
                      <a:pt x="2359" y="1703"/>
                      <a:pt x="2339" y="1703"/>
                    </a:cubicBezTo>
                    <a:cubicBezTo>
                      <a:pt x="2319" y="1703"/>
                      <a:pt x="2305" y="1717"/>
                      <a:pt x="2305" y="1737"/>
                    </a:cubicBezTo>
                    <a:cubicBezTo>
                      <a:pt x="2305" y="1757"/>
                      <a:pt x="2319" y="1771"/>
                      <a:pt x="2339" y="1771"/>
                    </a:cubicBezTo>
                    <a:cubicBezTo>
                      <a:pt x="2356" y="1771"/>
                      <a:pt x="2373" y="1754"/>
                      <a:pt x="2373" y="1737"/>
                    </a:cubicBezTo>
                    <a:close/>
                    <a:moveTo>
                      <a:pt x="2271" y="2146"/>
                    </a:moveTo>
                    <a:cubicBezTo>
                      <a:pt x="2271" y="2132"/>
                      <a:pt x="2260" y="2118"/>
                      <a:pt x="2243" y="2118"/>
                    </a:cubicBezTo>
                    <a:cubicBezTo>
                      <a:pt x="2226" y="2118"/>
                      <a:pt x="2215" y="2129"/>
                      <a:pt x="2215" y="2146"/>
                    </a:cubicBezTo>
                    <a:cubicBezTo>
                      <a:pt x="2215" y="2163"/>
                      <a:pt x="2226" y="2175"/>
                      <a:pt x="2243" y="2175"/>
                    </a:cubicBezTo>
                    <a:cubicBezTo>
                      <a:pt x="2260" y="2175"/>
                      <a:pt x="2271" y="2160"/>
                      <a:pt x="2271" y="2146"/>
                    </a:cubicBezTo>
                    <a:close/>
                    <a:moveTo>
                      <a:pt x="2000" y="1771"/>
                    </a:moveTo>
                    <a:cubicBezTo>
                      <a:pt x="2000" y="1751"/>
                      <a:pt x="1986" y="1737"/>
                      <a:pt x="1967" y="1737"/>
                    </a:cubicBezTo>
                    <a:cubicBezTo>
                      <a:pt x="1947" y="1737"/>
                      <a:pt x="1933" y="1751"/>
                      <a:pt x="1933" y="1771"/>
                    </a:cubicBezTo>
                    <a:cubicBezTo>
                      <a:pt x="1933" y="1791"/>
                      <a:pt x="1947" y="1805"/>
                      <a:pt x="1967" y="1805"/>
                    </a:cubicBezTo>
                    <a:cubicBezTo>
                      <a:pt x="1986" y="1805"/>
                      <a:pt x="2000" y="1788"/>
                      <a:pt x="2000" y="1771"/>
                    </a:cubicBezTo>
                    <a:close/>
                    <a:moveTo>
                      <a:pt x="2353" y="2014"/>
                    </a:moveTo>
                    <a:cubicBezTo>
                      <a:pt x="2353" y="1975"/>
                      <a:pt x="2322" y="1943"/>
                      <a:pt x="2283" y="1943"/>
                    </a:cubicBezTo>
                    <a:cubicBezTo>
                      <a:pt x="2243" y="1943"/>
                      <a:pt x="2212" y="1975"/>
                      <a:pt x="2212" y="2014"/>
                    </a:cubicBezTo>
                    <a:cubicBezTo>
                      <a:pt x="2212" y="2054"/>
                      <a:pt x="2243" y="2084"/>
                      <a:pt x="2283" y="2084"/>
                    </a:cubicBezTo>
                    <a:cubicBezTo>
                      <a:pt x="2322" y="2084"/>
                      <a:pt x="2353" y="2054"/>
                      <a:pt x="2353" y="2014"/>
                    </a:cubicBezTo>
                    <a:close/>
                    <a:moveTo>
                      <a:pt x="2113" y="1923"/>
                    </a:moveTo>
                    <a:cubicBezTo>
                      <a:pt x="2113" y="1870"/>
                      <a:pt x="2070" y="1827"/>
                      <a:pt x="2017" y="1827"/>
                    </a:cubicBezTo>
                    <a:cubicBezTo>
                      <a:pt x="1963" y="1827"/>
                      <a:pt x="1921" y="1870"/>
                      <a:pt x="1921" y="1923"/>
                    </a:cubicBezTo>
                    <a:cubicBezTo>
                      <a:pt x="1921" y="1977"/>
                      <a:pt x="1963" y="2019"/>
                      <a:pt x="2017" y="2019"/>
                    </a:cubicBezTo>
                    <a:cubicBezTo>
                      <a:pt x="2070" y="2019"/>
                      <a:pt x="2113" y="1977"/>
                      <a:pt x="2113" y="1923"/>
                    </a:cubicBezTo>
                    <a:close/>
                    <a:moveTo>
                      <a:pt x="2187" y="2076"/>
                    </a:moveTo>
                    <a:cubicBezTo>
                      <a:pt x="2187" y="2045"/>
                      <a:pt x="2161" y="2019"/>
                      <a:pt x="2130" y="2019"/>
                    </a:cubicBezTo>
                    <a:cubicBezTo>
                      <a:pt x="2099" y="2019"/>
                      <a:pt x="2074" y="2045"/>
                      <a:pt x="2074" y="2076"/>
                    </a:cubicBezTo>
                    <a:cubicBezTo>
                      <a:pt x="2074" y="2107"/>
                      <a:pt x="2099" y="2132"/>
                      <a:pt x="2130" y="2132"/>
                    </a:cubicBezTo>
                    <a:cubicBezTo>
                      <a:pt x="2161" y="2132"/>
                      <a:pt x="2187" y="2110"/>
                      <a:pt x="2187" y="2076"/>
                    </a:cubicBezTo>
                    <a:close/>
                    <a:moveTo>
                      <a:pt x="2381" y="2135"/>
                    </a:moveTo>
                    <a:cubicBezTo>
                      <a:pt x="2381" y="2112"/>
                      <a:pt x="2364" y="2096"/>
                      <a:pt x="2342" y="2096"/>
                    </a:cubicBezTo>
                    <a:cubicBezTo>
                      <a:pt x="2319" y="2096"/>
                      <a:pt x="2302" y="2112"/>
                      <a:pt x="2302" y="2135"/>
                    </a:cubicBezTo>
                    <a:cubicBezTo>
                      <a:pt x="2302" y="2158"/>
                      <a:pt x="2319" y="2175"/>
                      <a:pt x="2342" y="2175"/>
                    </a:cubicBezTo>
                    <a:cubicBezTo>
                      <a:pt x="2364" y="2175"/>
                      <a:pt x="2381" y="2155"/>
                      <a:pt x="2381" y="2135"/>
                    </a:cubicBezTo>
                    <a:close/>
                    <a:moveTo>
                      <a:pt x="2029" y="1548"/>
                    </a:moveTo>
                    <a:cubicBezTo>
                      <a:pt x="2029" y="1523"/>
                      <a:pt x="2006" y="1500"/>
                      <a:pt x="1981" y="1500"/>
                    </a:cubicBezTo>
                    <a:cubicBezTo>
                      <a:pt x="1955" y="1500"/>
                      <a:pt x="1933" y="1523"/>
                      <a:pt x="1933" y="1548"/>
                    </a:cubicBezTo>
                    <a:cubicBezTo>
                      <a:pt x="1933" y="1573"/>
                      <a:pt x="1955" y="1596"/>
                      <a:pt x="1981" y="1596"/>
                    </a:cubicBezTo>
                    <a:cubicBezTo>
                      <a:pt x="2006" y="1596"/>
                      <a:pt x="2029" y="1576"/>
                      <a:pt x="2029" y="1548"/>
                    </a:cubicBezTo>
                    <a:close/>
                    <a:moveTo>
                      <a:pt x="2029" y="1669"/>
                    </a:moveTo>
                    <a:cubicBezTo>
                      <a:pt x="2029" y="1652"/>
                      <a:pt x="2015" y="1636"/>
                      <a:pt x="1995" y="1636"/>
                    </a:cubicBezTo>
                    <a:cubicBezTo>
                      <a:pt x="1975" y="1636"/>
                      <a:pt x="1961" y="1650"/>
                      <a:pt x="1961" y="1669"/>
                    </a:cubicBezTo>
                    <a:cubicBezTo>
                      <a:pt x="1961" y="1686"/>
                      <a:pt x="1975" y="1703"/>
                      <a:pt x="1995" y="1703"/>
                    </a:cubicBezTo>
                    <a:cubicBezTo>
                      <a:pt x="2015" y="1703"/>
                      <a:pt x="2029" y="1686"/>
                      <a:pt x="2029" y="1669"/>
                    </a:cubicBezTo>
                    <a:close/>
                    <a:moveTo>
                      <a:pt x="2071" y="1342"/>
                    </a:moveTo>
                    <a:cubicBezTo>
                      <a:pt x="2071" y="1305"/>
                      <a:pt x="2039" y="1274"/>
                      <a:pt x="2003" y="1274"/>
                    </a:cubicBezTo>
                    <a:cubicBezTo>
                      <a:pt x="1966" y="1274"/>
                      <a:pt x="1936" y="1305"/>
                      <a:pt x="1936" y="1342"/>
                    </a:cubicBezTo>
                    <a:cubicBezTo>
                      <a:pt x="1936" y="1379"/>
                      <a:pt x="1966" y="1410"/>
                      <a:pt x="2003" y="1410"/>
                    </a:cubicBezTo>
                    <a:cubicBezTo>
                      <a:pt x="2039" y="1410"/>
                      <a:pt x="2071" y="1379"/>
                      <a:pt x="2071" y="1342"/>
                    </a:cubicBezTo>
                    <a:close/>
                    <a:moveTo>
                      <a:pt x="2125" y="1238"/>
                    </a:moveTo>
                    <a:cubicBezTo>
                      <a:pt x="2125" y="1213"/>
                      <a:pt x="2104" y="1195"/>
                      <a:pt x="2082" y="1195"/>
                    </a:cubicBezTo>
                    <a:cubicBezTo>
                      <a:pt x="2059" y="1195"/>
                      <a:pt x="2040" y="1215"/>
                      <a:pt x="2040" y="1238"/>
                    </a:cubicBezTo>
                    <a:cubicBezTo>
                      <a:pt x="2040" y="1263"/>
                      <a:pt x="2059" y="1280"/>
                      <a:pt x="2082" y="1280"/>
                    </a:cubicBezTo>
                    <a:cubicBezTo>
                      <a:pt x="2104" y="1280"/>
                      <a:pt x="2125" y="1264"/>
                      <a:pt x="2125" y="1238"/>
                    </a:cubicBezTo>
                    <a:close/>
                    <a:moveTo>
                      <a:pt x="2113" y="1325"/>
                    </a:moveTo>
                    <a:cubicBezTo>
                      <a:pt x="2113" y="1314"/>
                      <a:pt x="2105" y="1305"/>
                      <a:pt x="2094" y="1305"/>
                    </a:cubicBezTo>
                    <a:cubicBezTo>
                      <a:pt x="2082" y="1305"/>
                      <a:pt x="2074" y="1314"/>
                      <a:pt x="2074" y="1325"/>
                    </a:cubicBezTo>
                    <a:cubicBezTo>
                      <a:pt x="2074" y="1336"/>
                      <a:pt x="2082" y="1345"/>
                      <a:pt x="2094" y="1345"/>
                    </a:cubicBezTo>
                    <a:cubicBezTo>
                      <a:pt x="2105" y="1345"/>
                      <a:pt x="2113" y="1336"/>
                      <a:pt x="2113" y="1325"/>
                    </a:cubicBezTo>
                    <a:close/>
                    <a:moveTo>
                      <a:pt x="2136" y="1119"/>
                    </a:moveTo>
                    <a:cubicBezTo>
                      <a:pt x="2136" y="1089"/>
                      <a:pt x="2110" y="1061"/>
                      <a:pt x="2077" y="1061"/>
                    </a:cubicBezTo>
                    <a:cubicBezTo>
                      <a:pt x="2046" y="1061"/>
                      <a:pt x="2017" y="1086"/>
                      <a:pt x="2017" y="1119"/>
                    </a:cubicBezTo>
                    <a:cubicBezTo>
                      <a:pt x="2017" y="1153"/>
                      <a:pt x="2043" y="1178"/>
                      <a:pt x="2077" y="1178"/>
                    </a:cubicBezTo>
                    <a:cubicBezTo>
                      <a:pt x="2110" y="1178"/>
                      <a:pt x="2136" y="1153"/>
                      <a:pt x="2136" y="1119"/>
                    </a:cubicBezTo>
                    <a:close/>
                    <a:moveTo>
                      <a:pt x="2077" y="956"/>
                    </a:moveTo>
                    <a:cubicBezTo>
                      <a:pt x="2077" y="920"/>
                      <a:pt x="2048" y="892"/>
                      <a:pt x="2012" y="892"/>
                    </a:cubicBezTo>
                    <a:cubicBezTo>
                      <a:pt x="1975" y="892"/>
                      <a:pt x="1947" y="919"/>
                      <a:pt x="1947" y="956"/>
                    </a:cubicBezTo>
                    <a:cubicBezTo>
                      <a:pt x="1947" y="992"/>
                      <a:pt x="1975" y="1021"/>
                      <a:pt x="2012" y="1021"/>
                    </a:cubicBezTo>
                    <a:cubicBezTo>
                      <a:pt x="2046" y="1021"/>
                      <a:pt x="2077" y="993"/>
                      <a:pt x="2077" y="956"/>
                    </a:cubicBezTo>
                    <a:close/>
                    <a:moveTo>
                      <a:pt x="2085" y="787"/>
                    </a:moveTo>
                    <a:cubicBezTo>
                      <a:pt x="2085" y="745"/>
                      <a:pt x="2051" y="708"/>
                      <a:pt x="2006" y="708"/>
                    </a:cubicBezTo>
                    <a:cubicBezTo>
                      <a:pt x="1964" y="708"/>
                      <a:pt x="1927" y="742"/>
                      <a:pt x="1927" y="787"/>
                    </a:cubicBezTo>
                    <a:cubicBezTo>
                      <a:pt x="1927" y="832"/>
                      <a:pt x="1961" y="866"/>
                      <a:pt x="2006" y="866"/>
                    </a:cubicBezTo>
                    <a:cubicBezTo>
                      <a:pt x="2051" y="866"/>
                      <a:pt x="2085" y="832"/>
                      <a:pt x="2085" y="787"/>
                    </a:cubicBezTo>
                    <a:close/>
                    <a:moveTo>
                      <a:pt x="2158" y="790"/>
                    </a:moveTo>
                    <a:cubicBezTo>
                      <a:pt x="2158" y="776"/>
                      <a:pt x="2147" y="762"/>
                      <a:pt x="2130" y="762"/>
                    </a:cubicBezTo>
                    <a:cubicBezTo>
                      <a:pt x="2116" y="762"/>
                      <a:pt x="2102" y="773"/>
                      <a:pt x="2102" y="790"/>
                    </a:cubicBezTo>
                    <a:cubicBezTo>
                      <a:pt x="2102" y="804"/>
                      <a:pt x="2113" y="818"/>
                      <a:pt x="2130" y="818"/>
                    </a:cubicBezTo>
                    <a:cubicBezTo>
                      <a:pt x="2147" y="818"/>
                      <a:pt x="2158" y="804"/>
                      <a:pt x="2158" y="790"/>
                    </a:cubicBezTo>
                    <a:close/>
                    <a:moveTo>
                      <a:pt x="2345" y="711"/>
                    </a:moveTo>
                    <a:cubicBezTo>
                      <a:pt x="2345" y="680"/>
                      <a:pt x="2319" y="657"/>
                      <a:pt x="2291" y="657"/>
                    </a:cubicBezTo>
                    <a:cubicBezTo>
                      <a:pt x="2263" y="657"/>
                      <a:pt x="2237" y="683"/>
                      <a:pt x="2237" y="711"/>
                    </a:cubicBezTo>
                    <a:cubicBezTo>
                      <a:pt x="2237" y="739"/>
                      <a:pt x="2263" y="765"/>
                      <a:pt x="2291" y="765"/>
                    </a:cubicBezTo>
                    <a:cubicBezTo>
                      <a:pt x="2319" y="765"/>
                      <a:pt x="2345" y="739"/>
                      <a:pt x="2345" y="711"/>
                    </a:cubicBezTo>
                    <a:close/>
                    <a:moveTo>
                      <a:pt x="2480" y="798"/>
                    </a:moveTo>
                    <a:cubicBezTo>
                      <a:pt x="2480" y="769"/>
                      <a:pt x="2457" y="750"/>
                      <a:pt x="2432" y="750"/>
                    </a:cubicBezTo>
                    <a:cubicBezTo>
                      <a:pt x="2406" y="750"/>
                      <a:pt x="2384" y="773"/>
                      <a:pt x="2384" y="798"/>
                    </a:cubicBezTo>
                    <a:cubicBezTo>
                      <a:pt x="2384" y="827"/>
                      <a:pt x="2406" y="846"/>
                      <a:pt x="2432" y="846"/>
                    </a:cubicBezTo>
                    <a:cubicBezTo>
                      <a:pt x="2457" y="846"/>
                      <a:pt x="2480" y="826"/>
                      <a:pt x="2480" y="798"/>
                    </a:cubicBezTo>
                    <a:close/>
                    <a:moveTo>
                      <a:pt x="2500" y="897"/>
                    </a:moveTo>
                    <a:cubicBezTo>
                      <a:pt x="2500" y="883"/>
                      <a:pt x="2489" y="872"/>
                      <a:pt x="2475" y="872"/>
                    </a:cubicBezTo>
                    <a:cubicBezTo>
                      <a:pt x="2460" y="872"/>
                      <a:pt x="2449" y="883"/>
                      <a:pt x="2449" y="897"/>
                    </a:cubicBezTo>
                    <a:cubicBezTo>
                      <a:pt x="2449" y="911"/>
                      <a:pt x="2460" y="923"/>
                      <a:pt x="2475" y="923"/>
                    </a:cubicBezTo>
                    <a:cubicBezTo>
                      <a:pt x="2489" y="923"/>
                      <a:pt x="2500" y="911"/>
                      <a:pt x="2500" y="897"/>
                    </a:cubicBezTo>
                    <a:close/>
                    <a:moveTo>
                      <a:pt x="2613" y="903"/>
                    </a:moveTo>
                    <a:cubicBezTo>
                      <a:pt x="2613" y="880"/>
                      <a:pt x="2595" y="863"/>
                      <a:pt x="2573" y="863"/>
                    </a:cubicBezTo>
                    <a:cubicBezTo>
                      <a:pt x="2550" y="863"/>
                      <a:pt x="2534" y="880"/>
                      <a:pt x="2534" y="903"/>
                    </a:cubicBezTo>
                    <a:cubicBezTo>
                      <a:pt x="2534" y="925"/>
                      <a:pt x="2550" y="942"/>
                      <a:pt x="2573" y="942"/>
                    </a:cubicBezTo>
                    <a:cubicBezTo>
                      <a:pt x="2595" y="942"/>
                      <a:pt x="2613" y="925"/>
                      <a:pt x="2613" y="903"/>
                    </a:cubicBezTo>
                    <a:close/>
                    <a:moveTo>
                      <a:pt x="2568" y="1115"/>
                    </a:moveTo>
                    <a:cubicBezTo>
                      <a:pt x="2568" y="1095"/>
                      <a:pt x="2554" y="1081"/>
                      <a:pt x="2534" y="1081"/>
                    </a:cubicBezTo>
                    <a:cubicBezTo>
                      <a:pt x="2514" y="1081"/>
                      <a:pt x="2500" y="1095"/>
                      <a:pt x="2500" y="1115"/>
                    </a:cubicBezTo>
                    <a:cubicBezTo>
                      <a:pt x="2500" y="1134"/>
                      <a:pt x="2514" y="1147"/>
                      <a:pt x="2534" y="1147"/>
                    </a:cubicBezTo>
                    <a:cubicBezTo>
                      <a:pt x="2554" y="1147"/>
                      <a:pt x="2568" y="1134"/>
                      <a:pt x="2568" y="1115"/>
                    </a:cubicBezTo>
                    <a:close/>
                    <a:moveTo>
                      <a:pt x="2528" y="494"/>
                    </a:moveTo>
                    <a:cubicBezTo>
                      <a:pt x="2514" y="494"/>
                      <a:pt x="2503" y="505"/>
                      <a:pt x="2503" y="519"/>
                    </a:cubicBezTo>
                    <a:cubicBezTo>
                      <a:pt x="2503" y="533"/>
                      <a:pt x="2514" y="544"/>
                      <a:pt x="2528" y="544"/>
                    </a:cubicBezTo>
                    <a:cubicBezTo>
                      <a:pt x="2542" y="544"/>
                      <a:pt x="2554" y="533"/>
                      <a:pt x="2554" y="519"/>
                    </a:cubicBezTo>
                    <a:cubicBezTo>
                      <a:pt x="2554" y="505"/>
                      <a:pt x="2542" y="494"/>
                      <a:pt x="2528" y="494"/>
                    </a:cubicBezTo>
                    <a:close/>
                    <a:moveTo>
                      <a:pt x="2517" y="443"/>
                    </a:moveTo>
                    <a:cubicBezTo>
                      <a:pt x="2517" y="429"/>
                      <a:pt x="2506" y="415"/>
                      <a:pt x="2489" y="415"/>
                    </a:cubicBezTo>
                    <a:cubicBezTo>
                      <a:pt x="2475" y="415"/>
                      <a:pt x="2460" y="426"/>
                      <a:pt x="2460" y="443"/>
                    </a:cubicBezTo>
                    <a:cubicBezTo>
                      <a:pt x="2460" y="457"/>
                      <a:pt x="2472" y="471"/>
                      <a:pt x="2489" y="471"/>
                    </a:cubicBezTo>
                    <a:cubicBezTo>
                      <a:pt x="2506" y="471"/>
                      <a:pt x="2517" y="460"/>
                      <a:pt x="2517" y="443"/>
                    </a:cubicBezTo>
                    <a:close/>
                    <a:moveTo>
                      <a:pt x="2446" y="463"/>
                    </a:moveTo>
                    <a:cubicBezTo>
                      <a:pt x="2446" y="446"/>
                      <a:pt x="2432" y="432"/>
                      <a:pt x="2415" y="432"/>
                    </a:cubicBezTo>
                    <a:cubicBezTo>
                      <a:pt x="2398" y="432"/>
                      <a:pt x="2384" y="446"/>
                      <a:pt x="2384" y="463"/>
                    </a:cubicBezTo>
                    <a:cubicBezTo>
                      <a:pt x="2384" y="480"/>
                      <a:pt x="2398" y="494"/>
                      <a:pt x="2415" y="494"/>
                    </a:cubicBezTo>
                    <a:cubicBezTo>
                      <a:pt x="2432" y="494"/>
                      <a:pt x="2446" y="480"/>
                      <a:pt x="2446" y="463"/>
                    </a:cubicBezTo>
                    <a:close/>
                    <a:moveTo>
                      <a:pt x="2125" y="370"/>
                    </a:moveTo>
                    <a:cubicBezTo>
                      <a:pt x="2125" y="389"/>
                      <a:pt x="2141" y="403"/>
                      <a:pt x="2158" y="403"/>
                    </a:cubicBezTo>
                    <a:cubicBezTo>
                      <a:pt x="2174" y="403"/>
                      <a:pt x="2192" y="386"/>
                      <a:pt x="2192" y="370"/>
                    </a:cubicBezTo>
                    <a:cubicBezTo>
                      <a:pt x="2192" y="350"/>
                      <a:pt x="2174" y="336"/>
                      <a:pt x="2158" y="336"/>
                    </a:cubicBezTo>
                    <a:cubicBezTo>
                      <a:pt x="2141" y="336"/>
                      <a:pt x="2125" y="350"/>
                      <a:pt x="2125" y="370"/>
                    </a:cubicBezTo>
                    <a:close/>
                    <a:moveTo>
                      <a:pt x="2133" y="530"/>
                    </a:moveTo>
                    <a:cubicBezTo>
                      <a:pt x="2133" y="477"/>
                      <a:pt x="2087" y="432"/>
                      <a:pt x="2034" y="432"/>
                    </a:cubicBezTo>
                    <a:cubicBezTo>
                      <a:pt x="1980" y="432"/>
                      <a:pt x="1936" y="476"/>
                      <a:pt x="1936" y="530"/>
                    </a:cubicBezTo>
                    <a:cubicBezTo>
                      <a:pt x="1936" y="583"/>
                      <a:pt x="1980" y="629"/>
                      <a:pt x="2034" y="629"/>
                    </a:cubicBezTo>
                    <a:cubicBezTo>
                      <a:pt x="2087" y="629"/>
                      <a:pt x="2133" y="584"/>
                      <a:pt x="2133" y="530"/>
                    </a:cubicBezTo>
                    <a:close/>
                    <a:moveTo>
                      <a:pt x="1930" y="663"/>
                    </a:moveTo>
                    <a:cubicBezTo>
                      <a:pt x="1930" y="677"/>
                      <a:pt x="1941" y="688"/>
                      <a:pt x="1955" y="688"/>
                    </a:cubicBezTo>
                    <a:cubicBezTo>
                      <a:pt x="1969" y="688"/>
                      <a:pt x="1981" y="677"/>
                      <a:pt x="1981" y="663"/>
                    </a:cubicBezTo>
                    <a:cubicBezTo>
                      <a:pt x="1981" y="649"/>
                      <a:pt x="1969" y="638"/>
                      <a:pt x="1955" y="638"/>
                    </a:cubicBezTo>
                    <a:cubicBezTo>
                      <a:pt x="1941" y="638"/>
                      <a:pt x="1930" y="649"/>
                      <a:pt x="1930" y="663"/>
                    </a:cubicBezTo>
                    <a:close/>
                    <a:moveTo>
                      <a:pt x="1910" y="429"/>
                    </a:moveTo>
                    <a:cubicBezTo>
                      <a:pt x="1910" y="440"/>
                      <a:pt x="1919" y="449"/>
                      <a:pt x="1930" y="449"/>
                    </a:cubicBezTo>
                    <a:cubicBezTo>
                      <a:pt x="1941" y="449"/>
                      <a:pt x="1950" y="440"/>
                      <a:pt x="1950" y="429"/>
                    </a:cubicBezTo>
                    <a:cubicBezTo>
                      <a:pt x="1950" y="417"/>
                      <a:pt x="1941" y="409"/>
                      <a:pt x="1930" y="409"/>
                    </a:cubicBezTo>
                    <a:cubicBezTo>
                      <a:pt x="1919" y="409"/>
                      <a:pt x="1910" y="417"/>
                      <a:pt x="1910" y="429"/>
                    </a:cubicBezTo>
                    <a:close/>
                    <a:moveTo>
                      <a:pt x="1848" y="237"/>
                    </a:moveTo>
                    <a:cubicBezTo>
                      <a:pt x="1848" y="313"/>
                      <a:pt x="1909" y="372"/>
                      <a:pt x="1983" y="372"/>
                    </a:cubicBezTo>
                    <a:cubicBezTo>
                      <a:pt x="2056" y="372"/>
                      <a:pt x="2119" y="310"/>
                      <a:pt x="2119" y="237"/>
                    </a:cubicBezTo>
                    <a:cubicBezTo>
                      <a:pt x="2119" y="161"/>
                      <a:pt x="2056" y="101"/>
                      <a:pt x="1983" y="101"/>
                    </a:cubicBezTo>
                    <a:cubicBezTo>
                      <a:pt x="1909" y="101"/>
                      <a:pt x="1848" y="164"/>
                      <a:pt x="1848" y="237"/>
                    </a:cubicBezTo>
                    <a:close/>
                    <a:moveTo>
                      <a:pt x="2161" y="203"/>
                    </a:moveTo>
                    <a:cubicBezTo>
                      <a:pt x="2161" y="223"/>
                      <a:pt x="2178" y="240"/>
                      <a:pt x="2198" y="240"/>
                    </a:cubicBezTo>
                    <a:cubicBezTo>
                      <a:pt x="2218" y="240"/>
                      <a:pt x="2235" y="223"/>
                      <a:pt x="2235" y="203"/>
                    </a:cubicBezTo>
                    <a:cubicBezTo>
                      <a:pt x="2235" y="183"/>
                      <a:pt x="2218" y="166"/>
                      <a:pt x="2198" y="166"/>
                    </a:cubicBezTo>
                    <a:cubicBezTo>
                      <a:pt x="2178" y="166"/>
                      <a:pt x="2161" y="180"/>
                      <a:pt x="2161" y="203"/>
                    </a:cubicBezTo>
                    <a:close/>
                    <a:moveTo>
                      <a:pt x="381" y="401"/>
                    </a:moveTo>
                    <a:cubicBezTo>
                      <a:pt x="437" y="401"/>
                      <a:pt x="482" y="355"/>
                      <a:pt x="482" y="299"/>
                    </a:cubicBezTo>
                    <a:cubicBezTo>
                      <a:pt x="482" y="243"/>
                      <a:pt x="437" y="197"/>
                      <a:pt x="381" y="197"/>
                    </a:cubicBezTo>
                    <a:cubicBezTo>
                      <a:pt x="324" y="197"/>
                      <a:pt x="279" y="243"/>
                      <a:pt x="279" y="299"/>
                    </a:cubicBezTo>
                    <a:cubicBezTo>
                      <a:pt x="279" y="355"/>
                      <a:pt x="324" y="401"/>
                      <a:pt x="381" y="401"/>
                    </a:cubicBezTo>
                    <a:close/>
                    <a:moveTo>
                      <a:pt x="846" y="254"/>
                    </a:moveTo>
                    <a:cubicBezTo>
                      <a:pt x="917" y="254"/>
                      <a:pt x="970" y="197"/>
                      <a:pt x="970" y="127"/>
                    </a:cubicBezTo>
                    <a:cubicBezTo>
                      <a:pt x="970" y="56"/>
                      <a:pt x="914" y="0"/>
                      <a:pt x="846" y="0"/>
                    </a:cubicBezTo>
                    <a:cubicBezTo>
                      <a:pt x="778" y="0"/>
                      <a:pt x="722" y="56"/>
                      <a:pt x="722" y="127"/>
                    </a:cubicBezTo>
                    <a:cubicBezTo>
                      <a:pt x="722" y="197"/>
                      <a:pt x="778" y="254"/>
                      <a:pt x="846" y="254"/>
                    </a:cubicBezTo>
                    <a:close/>
                    <a:moveTo>
                      <a:pt x="1794" y="688"/>
                    </a:moveTo>
                    <a:cubicBezTo>
                      <a:pt x="1865" y="688"/>
                      <a:pt x="1919" y="631"/>
                      <a:pt x="1919" y="561"/>
                    </a:cubicBezTo>
                    <a:cubicBezTo>
                      <a:pt x="1919" y="490"/>
                      <a:pt x="1861" y="434"/>
                      <a:pt x="1794" y="434"/>
                    </a:cubicBezTo>
                    <a:cubicBezTo>
                      <a:pt x="1726" y="434"/>
                      <a:pt x="1670" y="490"/>
                      <a:pt x="1670" y="561"/>
                    </a:cubicBezTo>
                    <a:cubicBezTo>
                      <a:pt x="1670" y="631"/>
                      <a:pt x="1727" y="688"/>
                      <a:pt x="1794" y="688"/>
                    </a:cubicBezTo>
                    <a:close/>
                    <a:moveTo>
                      <a:pt x="341" y="564"/>
                    </a:moveTo>
                    <a:cubicBezTo>
                      <a:pt x="383" y="564"/>
                      <a:pt x="417" y="530"/>
                      <a:pt x="417" y="488"/>
                    </a:cubicBezTo>
                    <a:cubicBezTo>
                      <a:pt x="417" y="446"/>
                      <a:pt x="383" y="412"/>
                      <a:pt x="341" y="412"/>
                    </a:cubicBezTo>
                    <a:cubicBezTo>
                      <a:pt x="299" y="412"/>
                      <a:pt x="265" y="446"/>
                      <a:pt x="265" y="488"/>
                    </a:cubicBezTo>
                    <a:cubicBezTo>
                      <a:pt x="268" y="530"/>
                      <a:pt x="302" y="564"/>
                      <a:pt x="341" y="564"/>
                    </a:cubicBezTo>
                    <a:close/>
                    <a:moveTo>
                      <a:pt x="217" y="434"/>
                    </a:moveTo>
                    <a:cubicBezTo>
                      <a:pt x="245" y="434"/>
                      <a:pt x="268" y="412"/>
                      <a:pt x="268" y="384"/>
                    </a:cubicBezTo>
                    <a:cubicBezTo>
                      <a:pt x="268" y="355"/>
                      <a:pt x="245" y="333"/>
                      <a:pt x="217" y="333"/>
                    </a:cubicBezTo>
                    <a:cubicBezTo>
                      <a:pt x="189" y="333"/>
                      <a:pt x="166" y="355"/>
                      <a:pt x="166" y="384"/>
                    </a:cubicBezTo>
                    <a:cubicBezTo>
                      <a:pt x="166" y="412"/>
                      <a:pt x="189" y="434"/>
                      <a:pt x="217" y="434"/>
                    </a:cubicBezTo>
                    <a:close/>
                    <a:moveTo>
                      <a:pt x="564" y="451"/>
                    </a:moveTo>
                    <a:cubicBezTo>
                      <a:pt x="606" y="451"/>
                      <a:pt x="643" y="417"/>
                      <a:pt x="643" y="372"/>
                    </a:cubicBezTo>
                    <a:cubicBezTo>
                      <a:pt x="643" y="330"/>
                      <a:pt x="609" y="293"/>
                      <a:pt x="564" y="293"/>
                    </a:cubicBezTo>
                    <a:cubicBezTo>
                      <a:pt x="519" y="293"/>
                      <a:pt x="485" y="327"/>
                      <a:pt x="485" y="372"/>
                    </a:cubicBezTo>
                    <a:cubicBezTo>
                      <a:pt x="485" y="417"/>
                      <a:pt x="522" y="451"/>
                      <a:pt x="564" y="451"/>
                    </a:cubicBezTo>
                    <a:close/>
                    <a:moveTo>
                      <a:pt x="553" y="271"/>
                    </a:moveTo>
                    <a:cubicBezTo>
                      <a:pt x="598" y="271"/>
                      <a:pt x="635" y="234"/>
                      <a:pt x="635" y="189"/>
                    </a:cubicBezTo>
                    <a:cubicBezTo>
                      <a:pt x="635" y="144"/>
                      <a:pt x="598" y="107"/>
                      <a:pt x="553" y="107"/>
                    </a:cubicBezTo>
                    <a:cubicBezTo>
                      <a:pt x="508" y="107"/>
                      <a:pt x="471" y="144"/>
                      <a:pt x="471" y="189"/>
                    </a:cubicBezTo>
                    <a:cubicBezTo>
                      <a:pt x="471" y="234"/>
                      <a:pt x="508" y="271"/>
                      <a:pt x="553" y="271"/>
                    </a:cubicBezTo>
                    <a:close/>
                    <a:moveTo>
                      <a:pt x="420" y="175"/>
                    </a:moveTo>
                    <a:cubicBezTo>
                      <a:pt x="437" y="175"/>
                      <a:pt x="451" y="161"/>
                      <a:pt x="451" y="144"/>
                    </a:cubicBezTo>
                    <a:cubicBezTo>
                      <a:pt x="451" y="127"/>
                      <a:pt x="437" y="113"/>
                      <a:pt x="420" y="113"/>
                    </a:cubicBezTo>
                    <a:cubicBezTo>
                      <a:pt x="403" y="113"/>
                      <a:pt x="389" y="127"/>
                      <a:pt x="389" y="144"/>
                    </a:cubicBezTo>
                    <a:cubicBezTo>
                      <a:pt x="389" y="161"/>
                      <a:pt x="403" y="175"/>
                      <a:pt x="420" y="175"/>
                    </a:cubicBezTo>
                    <a:close/>
                    <a:moveTo>
                      <a:pt x="1007" y="59"/>
                    </a:moveTo>
                    <a:cubicBezTo>
                      <a:pt x="1018" y="59"/>
                      <a:pt x="1027" y="51"/>
                      <a:pt x="1027" y="39"/>
                    </a:cubicBezTo>
                    <a:cubicBezTo>
                      <a:pt x="1027" y="28"/>
                      <a:pt x="1018" y="20"/>
                      <a:pt x="1007" y="20"/>
                    </a:cubicBezTo>
                    <a:cubicBezTo>
                      <a:pt x="996" y="20"/>
                      <a:pt x="987" y="28"/>
                      <a:pt x="987" y="39"/>
                    </a:cubicBezTo>
                    <a:cubicBezTo>
                      <a:pt x="987" y="48"/>
                      <a:pt x="996" y="59"/>
                      <a:pt x="1007" y="59"/>
                    </a:cubicBezTo>
                    <a:close/>
                    <a:moveTo>
                      <a:pt x="592" y="480"/>
                    </a:moveTo>
                    <a:cubicBezTo>
                      <a:pt x="575" y="480"/>
                      <a:pt x="564" y="494"/>
                      <a:pt x="564" y="508"/>
                    </a:cubicBezTo>
                    <a:cubicBezTo>
                      <a:pt x="564" y="525"/>
                      <a:pt x="578" y="536"/>
                      <a:pt x="592" y="536"/>
                    </a:cubicBezTo>
                    <a:cubicBezTo>
                      <a:pt x="609" y="536"/>
                      <a:pt x="620" y="522"/>
                      <a:pt x="620" y="508"/>
                    </a:cubicBezTo>
                    <a:cubicBezTo>
                      <a:pt x="620" y="494"/>
                      <a:pt x="609" y="480"/>
                      <a:pt x="592" y="480"/>
                    </a:cubicBezTo>
                    <a:close/>
                    <a:moveTo>
                      <a:pt x="488" y="2129"/>
                    </a:moveTo>
                    <a:cubicBezTo>
                      <a:pt x="488" y="2141"/>
                      <a:pt x="496" y="2149"/>
                      <a:pt x="508" y="2149"/>
                    </a:cubicBezTo>
                    <a:cubicBezTo>
                      <a:pt x="519" y="2149"/>
                      <a:pt x="527" y="2141"/>
                      <a:pt x="527" y="2129"/>
                    </a:cubicBezTo>
                    <a:cubicBezTo>
                      <a:pt x="527" y="2118"/>
                      <a:pt x="519" y="2110"/>
                      <a:pt x="508" y="2110"/>
                    </a:cubicBezTo>
                    <a:cubicBezTo>
                      <a:pt x="496" y="2110"/>
                      <a:pt x="488" y="2118"/>
                      <a:pt x="488" y="2129"/>
                    </a:cubicBezTo>
                    <a:close/>
                    <a:moveTo>
                      <a:pt x="143" y="434"/>
                    </a:moveTo>
                    <a:cubicBezTo>
                      <a:pt x="126" y="434"/>
                      <a:pt x="112" y="448"/>
                      <a:pt x="112" y="465"/>
                    </a:cubicBezTo>
                    <a:cubicBezTo>
                      <a:pt x="112" y="481"/>
                      <a:pt x="126" y="497"/>
                      <a:pt x="143" y="497"/>
                    </a:cubicBezTo>
                    <a:cubicBezTo>
                      <a:pt x="159" y="497"/>
                      <a:pt x="175" y="481"/>
                      <a:pt x="175" y="465"/>
                    </a:cubicBezTo>
                    <a:cubicBezTo>
                      <a:pt x="175" y="448"/>
                      <a:pt x="159" y="434"/>
                      <a:pt x="143" y="434"/>
                    </a:cubicBezTo>
                    <a:close/>
                    <a:moveTo>
                      <a:pt x="330" y="623"/>
                    </a:moveTo>
                    <a:cubicBezTo>
                      <a:pt x="324" y="623"/>
                      <a:pt x="318" y="629"/>
                      <a:pt x="318" y="635"/>
                    </a:cubicBezTo>
                    <a:cubicBezTo>
                      <a:pt x="318" y="640"/>
                      <a:pt x="324" y="646"/>
                      <a:pt x="330" y="646"/>
                    </a:cubicBezTo>
                    <a:cubicBezTo>
                      <a:pt x="335" y="646"/>
                      <a:pt x="341" y="640"/>
                      <a:pt x="341" y="635"/>
                    </a:cubicBezTo>
                    <a:cubicBezTo>
                      <a:pt x="341" y="629"/>
                      <a:pt x="335" y="623"/>
                      <a:pt x="330" y="623"/>
                    </a:cubicBezTo>
                    <a:close/>
                    <a:moveTo>
                      <a:pt x="606" y="680"/>
                    </a:moveTo>
                    <a:cubicBezTo>
                      <a:pt x="606" y="705"/>
                      <a:pt x="625" y="725"/>
                      <a:pt x="651" y="725"/>
                    </a:cubicBezTo>
                    <a:cubicBezTo>
                      <a:pt x="676" y="725"/>
                      <a:pt x="697" y="705"/>
                      <a:pt x="697" y="680"/>
                    </a:cubicBezTo>
                    <a:cubicBezTo>
                      <a:pt x="697" y="655"/>
                      <a:pt x="677" y="635"/>
                      <a:pt x="651" y="635"/>
                    </a:cubicBezTo>
                    <a:cubicBezTo>
                      <a:pt x="626" y="635"/>
                      <a:pt x="606" y="655"/>
                      <a:pt x="606" y="680"/>
                    </a:cubicBezTo>
                    <a:close/>
                    <a:moveTo>
                      <a:pt x="646" y="443"/>
                    </a:moveTo>
                    <a:cubicBezTo>
                      <a:pt x="646" y="454"/>
                      <a:pt x="656" y="465"/>
                      <a:pt x="668" y="465"/>
                    </a:cubicBezTo>
                    <a:cubicBezTo>
                      <a:pt x="679" y="465"/>
                      <a:pt x="691" y="454"/>
                      <a:pt x="691" y="443"/>
                    </a:cubicBezTo>
                    <a:cubicBezTo>
                      <a:pt x="691" y="432"/>
                      <a:pt x="680" y="420"/>
                      <a:pt x="668" y="420"/>
                    </a:cubicBezTo>
                    <a:cubicBezTo>
                      <a:pt x="654" y="420"/>
                      <a:pt x="646" y="432"/>
                      <a:pt x="646" y="443"/>
                    </a:cubicBezTo>
                    <a:close/>
                    <a:moveTo>
                      <a:pt x="677" y="268"/>
                    </a:moveTo>
                    <a:cubicBezTo>
                      <a:pt x="691" y="268"/>
                      <a:pt x="699" y="256"/>
                      <a:pt x="699" y="245"/>
                    </a:cubicBezTo>
                    <a:cubicBezTo>
                      <a:pt x="699" y="233"/>
                      <a:pt x="688" y="223"/>
                      <a:pt x="677" y="223"/>
                    </a:cubicBezTo>
                    <a:cubicBezTo>
                      <a:pt x="666" y="223"/>
                      <a:pt x="654" y="233"/>
                      <a:pt x="654" y="245"/>
                    </a:cubicBezTo>
                    <a:cubicBezTo>
                      <a:pt x="654" y="256"/>
                      <a:pt x="663" y="268"/>
                      <a:pt x="677" y="268"/>
                    </a:cubicBezTo>
                    <a:close/>
                    <a:moveTo>
                      <a:pt x="666" y="25"/>
                    </a:moveTo>
                    <a:cubicBezTo>
                      <a:pt x="657" y="25"/>
                      <a:pt x="651" y="30"/>
                      <a:pt x="651" y="39"/>
                    </a:cubicBezTo>
                    <a:cubicBezTo>
                      <a:pt x="651" y="47"/>
                      <a:pt x="657" y="53"/>
                      <a:pt x="666" y="53"/>
                    </a:cubicBezTo>
                    <a:cubicBezTo>
                      <a:pt x="674" y="53"/>
                      <a:pt x="680" y="47"/>
                      <a:pt x="680" y="39"/>
                    </a:cubicBezTo>
                    <a:cubicBezTo>
                      <a:pt x="680" y="30"/>
                      <a:pt x="674" y="25"/>
                      <a:pt x="666" y="25"/>
                    </a:cubicBezTo>
                    <a:close/>
                    <a:moveTo>
                      <a:pt x="666" y="76"/>
                    </a:moveTo>
                    <a:cubicBezTo>
                      <a:pt x="643" y="76"/>
                      <a:pt x="626" y="93"/>
                      <a:pt x="626" y="116"/>
                    </a:cubicBezTo>
                    <a:cubicBezTo>
                      <a:pt x="626" y="138"/>
                      <a:pt x="643" y="155"/>
                      <a:pt x="666" y="155"/>
                    </a:cubicBezTo>
                    <a:cubicBezTo>
                      <a:pt x="688" y="155"/>
                      <a:pt x="705" y="138"/>
                      <a:pt x="705" y="116"/>
                    </a:cubicBezTo>
                    <a:cubicBezTo>
                      <a:pt x="705" y="93"/>
                      <a:pt x="688" y="76"/>
                      <a:pt x="666" y="76"/>
                    </a:cubicBezTo>
                    <a:close/>
                    <a:moveTo>
                      <a:pt x="50" y="973"/>
                    </a:moveTo>
                    <a:cubicBezTo>
                      <a:pt x="31" y="973"/>
                      <a:pt x="16" y="990"/>
                      <a:pt x="16" y="1007"/>
                    </a:cubicBezTo>
                    <a:cubicBezTo>
                      <a:pt x="16" y="1027"/>
                      <a:pt x="30" y="1041"/>
                      <a:pt x="50" y="1041"/>
                    </a:cubicBezTo>
                    <a:cubicBezTo>
                      <a:pt x="69" y="1041"/>
                      <a:pt x="84" y="1024"/>
                      <a:pt x="84" y="1007"/>
                    </a:cubicBezTo>
                    <a:cubicBezTo>
                      <a:pt x="84" y="990"/>
                      <a:pt x="67" y="973"/>
                      <a:pt x="50" y="973"/>
                    </a:cubicBezTo>
                    <a:close/>
                    <a:moveTo>
                      <a:pt x="25" y="1115"/>
                    </a:moveTo>
                    <a:cubicBezTo>
                      <a:pt x="19" y="1115"/>
                      <a:pt x="14" y="1119"/>
                      <a:pt x="14" y="1125"/>
                    </a:cubicBezTo>
                    <a:cubicBezTo>
                      <a:pt x="14" y="1130"/>
                      <a:pt x="19" y="1136"/>
                      <a:pt x="25" y="1136"/>
                    </a:cubicBezTo>
                    <a:cubicBezTo>
                      <a:pt x="31" y="1136"/>
                      <a:pt x="36" y="1130"/>
                      <a:pt x="36" y="1125"/>
                    </a:cubicBezTo>
                    <a:cubicBezTo>
                      <a:pt x="33" y="1116"/>
                      <a:pt x="31" y="1115"/>
                      <a:pt x="25" y="1115"/>
                    </a:cubicBezTo>
                    <a:close/>
                    <a:moveTo>
                      <a:pt x="53" y="1218"/>
                    </a:moveTo>
                    <a:cubicBezTo>
                      <a:pt x="30" y="1218"/>
                      <a:pt x="14" y="1235"/>
                      <a:pt x="14" y="1257"/>
                    </a:cubicBezTo>
                    <a:cubicBezTo>
                      <a:pt x="14" y="1280"/>
                      <a:pt x="30" y="1297"/>
                      <a:pt x="53" y="1297"/>
                    </a:cubicBezTo>
                    <a:cubicBezTo>
                      <a:pt x="75" y="1297"/>
                      <a:pt x="93" y="1280"/>
                      <a:pt x="93" y="1257"/>
                    </a:cubicBezTo>
                    <a:cubicBezTo>
                      <a:pt x="93" y="1235"/>
                      <a:pt x="75" y="1218"/>
                      <a:pt x="53" y="1218"/>
                    </a:cubicBezTo>
                    <a:close/>
                    <a:moveTo>
                      <a:pt x="36" y="1328"/>
                    </a:moveTo>
                    <a:cubicBezTo>
                      <a:pt x="22" y="1328"/>
                      <a:pt x="14" y="1339"/>
                      <a:pt x="14" y="1351"/>
                    </a:cubicBezTo>
                    <a:cubicBezTo>
                      <a:pt x="14" y="1365"/>
                      <a:pt x="24" y="1373"/>
                      <a:pt x="36" y="1373"/>
                    </a:cubicBezTo>
                    <a:cubicBezTo>
                      <a:pt x="47" y="1373"/>
                      <a:pt x="59" y="1362"/>
                      <a:pt x="59" y="1351"/>
                    </a:cubicBezTo>
                    <a:cubicBezTo>
                      <a:pt x="62" y="1336"/>
                      <a:pt x="50" y="1328"/>
                      <a:pt x="36" y="1328"/>
                    </a:cubicBezTo>
                    <a:close/>
                    <a:moveTo>
                      <a:pt x="50" y="1427"/>
                    </a:moveTo>
                    <a:cubicBezTo>
                      <a:pt x="28" y="1427"/>
                      <a:pt x="8" y="1446"/>
                      <a:pt x="8" y="1469"/>
                    </a:cubicBezTo>
                    <a:cubicBezTo>
                      <a:pt x="8" y="1492"/>
                      <a:pt x="27" y="1511"/>
                      <a:pt x="50" y="1511"/>
                    </a:cubicBezTo>
                    <a:cubicBezTo>
                      <a:pt x="72" y="1511"/>
                      <a:pt x="93" y="1492"/>
                      <a:pt x="93" y="1469"/>
                    </a:cubicBezTo>
                    <a:cubicBezTo>
                      <a:pt x="93" y="1446"/>
                      <a:pt x="76" y="1427"/>
                      <a:pt x="50" y="1427"/>
                    </a:cubicBezTo>
                    <a:close/>
                    <a:moveTo>
                      <a:pt x="643" y="796"/>
                    </a:moveTo>
                    <a:cubicBezTo>
                      <a:pt x="643" y="813"/>
                      <a:pt x="654" y="824"/>
                      <a:pt x="671" y="824"/>
                    </a:cubicBezTo>
                    <a:cubicBezTo>
                      <a:pt x="688" y="824"/>
                      <a:pt x="699" y="813"/>
                      <a:pt x="699" y="796"/>
                    </a:cubicBezTo>
                    <a:cubicBezTo>
                      <a:pt x="699" y="779"/>
                      <a:pt x="688" y="767"/>
                      <a:pt x="671" y="767"/>
                    </a:cubicBezTo>
                    <a:cubicBezTo>
                      <a:pt x="654" y="767"/>
                      <a:pt x="643" y="782"/>
                      <a:pt x="643" y="796"/>
                    </a:cubicBezTo>
                    <a:close/>
                    <a:moveTo>
                      <a:pt x="584" y="1041"/>
                    </a:moveTo>
                    <a:cubicBezTo>
                      <a:pt x="584" y="1072"/>
                      <a:pt x="609" y="1098"/>
                      <a:pt x="640" y="1098"/>
                    </a:cubicBezTo>
                    <a:cubicBezTo>
                      <a:pt x="671" y="1098"/>
                      <a:pt x="697" y="1072"/>
                      <a:pt x="697" y="1041"/>
                    </a:cubicBezTo>
                    <a:cubicBezTo>
                      <a:pt x="697" y="1010"/>
                      <a:pt x="671" y="985"/>
                      <a:pt x="640" y="985"/>
                    </a:cubicBezTo>
                    <a:cubicBezTo>
                      <a:pt x="609" y="985"/>
                      <a:pt x="584" y="1010"/>
                      <a:pt x="584" y="1041"/>
                    </a:cubicBezTo>
                    <a:close/>
                    <a:moveTo>
                      <a:pt x="589" y="1116"/>
                    </a:moveTo>
                    <a:cubicBezTo>
                      <a:pt x="580" y="1116"/>
                      <a:pt x="575" y="1122"/>
                      <a:pt x="575" y="1130"/>
                    </a:cubicBezTo>
                    <a:cubicBezTo>
                      <a:pt x="575" y="1139"/>
                      <a:pt x="580" y="1145"/>
                      <a:pt x="589" y="1145"/>
                    </a:cubicBezTo>
                    <a:cubicBezTo>
                      <a:pt x="597" y="1145"/>
                      <a:pt x="603" y="1139"/>
                      <a:pt x="603" y="1130"/>
                    </a:cubicBezTo>
                    <a:cubicBezTo>
                      <a:pt x="603" y="1122"/>
                      <a:pt x="597" y="1116"/>
                      <a:pt x="589" y="1116"/>
                    </a:cubicBezTo>
                    <a:close/>
                    <a:moveTo>
                      <a:pt x="601" y="1658"/>
                    </a:moveTo>
                    <a:cubicBezTo>
                      <a:pt x="601" y="1684"/>
                      <a:pt x="620" y="1703"/>
                      <a:pt x="646" y="1703"/>
                    </a:cubicBezTo>
                    <a:cubicBezTo>
                      <a:pt x="671" y="1703"/>
                      <a:pt x="691" y="1684"/>
                      <a:pt x="691" y="1658"/>
                    </a:cubicBezTo>
                    <a:cubicBezTo>
                      <a:pt x="691" y="1633"/>
                      <a:pt x="671" y="1613"/>
                      <a:pt x="646" y="1613"/>
                    </a:cubicBezTo>
                    <a:cubicBezTo>
                      <a:pt x="620" y="1613"/>
                      <a:pt x="601" y="1633"/>
                      <a:pt x="601" y="1658"/>
                    </a:cubicBezTo>
                    <a:close/>
                    <a:moveTo>
                      <a:pt x="643" y="1743"/>
                    </a:moveTo>
                    <a:cubicBezTo>
                      <a:pt x="637" y="1743"/>
                      <a:pt x="632" y="1748"/>
                      <a:pt x="632" y="1754"/>
                    </a:cubicBezTo>
                    <a:cubicBezTo>
                      <a:pt x="632" y="1760"/>
                      <a:pt x="637" y="1765"/>
                      <a:pt x="643" y="1765"/>
                    </a:cubicBezTo>
                    <a:cubicBezTo>
                      <a:pt x="649" y="1765"/>
                      <a:pt x="654" y="1760"/>
                      <a:pt x="654" y="1754"/>
                    </a:cubicBezTo>
                    <a:cubicBezTo>
                      <a:pt x="654" y="1748"/>
                      <a:pt x="649" y="1743"/>
                      <a:pt x="643" y="1743"/>
                    </a:cubicBezTo>
                    <a:close/>
                    <a:moveTo>
                      <a:pt x="318" y="1630"/>
                    </a:moveTo>
                    <a:cubicBezTo>
                      <a:pt x="309" y="1630"/>
                      <a:pt x="304" y="1636"/>
                      <a:pt x="304" y="1644"/>
                    </a:cubicBezTo>
                    <a:cubicBezTo>
                      <a:pt x="304" y="1652"/>
                      <a:pt x="309" y="1658"/>
                      <a:pt x="318" y="1658"/>
                    </a:cubicBezTo>
                    <a:cubicBezTo>
                      <a:pt x="326" y="1658"/>
                      <a:pt x="333" y="1652"/>
                      <a:pt x="333" y="1644"/>
                    </a:cubicBezTo>
                    <a:cubicBezTo>
                      <a:pt x="333" y="1636"/>
                      <a:pt x="326" y="1630"/>
                      <a:pt x="318" y="1630"/>
                    </a:cubicBezTo>
                    <a:close/>
                    <a:moveTo>
                      <a:pt x="84" y="1579"/>
                    </a:moveTo>
                    <a:cubicBezTo>
                      <a:pt x="67" y="1579"/>
                      <a:pt x="53" y="1593"/>
                      <a:pt x="53" y="1610"/>
                    </a:cubicBezTo>
                    <a:cubicBezTo>
                      <a:pt x="53" y="1627"/>
                      <a:pt x="67" y="1641"/>
                      <a:pt x="84" y="1641"/>
                    </a:cubicBezTo>
                    <a:cubicBezTo>
                      <a:pt x="101" y="1641"/>
                      <a:pt x="115" y="1627"/>
                      <a:pt x="115" y="1610"/>
                    </a:cubicBezTo>
                    <a:cubicBezTo>
                      <a:pt x="115" y="1593"/>
                      <a:pt x="101" y="1579"/>
                      <a:pt x="84" y="1579"/>
                    </a:cubicBezTo>
                    <a:close/>
                    <a:moveTo>
                      <a:pt x="36" y="1774"/>
                    </a:moveTo>
                    <a:cubicBezTo>
                      <a:pt x="22" y="1774"/>
                      <a:pt x="11" y="1785"/>
                      <a:pt x="11" y="1799"/>
                    </a:cubicBezTo>
                    <a:cubicBezTo>
                      <a:pt x="11" y="1813"/>
                      <a:pt x="22" y="1825"/>
                      <a:pt x="36" y="1825"/>
                    </a:cubicBezTo>
                    <a:cubicBezTo>
                      <a:pt x="50" y="1825"/>
                      <a:pt x="62" y="1813"/>
                      <a:pt x="62" y="1799"/>
                    </a:cubicBezTo>
                    <a:cubicBezTo>
                      <a:pt x="62" y="1785"/>
                      <a:pt x="50" y="1774"/>
                      <a:pt x="36" y="1774"/>
                    </a:cubicBezTo>
                    <a:close/>
                    <a:moveTo>
                      <a:pt x="101" y="2135"/>
                    </a:moveTo>
                    <a:cubicBezTo>
                      <a:pt x="101" y="2112"/>
                      <a:pt x="84" y="2096"/>
                      <a:pt x="62" y="2096"/>
                    </a:cubicBezTo>
                    <a:cubicBezTo>
                      <a:pt x="39" y="2096"/>
                      <a:pt x="22" y="2112"/>
                      <a:pt x="22" y="2135"/>
                    </a:cubicBezTo>
                    <a:cubicBezTo>
                      <a:pt x="22" y="2158"/>
                      <a:pt x="39" y="2175"/>
                      <a:pt x="62" y="2175"/>
                    </a:cubicBezTo>
                    <a:cubicBezTo>
                      <a:pt x="84" y="2175"/>
                      <a:pt x="101" y="2158"/>
                      <a:pt x="101" y="2135"/>
                    </a:cubicBezTo>
                    <a:close/>
                    <a:moveTo>
                      <a:pt x="186" y="2121"/>
                    </a:moveTo>
                    <a:cubicBezTo>
                      <a:pt x="175" y="2121"/>
                      <a:pt x="166" y="2130"/>
                      <a:pt x="166" y="2141"/>
                    </a:cubicBezTo>
                    <a:cubicBezTo>
                      <a:pt x="166" y="2153"/>
                      <a:pt x="175" y="2160"/>
                      <a:pt x="186" y="2160"/>
                    </a:cubicBezTo>
                    <a:cubicBezTo>
                      <a:pt x="197" y="2160"/>
                      <a:pt x="206" y="2153"/>
                      <a:pt x="206" y="2141"/>
                    </a:cubicBezTo>
                    <a:cubicBezTo>
                      <a:pt x="206" y="2130"/>
                      <a:pt x="197" y="2121"/>
                      <a:pt x="186" y="2121"/>
                    </a:cubicBezTo>
                    <a:close/>
                    <a:moveTo>
                      <a:pt x="304" y="2014"/>
                    </a:moveTo>
                    <a:cubicBezTo>
                      <a:pt x="298" y="2014"/>
                      <a:pt x="296" y="2019"/>
                      <a:pt x="296" y="2022"/>
                    </a:cubicBezTo>
                    <a:cubicBezTo>
                      <a:pt x="296" y="2025"/>
                      <a:pt x="302" y="2031"/>
                      <a:pt x="304" y="2031"/>
                    </a:cubicBezTo>
                    <a:cubicBezTo>
                      <a:pt x="310" y="2031"/>
                      <a:pt x="313" y="2025"/>
                      <a:pt x="313" y="2022"/>
                    </a:cubicBezTo>
                    <a:cubicBezTo>
                      <a:pt x="313" y="2019"/>
                      <a:pt x="309" y="2014"/>
                      <a:pt x="304" y="2014"/>
                    </a:cubicBezTo>
                    <a:close/>
                    <a:moveTo>
                      <a:pt x="445" y="2107"/>
                    </a:moveTo>
                    <a:cubicBezTo>
                      <a:pt x="426" y="2107"/>
                      <a:pt x="412" y="2122"/>
                      <a:pt x="412" y="2141"/>
                    </a:cubicBezTo>
                    <a:cubicBezTo>
                      <a:pt x="412" y="2161"/>
                      <a:pt x="425" y="2175"/>
                      <a:pt x="445" y="2175"/>
                    </a:cubicBezTo>
                    <a:cubicBezTo>
                      <a:pt x="464" y="2175"/>
                      <a:pt x="479" y="2161"/>
                      <a:pt x="479" y="2141"/>
                    </a:cubicBezTo>
                    <a:cubicBezTo>
                      <a:pt x="479" y="2122"/>
                      <a:pt x="462" y="2107"/>
                      <a:pt x="445" y="2107"/>
                    </a:cubicBezTo>
                    <a:close/>
                    <a:moveTo>
                      <a:pt x="654" y="2175"/>
                    </a:moveTo>
                    <a:cubicBezTo>
                      <a:pt x="666" y="2175"/>
                      <a:pt x="674" y="2166"/>
                      <a:pt x="674" y="2155"/>
                    </a:cubicBezTo>
                    <a:cubicBezTo>
                      <a:pt x="674" y="2143"/>
                      <a:pt x="665" y="2135"/>
                      <a:pt x="654" y="2135"/>
                    </a:cubicBezTo>
                    <a:cubicBezTo>
                      <a:pt x="642" y="2135"/>
                      <a:pt x="635" y="2143"/>
                      <a:pt x="635" y="2155"/>
                    </a:cubicBezTo>
                    <a:cubicBezTo>
                      <a:pt x="635" y="2163"/>
                      <a:pt x="646" y="2175"/>
                      <a:pt x="654" y="2175"/>
                    </a:cubicBezTo>
                    <a:close/>
                    <a:moveTo>
                      <a:pt x="558" y="2158"/>
                    </a:moveTo>
                    <a:cubicBezTo>
                      <a:pt x="552" y="2158"/>
                      <a:pt x="550" y="2160"/>
                      <a:pt x="550" y="2166"/>
                    </a:cubicBezTo>
                    <a:cubicBezTo>
                      <a:pt x="550" y="2172"/>
                      <a:pt x="553" y="2175"/>
                      <a:pt x="558" y="2175"/>
                    </a:cubicBezTo>
                    <a:cubicBezTo>
                      <a:pt x="564" y="2175"/>
                      <a:pt x="567" y="2172"/>
                      <a:pt x="567" y="2166"/>
                    </a:cubicBezTo>
                    <a:cubicBezTo>
                      <a:pt x="567" y="2160"/>
                      <a:pt x="563" y="2158"/>
                      <a:pt x="558" y="2158"/>
                    </a:cubicBezTo>
                    <a:close/>
                    <a:moveTo>
                      <a:pt x="640" y="2022"/>
                    </a:moveTo>
                    <a:cubicBezTo>
                      <a:pt x="634" y="2022"/>
                      <a:pt x="629" y="2028"/>
                      <a:pt x="629" y="2033"/>
                    </a:cubicBezTo>
                    <a:cubicBezTo>
                      <a:pt x="629" y="2039"/>
                      <a:pt x="635" y="2045"/>
                      <a:pt x="640" y="2045"/>
                    </a:cubicBezTo>
                    <a:cubicBezTo>
                      <a:pt x="646" y="2045"/>
                      <a:pt x="651" y="2039"/>
                      <a:pt x="651" y="2033"/>
                    </a:cubicBezTo>
                    <a:cubicBezTo>
                      <a:pt x="651" y="2025"/>
                      <a:pt x="645" y="2022"/>
                      <a:pt x="640" y="2022"/>
                    </a:cubicBezTo>
                    <a:close/>
                    <a:moveTo>
                      <a:pt x="1986" y="31"/>
                    </a:moveTo>
                    <a:cubicBezTo>
                      <a:pt x="1972" y="31"/>
                      <a:pt x="1964" y="42"/>
                      <a:pt x="1964" y="53"/>
                    </a:cubicBezTo>
                    <a:cubicBezTo>
                      <a:pt x="1964" y="68"/>
                      <a:pt x="1974" y="76"/>
                      <a:pt x="1986" y="76"/>
                    </a:cubicBezTo>
                    <a:cubicBezTo>
                      <a:pt x="1997" y="76"/>
                      <a:pt x="2009" y="64"/>
                      <a:pt x="2009" y="53"/>
                    </a:cubicBezTo>
                    <a:cubicBezTo>
                      <a:pt x="2009" y="41"/>
                      <a:pt x="2000" y="31"/>
                      <a:pt x="1986" y="31"/>
                    </a:cubicBezTo>
                    <a:close/>
                    <a:moveTo>
                      <a:pt x="1958" y="1047"/>
                    </a:moveTo>
                    <a:cubicBezTo>
                      <a:pt x="1944" y="1047"/>
                      <a:pt x="1933" y="1058"/>
                      <a:pt x="1933" y="1072"/>
                    </a:cubicBezTo>
                    <a:cubicBezTo>
                      <a:pt x="1933" y="1086"/>
                      <a:pt x="1944" y="1098"/>
                      <a:pt x="1958" y="1098"/>
                    </a:cubicBezTo>
                    <a:cubicBezTo>
                      <a:pt x="1972" y="1098"/>
                      <a:pt x="1983" y="1086"/>
                      <a:pt x="1983" y="1072"/>
                    </a:cubicBezTo>
                    <a:cubicBezTo>
                      <a:pt x="1986" y="1058"/>
                      <a:pt x="1975" y="1047"/>
                      <a:pt x="1958" y="1047"/>
                    </a:cubicBezTo>
                    <a:close/>
                    <a:moveTo>
                      <a:pt x="2556" y="1655"/>
                    </a:moveTo>
                    <a:cubicBezTo>
                      <a:pt x="2556" y="1669"/>
                      <a:pt x="2568" y="1684"/>
                      <a:pt x="2585" y="1684"/>
                    </a:cubicBezTo>
                    <a:cubicBezTo>
                      <a:pt x="2599" y="1684"/>
                      <a:pt x="2613" y="1672"/>
                      <a:pt x="2613" y="1655"/>
                    </a:cubicBezTo>
                    <a:cubicBezTo>
                      <a:pt x="2613" y="1641"/>
                      <a:pt x="2602" y="1627"/>
                      <a:pt x="2585" y="1627"/>
                    </a:cubicBezTo>
                    <a:cubicBezTo>
                      <a:pt x="2570" y="1630"/>
                      <a:pt x="2556" y="1641"/>
                      <a:pt x="2556" y="1655"/>
                    </a:cubicBezTo>
                    <a:close/>
                    <a:moveTo>
                      <a:pt x="2489" y="1923"/>
                    </a:moveTo>
                    <a:cubicBezTo>
                      <a:pt x="2489" y="1957"/>
                      <a:pt x="2517" y="1985"/>
                      <a:pt x="2551" y="1985"/>
                    </a:cubicBezTo>
                    <a:cubicBezTo>
                      <a:pt x="2585" y="1985"/>
                      <a:pt x="2613" y="1957"/>
                      <a:pt x="2613" y="1923"/>
                    </a:cubicBezTo>
                    <a:cubicBezTo>
                      <a:pt x="2613" y="1890"/>
                      <a:pt x="2585" y="1861"/>
                      <a:pt x="2551" y="1861"/>
                    </a:cubicBezTo>
                    <a:cubicBezTo>
                      <a:pt x="2517" y="1861"/>
                      <a:pt x="2489" y="1887"/>
                      <a:pt x="2489" y="1923"/>
                    </a:cubicBezTo>
                    <a:close/>
                    <a:moveTo>
                      <a:pt x="2486" y="2033"/>
                    </a:moveTo>
                    <a:cubicBezTo>
                      <a:pt x="2477" y="2033"/>
                      <a:pt x="2472" y="2040"/>
                      <a:pt x="2472" y="2048"/>
                    </a:cubicBezTo>
                    <a:cubicBezTo>
                      <a:pt x="2472" y="2057"/>
                      <a:pt x="2477" y="2062"/>
                      <a:pt x="2486" y="2062"/>
                    </a:cubicBezTo>
                    <a:cubicBezTo>
                      <a:pt x="2494" y="2062"/>
                      <a:pt x="2500" y="2057"/>
                      <a:pt x="2500" y="2048"/>
                    </a:cubicBezTo>
                    <a:cubicBezTo>
                      <a:pt x="2500" y="2040"/>
                      <a:pt x="2494" y="2033"/>
                      <a:pt x="2486" y="2033"/>
                    </a:cubicBezTo>
                    <a:close/>
                    <a:moveTo>
                      <a:pt x="2412" y="2033"/>
                    </a:moveTo>
                    <a:cubicBezTo>
                      <a:pt x="2389" y="2033"/>
                      <a:pt x="2373" y="2050"/>
                      <a:pt x="2373" y="2073"/>
                    </a:cubicBezTo>
                    <a:cubicBezTo>
                      <a:pt x="2373" y="2096"/>
                      <a:pt x="2389" y="2112"/>
                      <a:pt x="2412" y="2112"/>
                    </a:cubicBezTo>
                    <a:cubicBezTo>
                      <a:pt x="2434" y="2112"/>
                      <a:pt x="2452" y="2096"/>
                      <a:pt x="2452" y="2073"/>
                    </a:cubicBezTo>
                    <a:cubicBezTo>
                      <a:pt x="2452" y="2050"/>
                      <a:pt x="2434" y="2033"/>
                      <a:pt x="2412" y="2033"/>
                    </a:cubicBezTo>
                    <a:close/>
                    <a:moveTo>
                      <a:pt x="2500" y="2079"/>
                    </a:moveTo>
                    <a:cubicBezTo>
                      <a:pt x="2500" y="2110"/>
                      <a:pt x="2525" y="2135"/>
                      <a:pt x="2556" y="2135"/>
                    </a:cubicBezTo>
                    <a:cubicBezTo>
                      <a:pt x="2587" y="2135"/>
                      <a:pt x="2613" y="2110"/>
                      <a:pt x="2613" y="2079"/>
                    </a:cubicBezTo>
                    <a:cubicBezTo>
                      <a:pt x="2613" y="2048"/>
                      <a:pt x="2587" y="2022"/>
                      <a:pt x="2556" y="2022"/>
                    </a:cubicBezTo>
                    <a:cubicBezTo>
                      <a:pt x="2525" y="2022"/>
                      <a:pt x="2500" y="2048"/>
                      <a:pt x="2500" y="2079"/>
                    </a:cubicBezTo>
                    <a:close/>
                    <a:moveTo>
                      <a:pt x="2511" y="2138"/>
                    </a:moveTo>
                    <a:cubicBezTo>
                      <a:pt x="2500" y="2138"/>
                      <a:pt x="2494" y="2146"/>
                      <a:pt x="2494" y="2158"/>
                    </a:cubicBezTo>
                    <a:cubicBezTo>
                      <a:pt x="2494" y="2169"/>
                      <a:pt x="2503" y="2177"/>
                      <a:pt x="2511" y="2177"/>
                    </a:cubicBezTo>
                    <a:cubicBezTo>
                      <a:pt x="2523" y="2177"/>
                      <a:pt x="2528" y="2169"/>
                      <a:pt x="2528" y="2158"/>
                    </a:cubicBezTo>
                    <a:cubicBezTo>
                      <a:pt x="2528" y="2146"/>
                      <a:pt x="2520" y="2138"/>
                      <a:pt x="2511" y="2138"/>
                    </a:cubicBezTo>
                    <a:close/>
                    <a:moveTo>
                      <a:pt x="1258" y="1133"/>
                    </a:moveTo>
                    <a:cubicBezTo>
                      <a:pt x="1201" y="1133"/>
                      <a:pt x="1157" y="1179"/>
                      <a:pt x="1157" y="1235"/>
                    </a:cubicBezTo>
                    <a:cubicBezTo>
                      <a:pt x="1157" y="1292"/>
                      <a:pt x="1201" y="1336"/>
                      <a:pt x="1258" y="1336"/>
                    </a:cubicBezTo>
                    <a:cubicBezTo>
                      <a:pt x="1314" y="1336"/>
                      <a:pt x="1360" y="1292"/>
                      <a:pt x="1360" y="1235"/>
                    </a:cubicBezTo>
                    <a:cubicBezTo>
                      <a:pt x="1360" y="1179"/>
                      <a:pt x="1314" y="1133"/>
                      <a:pt x="1258" y="1133"/>
                    </a:cubicBezTo>
                    <a:close/>
                    <a:moveTo>
                      <a:pt x="1213" y="1794"/>
                    </a:moveTo>
                    <a:cubicBezTo>
                      <a:pt x="1156" y="1794"/>
                      <a:pt x="1111" y="1839"/>
                      <a:pt x="1111" y="1895"/>
                    </a:cubicBezTo>
                    <a:cubicBezTo>
                      <a:pt x="1111" y="1952"/>
                      <a:pt x="1156" y="1997"/>
                      <a:pt x="1213" y="1997"/>
                    </a:cubicBezTo>
                    <a:cubicBezTo>
                      <a:pt x="1269" y="1997"/>
                      <a:pt x="1315" y="1952"/>
                      <a:pt x="1315" y="1895"/>
                    </a:cubicBezTo>
                    <a:cubicBezTo>
                      <a:pt x="1315" y="1839"/>
                      <a:pt x="1269" y="1794"/>
                      <a:pt x="1213" y="1794"/>
                    </a:cubicBezTo>
                    <a:close/>
                    <a:moveTo>
                      <a:pt x="1284" y="2005"/>
                    </a:moveTo>
                    <a:cubicBezTo>
                      <a:pt x="1238" y="2005"/>
                      <a:pt x="1199" y="2042"/>
                      <a:pt x="1199" y="2090"/>
                    </a:cubicBezTo>
                    <a:cubicBezTo>
                      <a:pt x="1199" y="2138"/>
                      <a:pt x="1236" y="2175"/>
                      <a:pt x="1284" y="2175"/>
                    </a:cubicBezTo>
                    <a:cubicBezTo>
                      <a:pt x="1332" y="2175"/>
                      <a:pt x="1368" y="2138"/>
                      <a:pt x="1368" y="2090"/>
                    </a:cubicBezTo>
                    <a:cubicBezTo>
                      <a:pt x="1368" y="2042"/>
                      <a:pt x="1332" y="2005"/>
                      <a:pt x="1284" y="2005"/>
                    </a:cubicBezTo>
                    <a:close/>
                    <a:moveTo>
                      <a:pt x="1396" y="561"/>
                    </a:moveTo>
                    <a:cubicBezTo>
                      <a:pt x="1396" y="527"/>
                      <a:pt x="1368" y="499"/>
                      <a:pt x="1337" y="499"/>
                    </a:cubicBezTo>
                    <a:cubicBezTo>
                      <a:pt x="1303" y="499"/>
                      <a:pt x="1278" y="527"/>
                      <a:pt x="1278" y="561"/>
                    </a:cubicBezTo>
                    <a:cubicBezTo>
                      <a:pt x="1278" y="594"/>
                      <a:pt x="1306" y="623"/>
                      <a:pt x="1337" y="623"/>
                    </a:cubicBezTo>
                    <a:cubicBezTo>
                      <a:pt x="1368" y="623"/>
                      <a:pt x="1396" y="594"/>
                      <a:pt x="1396" y="561"/>
                    </a:cubicBezTo>
                    <a:close/>
                    <a:moveTo>
                      <a:pt x="1574" y="1588"/>
                    </a:moveTo>
                    <a:cubicBezTo>
                      <a:pt x="1574" y="1555"/>
                      <a:pt x="1546" y="1525"/>
                      <a:pt x="1515" y="1525"/>
                    </a:cubicBezTo>
                    <a:cubicBezTo>
                      <a:pt x="1481" y="1525"/>
                      <a:pt x="1456" y="1555"/>
                      <a:pt x="1456" y="1588"/>
                    </a:cubicBezTo>
                    <a:cubicBezTo>
                      <a:pt x="1456" y="1622"/>
                      <a:pt x="1484" y="1650"/>
                      <a:pt x="1515" y="1650"/>
                    </a:cubicBezTo>
                    <a:cubicBezTo>
                      <a:pt x="1546" y="1650"/>
                      <a:pt x="1574" y="1622"/>
                      <a:pt x="1574" y="1588"/>
                    </a:cubicBezTo>
                    <a:close/>
                    <a:moveTo>
                      <a:pt x="1275" y="1647"/>
                    </a:moveTo>
                    <a:cubicBezTo>
                      <a:pt x="1275" y="1613"/>
                      <a:pt x="1247" y="1585"/>
                      <a:pt x="1216" y="1585"/>
                    </a:cubicBezTo>
                    <a:cubicBezTo>
                      <a:pt x="1185" y="1585"/>
                      <a:pt x="1157" y="1613"/>
                      <a:pt x="1157" y="1647"/>
                    </a:cubicBezTo>
                    <a:cubicBezTo>
                      <a:pt x="1157" y="1681"/>
                      <a:pt x="1185" y="1709"/>
                      <a:pt x="1216" y="1709"/>
                    </a:cubicBezTo>
                    <a:cubicBezTo>
                      <a:pt x="1247" y="1709"/>
                      <a:pt x="1275" y="1681"/>
                      <a:pt x="1275" y="1647"/>
                    </a:cubicBezTo>
                    <a:close/>
                    <a:moveTo>
                      <a:pt x="1566" y="2087"/>
                    </a:moveTo>
                    <a:cubicBezTo>
                      <a:pt x="1566" y="2053"/>
                      <a:pt x="1538" y="2025"/>
                      <a:pt x="1507" y="2025"/>
                    </a:cubicBezTo>
                    <a:cubicBezTo>
                      <a:pt x="1473" y="2025"/>
                      <a:pt x="1447" y="2053"/>
                      <a:pt x="1447" y="2087"/>
                    </a:cubicBezTo>
                    <a:cubicBezTo>
                      <a:pt x="1447" y="2121"/>
                      <a:pt x="1476" y="2149"/>
                      <a:pt x="1507" y="2149"/>
                    </a:cubicBezTo>
                    <a:cubicBezTo>
                      <a:pt x="1538" y="2146"/>
                      <a:pt x="1566" y="2121"/>
                      <a:pt x="1566" y="2087"/>
                    </a:cubicBezTo>
                    <a:close/>
                    <a:moveTo>
                      <a:pt x="1047" y="925"/>
                    </a:moveTo>
                    <a:cubicBezTo>
                      <a:pt x="1007" y="925"/>
                      <a:pt x="973" y="959"/>
                      <a:pt x="973" y="999"/>
                    </a:cubicBezTo>
                    <a:cubicBezTo>
                      <a:pt x="973" y="1038"/>
                      <a:pt x="1007" y="1072"/>
                      <a:pt x="1047" y="1072"/>
                    </a:cubicBezTo>
                    <a:cubicBezTo>
                      <a:pt x="1086" y="1072"/>
                      <a:pt x="1120" y="1038"/>
                      <a:pt x="1120" y="999"/>
                    </a:cubicBezTo>
                    <a:cubicBezTo>
                      <a:pt x="1120" y="956"/>
                      <a:pt x="1086" y="925"/>
                      <a:pt x="1047" y="925"/>
                    </a:cubicBezTo>
                    <a:close/>
                    <a:moveTo>
                      <a:pt x="1111" y="1089"/>
                    </a:moveTo>
                    <a:cubicBezTo>
                      <a:pt x="1079" y="1089"/>
                      <a:pt x="1055" y="1114"/>
                      <a:pt x="1055" y="1145"/>
                    </a:cubicBezTo>
                    <a:cubicBezTo>
                      <a:pt x="1055" y="1177"/>
                      <a:pt x="1079" y="1201"/>
                      <a:pt x="1111" y="1201"/>
                    </a:cubicBezTo>
                    <a:cubicBezTo>
                      <a:pt x="1142" y="1201"/>
                      <a:pt x="1168" y="1177"/>
                      <a:pt x="1168" y="1145"/>
                    </a:cubicBezTo>
                    <a:cubicBezTo>
                      <a:pt x="1168" y="1114"/>
                      <a:pt x="1142" y="1089"/>
                      <a:pt x="1111" y="1089"/>
                    </a:cubicBezTo>
                    <a:close/>
                    <a:moveTo>
                      <a:pt x="1123" y="1280"/>
                    </a:moveTo>
                    <a:cubicBezTo>
                      <a:pt x="1095" y="1280"/>
                      <a:pt x="1072" y="1303"/>
                      <a:pt x="1072" y="1334"/>
                    </a:cubicBezTo>
                    <a:cubicBezTo>
                      <a:pt x="1072" y="1365"/>
                      <a:pt x="1095" y="1387"/>
                      <a:pt x="1123" y="1387"/>
                    </a:cubicBezTo>
                    <a:cubicBezTo>
                      <a:pt x="1151" y="1387"/>
                      <a:pt x="1174" y="1365"/>
                      <a:pt x="1174" y="1334"/>
                    </a:cubicBezTo>
                    <a:cubicBezTo>
                      <a:pt x="1174" y="1303"/>
                      <a:pt x="1151" y="1280"/>
                      <a:pt x="1123" y="1280"/>
                    </a:cubicBezTo>
                    <a:close/>
                    <a:moveTo>
                      <a:pt x="1258" y="875"/>
                    </a:moveTo>
                    <a:cubicBezTo>
                      <a:pt x="1188" y="875"/>
                      <a:pt x="1131" y="931"/>
                      <a:pt x="1131" y="1002"/>
                    </a:cubicBezTo>
                    <a:cubicBezTo>
                      <a:pt x="1131" y="1072"/>
                      <a:pt x="1187" y="1128"/>
                      <a:pt x="1258" y="1128"/>
                    </a:cubicBezTo>
                    <a:cubicBezTo>
                      <a:pt x="1328" y="1128"/>
                      <a:pt x="1385" y="1072"/>
                      <a:pt x="1385" y="1002"/>
                    </a:cubicBezTo>
                    <a:cubicBezTo>
                      <a:pt x="1382" y="934"/>
                      <a:pt x="1326" y="875"/>
                      <a:pt x="1258" y="875"/>
                    </a:cubicBezTo>
                    <a:close/>
                    <a:moveTo>
                      <a:pt x="1021" y="1613"/>
                    </a:moveTo>
                    <a:cubicBezTo>
                      <a:pt x="993" y="1613"/>
                      <a:pt x="973" y="1636"/>
                      <a:pt x="973" y="1661"/>
                    </a:cubicBezTo>
                    <a:cubicBezTo>
                      <a:pt x="973" y="1686"/>
                      <a:pt x="995" y="1709"/>
                      <a:pt x="1021" y="1709"/>
                    </a:cubicBezTo>
                    <a:cubicBezTo>
                      <a:pt x="1046" y="1709"/>
                      <a:pt x="1069" y="1686"/>
                      <a:pt x="1069" y="1661"/>
                    </a:cubicBezTo>
                    <a:cubicBezTo>
                      <a:pt x="1069" y="1636"/>
                      <a:pt x="1049" y="1613"/>
                      <a:pt x="1021" y="1613"/>
                    </a:cubicBezTo>
                    <a:close/>
                    <a:moveTo>
                      <a:pt x="1069" y="1393"/>
                    </a:moveTo>
                    <a:cubicBezTo>
                      <a:pt x="1016" y="1393"/>
                      <a:pt x="970" y="1439"/>
                      <a:pt x="970" y="1492"/>
                    </a:cubicBezTo>
                    <a:cubicBezTo>
                      <a:pt x="970" y="1546"/>
                      <a:pt x="1015" y="1590"/>
                      <a:pt x="1069" y="1590"/>
                    </a:cubicBezTo>
                    <a:cubicBezTo>
                      <a:pt x="1122" y="1590"/>
                      <a:pt x="1168" y="1546"/>
                      <a:pt x="1168" y="1492"/>
                    </a:cubicBezTo>
                    <a:cubicBezTo>
                      <a:pt x="1168" y="1439"/>
                      <a:pt x="1126" y="1393"/>
                      <a:pt x="1069" y="1393"/>
                    </a:cubicBezTo>
                    <a:close/>
                    <a:moveTo>
                      <a:pt x="1337" y="1410"/>
                    </a:moveTo>
                    <a:cubicBezTo>
                      <a:pt x="1286" y="1410"/>
                      <a:pt x="1244" y="1452"/>
                      <a:pt x="1244" y="1503"/>
                    </a:cubicBezTo>
                    <a:cubicBezTo>
                      <a:pt x="1244" y="1554"/>
                      <a:pt x="1286" y="1596"/>
                      <a:pt x="1337" y="1596"/>
                    </a:cubicBezTo>
                    <a:cubicBezTo>
                      <a:pt x="1388" y="1596"/>
                      <a:pt x="1430" y="1554"/>
                      <a:pt x="1430" y="1503"/>
                    </a:cubicBezTo>
                    <a:cubicBezTo>
                      <a:pt x="1430" y="1452"/>
                      <a:pt x="1388" y="1410"/>
                      <a:pt x="1337" y="1410"/>
                    </a:cubicBezTo>
                    <a:close/>
                    <a:moveTo>
                      <a:pt x="1391" y="1672"/>
                    </a:moveTo>
                    <a:cubicBezTo>
                      <a:pt x="1360" y="1672"/>
                      <a:pt x="1337" y="1698"/>
                      <a:pt x="1337" y="1726"/>
                    </a:cubicBezTo>
                    <a:cubicBezTo>
                      <a:pt x="1337" y="1754"/>
                      <a:pt x="1363" y="1779"/>
                      <a:pt x="1391" y="1779"/>
                    </a:cubicBezTo>
                    <a:cubicBezTo>
                      <a:pt x="1422" y="1779"/>
                      <a:pt x="1444" y="1754"/>
                      <a:pt x="1444" y="1726"/>
                    </a:cubicBezTo>
                    <a:cubicBezTo>
                      <a:pt x="1444" y="1698"/>
                      <a:pt x="1419" y="1672"/>
                      <a:pt x="1391" y="1672"/>
                    </a:cubicBezTo>
                    <a:close/>
                    <a:moveTo>
                      <a:pt x="973" y="1794"/>
                    </a:moveTo>
                    <a:cubicBezTo>
                      <a:pt x="973" y="1825"/>
                      <a:pt x="999" y="1847"/>
                      <a:pt x="1027" y="1847"/>
                    </a:cubicBezTo>
                    <a:cubicBezTo>
                      <a:pt x="1055" y="1847"/>
                      <a:pt x="1080" y="1822"/>
                      <a:pt x="1080" y="1794"/>
                    </a:cubicBezTo>
                    <a:cubicBezTo>
                      <a:pt x="1080" y="1763"/>
                      <a:pt x="1055" y="1740"/>
                      <a:pt x="1027" y="1740"/>
                    </a:cubicBezTo>
                    <a:cubicBezTo>
                      <a:pt x="999" y="1740"/>
                      <a:pt x="973" y="1763"/>
                      <a:pt x="973" y="1794"/>
                    </a:cubicBezTo>
                    <a:close/>
                    <a:moveTo>
                      <a:pt x="1032" y="1926"/>
                    </a:moveTo>
                    <a:cubicBezTo>
                      <a:pt x="998" y="1926"/>
                      <a:pt x="968" y="1954"/>
                      <a:pt x="968" y="1991"/>
                    </a:cubicBezTo>
                    <a:cubicBezTo>
                      <a:pt x="968" y="2028"/>
                      <a:pt x="996" y="2056"/>
                      <a:pt x="1032" y="2056"/>
                    </a:cubicBezTo>
                    <a:cubicBezTo>
                      <a:pt x="1066" y="2056"/>
                      <a:pt x="1097" y="2028"/>
                      <a:pt x="1097" y="1991"/>
                    </a:cubicBezTo>
                    <a:cubicBezTo>
                      <a:pt x="1097" y="1954"/>
                      <a:pt x="1065" y="1926"/>
                      <a:pt x="1032" y="1926"/>
                    </a:cubicBezTo>
                    <a:close/>
                    <a:moveTo>
                      <a:pt x="1416" y="152"/>
                    </a:moveTo>
                    <a:cubicBezTo>
                      <a:pt x="1416" y="197"/>
                      <a:pt x="1453" y="237"/>
                      <a:pt x="1501" y="237"/>
                    </a:cubicBezTo>
                    <a:cubicBezTo>
                      <a:pt x="1549" y="237"/>
                      <a:pt x="1586" y="200"/>
                      <a:pt x="1586" y="152"/>
                    </a:cubicBezTo>
                    <a:cubicBezTo>
                      <a:pt x="1586" y="104"/>
                      <a:pt x="1549" y="68"/>
                      <a:pt x="1501" y="68"/>
                    </a:cubicBezTo>
                    <a:cubicBezTo>
                      <a:pt x="1453" y="68"/>
                      <a:pt x="1416" y="107"/>
                      <a:pt x="1416" y="152"/>
                    </a:cubicBezTo>
                    <a:close/>
                    <a:moveTo>
                      <a:pt x="1591" y="161"/>
                    </a:moveTo>
                    <a:cubicBezTo>
                      <a:pt x="1591" y="183"/>
                      <a:pt x="1608" y="200"/>
                      <a:pt x="1631" y="200"/>
                    </a:cubicBezTo>
                    <a:cubicBezTo>
                      <a:pt x="1653" y="200"/>
                      <a:pt x="1670" y="183"/>
                      <a:pt x="1670" y="161"/>
                    </a:cubicBezTo>
                    <a:cubicBezTo>
                      <a:pt x="1670" y="138"/>
                      <a:pt x="1653" y="121"/>
                      <a:pt x="1631" y="121"/>
                    </a:cubicBezTo>
                    <a:cubicBezTo>
                      <a:pt x="1608" y="121"/>
                      <a:pt x="1591" y="138"/>
                      <a:pt x="1591" y="161"/>
                    </a:cubicBezTo>
                    <a:close/>
                    <a:moveTo>
                      <a:pt x="1171" y="590"/>
                    </a:moveTo>
                    <a:cubicBezTo>
                      <a:pt x="1227" y="590"/>
                      <a:pt x="1272" y="544"/>
                      <a:pt x="1272" y="488"/>
                    </a:cubicBezTo>
                    <a:cubicBezTo>
                      <a:pt x="1272" y="432"/>
                      <a:pt x="1227" y="386"/>
                      <a:pt x="1171" y="386"/>
                    </a:cubicBezTo>
                    <a:cubicBezTo>
                      <a:pt x="1114" y="386"/>
                      <a:pt x="1069" y="432"/>
                      <a:pt x="1069" y="488"/>
                    </a:cubicBezTo>
                    <a:cubicBezTo>
                      <a:pt x="1069" y="544"/>
                      <a:pt x="1114" y="590"/>
                      <a:pt x="1171" y="590"/>
                    </a:cubicBezTo>
                    <a:close/>
                    <a:moveTo>
                      <a:pt x="1301" y="341"/>
                    </a:moveTo>
                    <a:cubicBezTo>
                      <a:pt x="1357" y="341"/>
                      <a:pt x="1402" y="296"/>
                      <a:pt x="1402" y="240"/>
                    </a:cubicBezTo>
                    <a:cubicBezTo>
                      <a:pt x="1402" y="183"/>
                      <a:pt x="1357" y="138"/>
                      <a:pt x="1301" y="138"/>
                    </a:cubicBezTo>
                    <a:cubicBezTo>
                      <a:pt x="1244" y="138"/>
                      <a:pt x="1199" y="183"/>
                      <a:pt x="1199" y="240"/>
                    </a:cubicBezTo>
                    <a:cubicBezTo>
                      <a:pt x="1199" y="296"/>
                      <a:pt x="1244" y="341"/>
                      <a:pt x="1301" y="341"/>
                    </a:cubicBezTo>
                    <a:close/>
                    <a:moveTo>
                      <a:pt x="1120" y="344"/>
                    </a:moveTo>
                    <a:cubicBezTo>
                      <a:pt x="1120" y="327"/>
                      <a:pt x="1106" y="310"/>
                      <a:pt x="1086" y="310"/>
                    </a:cubicBezTo>
                    <a:cubicBezTo>
                      <a:pt x="1069" y="310"/>
                      <a:pt x="1052" y="324"/>
                      <a:pt x="1052" y="344"/>
                    </a:cubicBezTo>
                    <a:cubicBezTo>
                      <a:pt x="1052" y="364"/>
                      <a:pt x="1066" y="378"/>
                      <a:pt x="1086" y="378"/>
                    </a:cubicBezTo>
                    <a:cubicBezTo>
                      <a:pt x="1106" y="378"/>
                      <a:pt x="1120" y="364"/>
                      <a:pt x="1120" y="344"/>
                    </a:cubicBezTo>
                    <a:close/>
                    <a:moveTo>
                      <a:pt x="1165" y="353"/>
                    </a:moveTo>
                    <a:cubicBezTo>
                      <a:pt x="1187" y="353"/>
                      <a:pt x="1205" y="335"/>
                      <a:pt x="1205" y="313"/>
                    </a:cubicBezTo>
                    <a:cubicBezTo>
                      <a:pt x="1205" y="290"/>
                      <a:pt x="1187" y="274"/>
                      <a:pt x="1165" y="274"/>
                    </a:cubicBezTo>
                    <a:cubicBezTo>
                      <a:pt x="1142" y="274"/>
                      <a:pt x="1126" y="291"/>
                      <a:pt x="1126" y="313"/>
                    </a:cubicBezTo>
                    <a:cubicBezTo>
                      <a:pt x="1126" y="333"/>
                      <a:pt x="1142" y="353"/>
                      <a:pt x="1165" y="353"/>
                    </a:cubicBezTo>
                    <a:close/>
                    <a:moveTo>
                      <a:pt x="1134" y="254"/>
                    </a:moveTo>
                    <a:cubicBezTo>
                      <a:pt x="1151" y="254"/>
                      <a:pt x="1165" y="240"/>
                      <a:pt x="1165" y="223"/>
                    </a:cubicBezTo>
                    <a:cubicBezTo>
                      <a:pt x="1165" y="206"/>
                      <a:pt x="1151" y="192"/>
                      <a:pt x="1134" y="192"/>
                    </a:cubicBezTo>
                    <a:cubicBezTo>
                      <a:pt x="1117" y="192"/>
                      <a:pt x="1103" y="206"/>
                      <a:pt x="1103" y="223"/>
                    </a:cubicBezTo>
                    <a:cubicBezTo>
                      <a:pt x="1103" y="240"/>
                      <a:pt x="1117" y="254"/>
                      <a:pt x="1134" y="254"/>
                    </a:cubicBezTo>
                    <a:close/>
                    <a:moveTo>
                      <a:pt x="1518" y="262"/>
                    </a:moveTo>
                    <a:cubicBezTo>
                      <a:pt x="1461" y="262"/>
                      <a:pt x="1419" y="307"/>
                      <a:pt x="1419" y="364"/>
                    </a:cubicBezTo>
                    <a:cubicBezTo>
                      <a:pt x="1419" y="420"/>
                      <a:pt x="1464" y="465"/>
                      <a:pt x="1518" y="465"/>
                    </a:cubicBezTo>
                    <a:cubicBezTo>
                      <a:pt x="1571" y="465"/>
                      <a:pt x="1617" y="420"/>
                      <a:pt x="1617" y="364"/>
                    </a:cubicBezTo>
                    <a:cubicBezTo>
                      <a:pt x="1617" y="307"/>
                      <a:pt x="1574" y="262"/>
                      <a:pt x="1518" y="262"/>
                    </a:cubicBezTo>
                    <a:close/>
                    <a:moveTo>
                      <a:pt x="1639" y="209"/>
                    </a:moveTo>
                    <a:cubicBezTo>
                      <a:pt x="1622" y="209"/>
                      <a:pt x="1608" y="223"/>
                      <a:pt x="1608" y="240"/>
                    </a:cubicBezTo>
                    <a:cubicBezTo>
                      <a:pt x="1608" y="257"/>
                      <a:pt x="1622" y="271"/>
                      <a:pt x="1639" y="271"/>
                    </a:cubicBezTo>
                    <a:cubicBezTo>
                      <a:pt x="1656" y="271"/>
                      <a:pt x="1670" y="257"/>
                      <a:pt x="1670" y="240"/>
                    </a:cubicBezTo>
                    <a:cubicBezTo>
                      <a:pt x="1670" y="223"/>
                      <a:pt x="1656" y="209"/>
                      <a:pt x="1639" y="209"/>
                    </a:cubicBezTo>
                    <a:close/>
                    <a:moveTo>
                      <a:pt x="1334" y="378"/>
                    </a:moveTo>
                    <a:cubicBezTo>
                      <a:pt x="1314" y="378"/>
                      <a:pt x="1301" y="395"/>
                      <a:pt x="1301" y="412"/>
                    </a:cubicBezTo>
                    <a:cubicBezTo>
                      <a:pt x="1301" y="429"/>
                      <a:pt x="1314" y="446"/>
                      <a:pt x="1334" y="446"/>
                    </a:cubicBezTo>
                    <a:cubicBezTo>
                      <a:pt x="1353" y="446"/>
                      <a:pt x="1368" y="429"/>
                      <a:pt x="1368" y="412"/>
                    </a:cubicBezTo>
                    <a:cubicBezTo>
                      <a:pt x="1368" y="395"/>
                      <a:pt x="1353" y="378"/>
                      <a:pt x="1334" y="378"/>
                    </a:cubicBezTo>
                    <a:close/>
                    <a:moveTo>
                      <a:pt x="1515" y="497"/>
                    </a:moveTo>
                    <a:cubicBezTo>
                      <a:pt x="1461" y="497"/>
                      <a:pt x="1416" y="541"/>
                      <a:pt x="1416" y="595"/>
                    </a:cubicBezTo>
                    <a:cubicBezTo>
                      <a:pt x="1416" y="648"/>
                      <a:pt x="1461" y="694"/>
                      <a:pt x="1515" y="694"/>
                    </a:cubicBezTo>
                    <a:cubicBezTo>
                      <a:pt x="1569" y="694"/>
                      <a:pt x="1614" y="648"/>
                      <a:pt x="1614" y="595"/>
                    </a:cubicBezTo>
                    <a:cubicBezTo>
                      <a:pt x="1614" y="541"/>
                      <a:pt x="1569" y="497"/>
                      <a:pt x="1515" y="497"/>
                    </a:cubicBezTo>
                    <a:close/>
                    <a:moveTo>
                      <a:pt x="1275" y="669"/>
                    </a:moveTo>
                    <a:cubicBezTo>
                      <a:pt x="1255" y="669"/>
                      <a:pt x="1241" y="685"/>
                      <a:pt x="1241" y="705"/>
                    </a:cubicBezTo>
                    <a:cubicBezTo>
                      <a:pt x="1241" y="724"/>
                      <a:pt x="1258" y="742"/>
                      <a:pt x="1275" y="742"/>
                    </a:cubicBezTo>
                    <a:cubicBezTo>
                      <a:pt x="1295" y="742"/>
                      <a:pt x="1309" y="724"/>
                      <a:pt x="1309" y="705"/>
                    </a:cubicBezTo>
                    <a:cubicBezTo>
                      <a:pt x="1309" y="685"/>
                      <a:pt x="1295" y="669"/>
                      <a:pt x="1275" y="669"/>
                    </a:cubicBezTo>
                    <a:close/>
                    <a:moveTo>
                      <a:pt x="1492" y="734"/>
                    </a:moveTo>
                    <a:cubicBezTo>
                      <a:pt x="1418" y="734"/>
                      <a:pt x="1360" y="792"/>
                      <a:pt x="1360" y="866"/>
                    </a:cubicBezTo>
                    <a:cubicBezTo>
                      <a:pt x="1360" y="939"/>
                      <a:pt x="1418" y="999"/>
                      <a:pt x="1492" y="999"/>
                    </a:cubicBezTo>
                    <a:cubicBezTo>
                      <a:pt x="1565" y="999"/>
                      <a:pt x="1625" y="940"/>
                      <a:pt x="1625" y="866"/>
                    </a:cubicBezTo>
                    <a:cubicBezTo>
                      <a:pt x="1622" y="793"/>
                      <a:pt x="1565" y="734"/>
                      <a:pt x="1492" y="734"/>
                    </a:cubicBezTo>
                    <a:close/>
                    <a:moveTo>
                      <a:pt x="1244" y="801"/>
                    </a:moveTo>
                    <a:cubicBezTo>
                      <a:pt x="1236" y="801"/>
                      <a:pt x="1227" y="809"/>
                      <a:pt x="1227" y="818"/>
                    </a:cubicBezTo>
                    <a:cubicBezTo>
                      <a:pt x="1227" y="826"/>
                      <a:pt x="1235" y="835"/>
                      <a:pt x="1244" y="835"/>
                    </a:cubicBezTo>
                    <a:cubicBezTo>
                      <a:pt x="1252" y="835"/>
                      <a:pt x="1261" y="826"/>
                      <a:pt x="1261" y="818"/>
                    </a:cubicBezTo>
                    <a:cubicBezTo>
                      <a:pt x="1261" y="809"/>
                      <a:pt x="1253" y="801"/>
                      <a:pt x="1244" y="801"/>
                    </a:cubicBezTo>
                    <a:close/>
                    <a:moveTo>
                      <a:pt x="1459" y="1016"/>
                    </a:moveTo>
                    <a:cubicBezTo>
                      <a:pt x="1442" y="1016"/>
                      <a:pt x="1428" y="1030"/>
                      <a:pt x="1428" y="1047"/>
                    </a:cubicBezTo>
                    <a:cubicBezTo>
                      <a:pt x="1428" y="1064"/>
                      <a:pt x="1442" y="1078"/>
                      <a:pt x="1459" y="1078"/>
                    </a:cubicBezTo>
                    <a:cubicBezTo>
                      <a:pt x="1476" y="1078"/>
                      <a:pt x="1490" y="1064"/>
                      <a:pt x="1490" y="1047"/>
                    </a:cubicBezTo>
                    <a:cubicBezTo>
                      <a:pt x="1490" y="1030"/>
                      <a:pt x="1476" y="1016"/>
                      <a:pt x="1459" y="1016"/>
                    </a:cubicBezTo>
                    <a:close/>
                    <a:moveTo>
                      <a:pt x="1614" y="1052"/>
                    </a:moveTo>
                    <a:cubicBezTo>
                      <a:pt x="1583" y="1052"/>
                      <a:pt x="1557" y="1078"/>
                      <a:pt x="1557" y="1109"/>
                    </a:cubicBezTo>
                    <a:cubicBezTo>
                      <a:pt x="1557" y="1139"/>
                      <a:pt x="1583" y="1164"/>
                      <a:pt x="1614" y="1164"/>
                    </a:cubicBezTo>
                    <a:cubicBezTo>
                      <a:pt x="1645" y="1164"/>
                      <a:pt x="1670" y="1139"/>
                      <a:pt x="1670" y="1109"/>
                    </a:cubicBezTo>
                    <a:cubicBezTo>
                      <a:pt x="1667" y="1078"/>
                      <a:pt x="1642" y="1052"/>
                      <a:pt x="1614" y="1052"/>
                    </a:cubicBezTo>
                    <a:close/>
                    <a:moveTo>
                      <a:pt x="1391" y="1184"/>
                    </a:moveTo>
                    <a:cubicBezTo>
                      <a:pt x="1391" y="1198"/>
                      <a:pt x="1402" y="1212"/>
                      <a:pt x="1419" y="1212"/>
                    </a:cubicBezTo>
                    <a:cubicBezTo>
                      <a:pt x="1433" y="1212"/>
                      <a:pt x="1443" y="1205"/>
                      <a:pt x="1446" y="1193"/>
                    </a:cubicBezTo>
                    <a:cubicBezTo>
                      <a:pt x="1455" y="1216"/>
                      <a:pt x="1478" y="1232"/>
                      <a:pt x="1504" y="1232"/>
                    </a:cubicBezTo>
                    <a:cubicBezTo>
                      <a:pt x="1538" y="1232"/>
                      <a:pt x="1566" y="1204"/>
                      <a:pt x="1566" y="1170"/>
                    </a:cubicBezTo>
                    <a:cubicBezTo>
                      <a:pt x="1566" y="1136"/>
                      <a:pt x="1538" y="1109"/>
                      <a:pt x="1504" y="1109"/>
                    </a:cubicBezTo>
                    <a:cubicBezTo>
                      <a:pt x="1471" y="1109"/>
                      <a:pt x="1443" y="1135"/>
                      <a:pt x="1442" y="1167"/>
                    </a:cubicBezTo>
                    <a:cubicBezTo>
                      <a:pt x="1437" y="1161"/>
                      <a:pt x="1429" y="1156"/>
                      <a:pt x="1419" y="1156"/>
                    </a:cubicBezTo>
                    <a:cubicBezTo>
                      <a:pt x="1402" y="1156"/>
                      <a:pt x="1391" y="1170"/>
                      <a:pt x="1391" y="1184"/>
                    </a:cubicBezTo>
                    <a:close/>
                    <a:moveTo>
                      <a:pt x="1560" y="1754"/>
                    </a:moveTo>
                    <a:cubicBezTo>
                      <a:pt x="1529" y="1754"/>
                      <a:pt x="1504" y="1780"/>
                      <a:pt x="1504" y="1811"/>
                    </a:cubicBezTo>
                    <a:cubicBezTo>
                      <a:pt x="1504" y="1843"/>
                      <a:pt x="1529" y="1867"/>
                      <a:pt x="1560" y="1867"/>
                    </a:cubicBezTo>
                    <a:cubicBezTo>
                      <a:pt x="1591" y="1867"/>
                      <a:pt x="1617" y="1843"/>
                      <a:pt x="1617" y="1811"/>
                    </a:cubicBezTo>
                    <a:cubicBezTo>
                      <a:pt x="1617" y="1780"/>
                      <a:pt x="1591" y="1754"/>
                      <a:pt x="1560" y="1754"/>
                    </a:cubicBezTo>
                    <a:close/>
                    <a:moveTo>
                      <a:pt x="1523" y="1969"/>
                    </a:moveTo>
                    <a:cubicBezTo>
                      <a:pt x="1523" y="1981"/>
                      <a:pt x="1532" y="1988"/>
                      <a:pt x="1543" y="1988"/>
                    </a:cubicBezTo>
                    <a:cubicBezTo>
                      <a:pt x="1555" y="1988"/>
                      <a:pt x="1563" y="1981"/>
                      <a:pt x="1563" y="1969"/>
                    </a:cubicBezTo>
                    <a:cubicBezTo>
                      <a:pt x="1563" y="1958"/>
                      <a:pt x="1555" y="1949"/>
                      <a:pt x="1543" y="1949"/>
                    </a:cubicBezTo>
                    <a:cubicBezTo>
                      <a:pt x="1532" y="1949"/>
                      <a:pt x="1523" y="1958"/>
                      <a:pt x="1523" y="1969"/>
                    </a:cubicBezTo>
                    <a:close/>
                    <a:moveTo>
                      <a:pt x="1041" y="2124"/>
                    </a:moveTo>
                    <a:cubicBezTo>
                      <a:pt x="1041" y="2152"/>
                      <a:pt x="1063" y="2172"/>
                      <a:pt x="1089" y="2172"/>
                    </a:cubicBezTo>
                    <a:cubicBezTo>
                      <a:pt x="1117" y="2172"/>
                      <a:pt x="1137" y="2150"/>
                      <a:pt x="1137" y="2124"/>
                    </a:cubicBezTo>
                    <a:cubicBezTo>
                      <a:pt x="1137" y="2099"/>
                      <a:pt x="1114" y="2076"/>
                      <a:pt x="1089" y="2076"/>
                    </a:cubicBezTo>
                    <a:cubicBezTo>
                      <a:pt x="1063" y="2076"/>
                      <a:pt x="1041" y="2098"/>
                      <a:pt x="1041" y="2124"/>
                    </a:cubicBezTo>
                    <a:close/>
                    <a:moveTo>
                      <a:pt x="1459" y="1833"/>
                    </a:moveTo>
                    <a:cubicBezTo>
                      <a:pt x="1430" y="1833"/>
                      <a:pt x="1405" y="1856"/>
                      <a:pt x="1405" y="1887"/>
                    </a:cubicBezTo>
                    <a:cubicBezTo>
                      <a:pt x="1405" y="1918"/>
                      <a:pt x="1428" y="1940"/>
                      <a:pt x="1459" y="1940"/>
                    </a:cubicBezTo>
                    <a:cubicBezTo>
                      <a:pt x="1487" y="1940"/>
                      <a:pt x="1512" y="1918"/>
                      <a:pt x="1512" y="1887"/>
                    </a:cubicBezTo>
                    <a:cubicBezTo>
                      <a:pt x="1512" y="1856"/>
                      <a:pt x="1490" y="1833"/>
                      <a:pt x="1459" y="1833"/>
                    </a:cubicBezTo>
                    <a:close/>
                    <a:moveTo>
                      <a:pt x="1416" y="2000"/>
                    </a:moveTo>
                    <a:cubicBezTo>
                      <a:pt x="1416" y="2012"/>
                      <a:pt x="1425" y="2019"/>
                      <a:pt x="1436" y="2019"/>
                    </a:cubicBezTo>
                    <a:cubicBezTo>
                      <a:pt x="1447" y="2019"/>
                      <a:pt x="1456" y="2011"/>
                      <a:pt x="1456" y="2000"/>
                    </a:cubicBezTo>
                    <a:cubicBezTo>
                      <a:pt x="1456" y="1988"/>
                      <a:pt x="1447" y="1980"/>
                      <a:pt x="1436" y="1980"/>
                    </a:cubicBezTo>
                    <a:cubicBezTo>
                      <a:pt x="1425" y="1980"/>
                      <a:pt x="1416" y="1989"/>
                      <a:pt x="1416" y="2000"/>
                    </a:cubicBezTo>
                    <a:close/>
                    <a:moveTo>
                      <a:pt x="1016" y="149"/>
                    </a:moveTo>
                    <a:cubicBezTo>
                      <a:pt x="990" y="149"/>
                      <a:pt x="970" y="169"/>
                      <a:pt x="970" y="195"/>
                    </a:cubicBezTo>
                    <a:cubicBezTo>
                      <a:pt x="970" y="220"/>
                      <a:pt x="990" y="240"/>
                      <a:pt x="1016" y="240"/>
                    </a:cubicBezTo>
                    <a:cubicBezTo>
                      <a:pt x="1041" y="240"/>
                      <a:pt x="1061" y="220"/>
                      <a:pt x="1061" y="195"/>
                    </a:cubicBezTo>
                    <a:cubicBezTo>
                      <a:pt x="1061" y="169"/>
                      <a:pt x="1041" y="149"/>
                      <a:pt x="1016" y="149"/>
                    </a:cubicBezTo>
                    <a:close/>
                    <a:moveTo>
                      <a:pt x="1021" y="276"/>
                    </a:moveTo>
                    <a:cubicBezTo>
                      <a:pt x="1004" y="276"/>
                      <a:pt x="990" y="290"/>
                      <a:pt x="990" y="307"/>
                    </a:cubicBezTo>
                    <a:cubicBezTo>
                      <a:pt x="990" y="323"/>
                      <a:pt x="1004" y="338"/>
                      <a:pt x="1021" y="338"/>
                    </a:cubicBezTo>
                    <a:cubicBezTo>
                      <a:pt x="1038" y="338"/>
                      <a:pt x="1052" y="323"/>
                      <a:pt x="1052" y="307"/>
                    </a:cubicBezTo>
                    <a:cubicBezTo>
                      <a:pt x="1052" y="290"/>
                      <a:pt x="1035" y="276"/>
                      <a:pt x="1021" y="276"/>
                    </a:cubicBezTo>
                    <a:close/>
                    <a:moveTo>
                      <a:pt x="1097" y="271"/>
                    </a:moveTo>
                    <a:cubicBezTo>
                      <a:pt x="1094" y="271"/>
                      <a:pt x="1092" y="273"/>
                      <a:pt x="1092" y="276"/>
                    </a:cubicBezTo>
                    <a:cubicBezTo>
                      <a:pt x="1092" y="278"/>
                      <a:pt x="1094" y="282"/>
                      <a:pt x="1097" y="282"/>
                    </a:cubicBezTo>
                    <a:cubicBezTo>
                      <a:pt x="1099" y="282"/>
                      <a:pt x="1103" y="279"/>
                      <a:pt x="1103" y="276"/>
                    </a:cubicBezTo>
                    <a:cubicBezTo>
                      <a:pt x="1103" y="274"/>
                      <a:pt x="1099" y="271"/>
                      <a:pt x="1097" y="271"/>
                    </a:cubicBezTo>
                    <a:close/>
                    <a:moveTo>
                      <a:pt x="1007" y="384"/>
                    </a:moveTo>
                    <a:cubicBezTo>
                      <a:pt x="1001" y="384"/>
                      <a:pt x="996" y="389"/>
                      <a:pt x="996" y="395"/>
                    </a:cubicBezTo>
                    <a:cubicBezTo>
                      <a:pt x="996" y="401"/>
                      <a:pt x="1001" y="406"/>
                      <a:pt x="1007" y="406"/>
                    </a:cubicBezTo>
                    <a:cubicBezTo>
                      <a:pt x="1013" y="406"/>
                      <a:pt x="1018" y="401"/>
                      <a:pt x="1018" y="395"/>
                    </a:cubicBezTo>
                    <a:cubicBezTo>
                      <a:pt x="1018" y="389"/>
                      <a:pt x="1013" y="384"/>
                      <a:pt x="1007" y="384"/>
                    </a:cubicBezTo>
                    <a:close/>
                    <a:moveTo>
                      <a:pt x="1072" y="584"/>
                    </a:moveTo>
                    <a:cubicBezTo>
                      <a:pt x="1018" y="584"/>
                      <a:pt x="973" y="629"/>
                      <a:pt x="973" y="683"/>
                    </a:cubicBezTo>
                    <a:cubicBezTo>
                      <a:pt x="973" y="736"/>
                      <a:pt x="1018" y="782"/>
                      <a:pt x="1072" y="782"/>
                    </a:cubicBezTo>
                    <a:cubicBezTo>
                      <a:pt x="1126" y="782"/>
                      <a:pt x="1171" y="736"/>
                      <a:pt x="1171" y="683"/>
                    </a:cubicBezTo>
                    <a:cubicBezTo>
                      <a:pt x="1171" y="629"/>
                      <a:pt x="1126" y="584"/>
                      <a:pt x="1072" y="584"/>
                    </a:cubicBezTo>
                    <a:close/>
                    <a:moveTo>
                      <a:pt x="1069" y="849"/>
                    </a:moveTo>
                    <a:cubicBezTo>
                      <a:pt x="1055" y="849"/>
                      <a:pt x="1041" y="861"/>
                      <a:pt x="1041" y="877"/>
                    </a:cubicBezTo>
                    <a:cubicBezTo>
                      <a:pt x="1041" y="892"/>
                      <a:pt x="1052" y="906"/>
                      <a:pt x="1069" y="906"/>
                    </a:cubicBezTo>
                    <a:cubicBezTo>
                      <a:pt x="1086" y="906"/>
                      <a:pt x="1097" y="893"/>
                      <a:pt x="1097" y="877"/>
                    </a:cubicBezTo>
                    <a:cubicBezTo>
                      <a:pt x="1097" y="860"/>
                      <a:pt x="1086" y="849"/>
                      <a:pt x="1069" y="849"/>
                    </a:cubicBezTo>
                    <a:close/>
                    <a:moveTo>
                      <a:pt x="1334" y="688"/>
                    </a:moveTo>
                    <a:cubicBezTo>
                      <a:pt x="1334" y="700"/>
                      <a:pt x="1343" y="708"/>
                      <a:pt x="1354" y="708"/>
                    </a:cubicBezTo>
                    <a:cubicBezTo>
                      <a:pt x="1365" y="708"/>
                      <a:pt x="1374" y="699"/>
                      <a:pt x="1374" y="688"/>
                    </a:cubicBezTo>
                    <a:cubicBezTo>
                      <a:pt x="1374" y="676"/>
                      <a:pt x="1365" y="669"/>
                      <a:pt x="1354" y="669"/>
                    </a:cubicBezTo>
                    <a:cubicBezTo>
                      <a:pt x="1343" y="669"/>
                      <a:pt x="1334" y="680"/>
                      <a:pt x="1334" y="688"/>
                    </a:cubicBezTo>
                    <a:close/>
                    <a:moveTo>
                      <a:pt x="1233" y="632"/>
                    </a:moveTo>
                    <a:cubicBezTo>
                      <a:pt x="1230" y="632"/>
                      <a:pt x="1227" y="635"/>
                      <a:pt x="1227" y="640"/>
                    </a:cubicBezTo>
                    <a:cubicBezTo>
                      <a:pt x="1227" y="643"/>
                      <a:pt x="1230" y="649"/>
                      <a:pt x="1233" y="649"/>
                    </a:cubicBezTo>
                    <a:cubicBezTo>
                      <a:pt x="1236" y="649"/>
                      <a:pt x="1238" y="646"/>
                      <a:pt x="1238" y="640"/>
                    </a:cubicBezTo>
                    <a:cubicBezTo>
                      <a:pt x="1241" y="635"/>
                      <a:pt x="1238" y="632"/>
                      <a:pt x="1233" y="632"/>
                    </a:cubicBezTo>
                    <a:close/>
                    <a:moveTo>
                      <a:pt x="1577" y="686"/>
                    </a:moveTo>
                    <a:cubicBezTo>
                      <a:pt x="1577" y="700"/>
                      <a:pt x="1588" y="711"/>
                      <a:pt x="1603" y="711"/>
                    </a:cubicBezTo>
                    <a:cubicBezTo>
                      <a:pt x="1617" y="711"/>
                      <a:pt x="1628" y="700"/>
                      <a:pt x="1628" y="686"/>
                    </a:cubicBezTo>
                    <a:cubicBezTo>
                      <a:pt x="1628" y="671"/>
                      <a:pt x="1617" y="660"/>
                      <a:pt x="1603" y="660"/>
                    </a:cubicBezTo>
                    <a:cubicBezTo>
                      <a:pt x="1588" y="660"/>
                      <a:pt x="1577" y="671"/>
                      <a:pt x="1577" y="686"/>
                    </a:cubicBezTo>
                    <a:close/>
                    <a:moveTo>
                      <a:pt x="1591" y="477"/>
                    </a:moveTo>
                    <a:cubicBezTo>
                      <a:pt x="1591" y="499"/>
                      <a:pt x="1608" y="516"/>
                      <a:pt x="1631" y="516"/>
                    </a:cubicBezTo>
                    <a:cubicBezTo>
                      <a:pt x="1653" y="516"/>
                      <a:pt x="1670" y="499"/>
                      <a:pt x="1670" y="477"/>
                    </a:cubicBezTo>
                    <a:cubicBezTo>
                      <a:pt x="1670" y="454"/>
                      <a:pt x="1653" y="437"/>
                      <a:pt x="1631" y="437"/>
                    </a:cubicBezTo>
                    <a:cubicBezTo>
                      <a:pt x="1608" y="437"/>
                      <a:pt x="1591" y="454"/>
                      <a:pt x="1591" y="477"/>
                    </a:cubicBezTo>
                    <a:close/>
                    <a:moveTo>
                      <a:pt x="1611" y="956"/>
                    </a:moveTo>
                    <a:cubicBezTo>
                      <a:pt x="1611" y="967"/>
                      <a:pt x="1622" y="979"/>
                      <a:pt x="1634" y="979"/>
                    </a:cubicBezTo>
                    <a:cubicBezTo>
                      <a:pt x="1645" y="979"/>
                      <a:pt x="1656" y="967"/>
                      <a:pt x="1656" y="956"/>
                    </a:cubicBezTo>
                    <a:cubicBezTo>
                      <a:pt x="1656" y="944"/>
                      <a:pt x="1645" y="934"/>
                      <a:pt x="1634" y="934"/>
                    </a:cubicBezTo>
                    <a:cubicBezTo>
                      <a:pt x="1622" y="934"/>
                      <a:pt x="1611" y="944"/>
                      <a:pt x="1611" y="956"/>
                    </a:cubicBezTo>
                    <a:close/>
                    <a:moveTo>
                      <a:pt x="1631" y="1016"/>
                    </a:moveTo>
                    <a:cubicBezTo>
                      <a:pt x="1631" y="1024"/>
                      <a:pt x="1636" y="1030"/>
                      <a:pt x="1645" y="1030"/>
                    </a:cubicBezTo>
                    <a:cubicBezTo>
                      <a:pt x="1653" y="1030"/>
                      <a:pt x="1659" y="1024"/>
                      <a:pt x="1659" y="1016"/>
                    </a:cubicBezTo>
                    <a:cubicBezTo>
                      <a:pt x="1659" y="1007"/>
                      <a:pt x="1653" y="1002"/>
                      <a:pt x="1645" y="1002"/>
                    </a:cubicBezTo>
                    <a:cubicBezTo>
                      <a:pt x="1636" y="1002"/>
                      <a:pt x="1631" y="1007"/>
                      <a:pt x="1631" y="1016"/>
                    </a:cubicBezTo>
                    <a:close/>
                    <a:moveTo>
                      <a:pt x="1428" y="1367"/>
                    </a:moveTo>
                    <a:cubicBezTo>
                      <a:pt x="1428" y="1435"/>
                      <a:pt x="1481" y="1489"/>
                      <a:pt x="1549" y="1489"/>
                    </a:cubicBezTo>
                    <a:cubicBezTo>
                      <a:pt x="1617" y="1489"/>
                      <a:pt x="1670" y="1435"/>
                      <a:pt x="1670" y="1367"/>
                    </a:cubicBezTo>
                    <a:cubicBezTo>
                      <a:pt x="1670" y="1300"/>
                      <a:pt x="1617" y="1246"/>
                      <a:pt x="1549" y="1246"/>
                    </a:cubicBezTo>
                    <a:cubicBezTo>
                      <a:pt x="1481" y="1246"/>
                      <a:pt x="1428" y="1303"/>
                      <a:pt x="1428" y="1367"/>
                    </a:cubicBezTo>
                    <a:close/>
                    <a:moveTo>
                      <a:pt x="1642" y="1193"/>
                    </a:moveTo>
                    <a:cubicBezTo>
                      <a:pt x="1631" y="1193"/>
                      <a:pt x="1625" y="1201"/>
                      <a:pt x="1625" y="1209"/>
                    </a:cubicBezTo>
                    <a:cubicBezTo>
                      <a:pt x="1625" y="1221"/>
                      <a:pt x="1634" y="1226"/>
                      <a:pt x="1642" y="1226"/>
                    </a:cubicBezTo>
                    <a:cubicBezTo>
                      <a:pt x="1650" y="1226"/>
                      <a:pt x="1659" y="1218"/>
                      <a:pt x="1659" y="1209"/>
                    </a:cubicBezTo>
                    <a:cubicBezTo>
                      <a:pt x="1659" y="1201"/>
                      <a:pt x="1650" y="1193"/>
                      <a:pt x="1642" y="1193"/>
                    </a:cubicBezTo>
                    <a:close/>
                    <a:moveTo>
                      <a:pt x="1588" y="1559"/>
                    </a:moveTo>
                    <a:cubicBezTo>
                      <a:pt x="1588" y="1579"/>
                      <a:pt x="1605" y="1596"/>
                      <a:pt x="1625" y="1596"/>
                    </a:cubicBezTo>
                    <a:cubicBezTo>
                      <a:pt x="1645" y="1596"/>
                      <a:pt x="1662" y="1579"/>
                      <a:pt x="1662" y="1559"/>
                    </a:cubicBezTo>
                    <a:cubicBezTo>
                      <a:pt x="1662" y="1540"/>
                      <a:pt x="1645" y="1523"/>
                      <a:pt x="1625" y="1523"/>
                    </a:cubicBezTo>
                    <a:cubicBezTo>
                      <a:pt x="1605" y="1525"/>
                      <a:pt x="1588" y="1540"/>
                      <a:pt x="1588" y="1559"/>
                    </a:cubicBezTo>
                    <a:close/>
                    <a:moveTo>
                      <a:pt x="1588" y="1684"/>
                    </a:moveTo>
                    <a:cubicBezTo>
                      <a:pt x="1571" y="1684"/>
                      <a:pt x="1557" y="1699"/>
                      <a:pt x="1557" y="1715"/>
                    </a:cubicBezTo>
                    <a:cubicBezTo>
                      <a:pt x="1557" y="1732"/>
                      <a:pt x="1571" y="1746"/>
                      <a:pt x="1588" y="1746"/>
                    </a:cubicBezTo>
                    <a:cubicBezTo>
                      <a:pt x="1605" y="1746"/>
                      <a:pt x="1619" y="1732"/>
                      <a:pt x="1619" y="1715"/>
                    </a:cubicBezTo>
                    <a:cubicBezTo>
                      <a:pt x="1619" y="1699"/>
                      <a:pt x="1603" y="1684"/>
                      <a:pt x="1588" y="1684"/>
                    </a:cubicBezTo>
                    <a:close/>
                    <a:moveTo>
                      <a:pt x="1574" y="1923"/>
                    </a:moveTo>
                    <a:cubicBezTo>
                      <a:pt x="1574" y="1949"/>
                      <a:pt x="1593" y="1969"/>
                      <a:pt x="1619" y="1969"/>
                    </a:cubicBezTo>
                    <a:cubicBezTo>
                      <a:pt x="1644" y="1969"/>
                      <a:pt x="1665" y="1949"/>
                      <a:pt x="1665" y="1923"/>
                    </a:cubicBezTo>
                    <a:cubicBezTo>
                      <a:pt x="1665" y="1898"/>
                      <a:pt x="1644" y="1878"/>
                      <a:pt x="1619" y="1878"/>
                    </a:cubicBezTo>
                    <a:cubicBezTo>
                      <a:pt x="1593" y="1878"/>
                      <a:pt x="1574" y="1898"/>
                      <a:pt x="1574" y="1923"/>
                    </a:cubicBezTo>
                    <a:close/>
                    <a:moveTo>
                      <a:pt x="1639" y="2008"/>
                    </a:moveTo>
                    <a:cubicBezTo>
                      <a:pt x="1628" y="2008"/>
                      <a:pt x="1619" y="2017"/>
                      <a:pt x="1619" y="2028"/>
                    </a:cubicBezTo>
                    <a:cubicBezTo>
                      <a:pt x="1619" y="2039"/>
                      <a:pt x="1628" y="2048"/>
                      <a:pt x="1639" y="2048"/>
                    </a:cubicBezTo>
                    <a:cubicBezTo>
                      <a:pt x="1650" y="2048"/>
                      <a:pt x="1659" y="2039"/>
                      <a:pt x="1659" y="2028"/>
                    </a:cubicBezTo>
                    <a:cubicBezTo>
                      <a:pt x="1659" y="2017"/>
                      <a:pt x="1650" y="2008"/>
                      <a:pt x="1639" y="2008"/>
                    </a:cubicBezTo>
                    <a:close/>
                    <a:moveTo>
                      <a:pt x="1625" y="2104"/>
                    </a:moveTo>
                    <a:cubicBezTo>
                      <a:pt x="1605" y="2104"/>
                      <a:pt x="1591" y="2118"/>
                      <a:pt x="1591" y="2138"/>
                    </a:cubicBezTo>
                    <a:cubicBezTo>
                      <a:pt x="1591" y="2158"/>
                      <a:pt x="1605" y="2172"/>
                      <a:pt x="1625" y="2172"/>
                    </a:cubicBezTo>
                    <a:cubicBezTo>
                      <a:pt x="1645" y="2172"/>
                      <a:pt x="1659" y="2158"/>
                      <a:pt x="1659" y="2138"/>
                    </a:cubicBezTo>
                    <a:cubicBezTo>
                      <a:pt x="1659" y="2121"/>
                      <a:pt x="1642" y="2104"/>
                      <a:pt x="1625" y="2104"/>
                    </a:cubicBezTo>
                    <a:close/>
                    <a:moveTo>
                      <a:pt x="1416" y="2104"/>
                    </a:moveTo>
                    <a:cubicBezTo>
                      <a:pt x="1410" y="2104"/>
                      <a:pt x="1405" y="2110"/>
                      <a:pt x="1405" y="2115"/>
                    </a:cubicBezTo>
                    <a:cubicBezTo>
                      <a:pt x="1405" y="2121"/>
                      <a:pt x="1410" y="2127"/>
                      <a:pt x="1416" y="2127"/>
                    </a:cubicBezTo>
                    <a:cubicBezTo>
                      <a:pt x="1421" y="2127"/>
                      <a:pt x="1428" y="2121"/>
                      <a:pt x="1428" y="2115"/>
                    </a:cubicBezTo>
                    <a:cubicBezTo>
                      <a:pt x="1428" y="2110"/>
                      <a:pt x="1421" y="2104"/>
                      <a:pt x="1416" y="2104"/>
                    </a:cubicBezTo>
                    <a:close/>
                    <a:moveTo>
                      <a:pt x="1303" y="1754"/>
                    </a:moveTo>
                    <a:cubicBezTo>
                      <a:pt x="1295" y="1754"/>
                      <a:pt x="1289" y="1760"/>
                      <a:pt x="1289" y="1768"/>
                    </a:cubicBezTo>
                    <a:cubicBezTo>
                      <a:pt x="1289" y="1777"/>
                      <a:pt x="1294" y="1782"/>
                      <a:pt x="1303" y="1782"/>
                    </a:cubicBezTo>
                    <a:cubicBezTo>
                      <a:pt x="1311" y="1782"/>
                      <a:pt x="1317" y="1777"/>
                      <a:pt x="1317" y="1768"/>
                    </a:cubicBezTo>
                    <a:cubicBezTo>
                      <a:pt x="1317" y="1760"/>
                      <a:pt x="1309" y="1754"/>
                      <a:pt x="1303" y="1754"/>
                    </a:cubicBezTo>
                    <a:close/>
                    <a:moveTo>
                      <a:pt x="1205" y="1401"/>
                    </a:moveTo>
                    <a:cubicBezTo>
                      <a:pt x="1205" y="1407"/>
                      <a:pt x="1210" y="1413"/>
                      <a:pt x="1216" y="1413"/>
                    </a:cubicBezTo>
                    <a:cubicBezTo>
                      <a:pt x="1222" y="1413"/>
                      <a:pt x="1227" y="1407"/>
                      <a:pt x="1227" y="1401"/>
                    </a:cubicBezTo>
                    <a:cubicBezTo>
                      <a:pt x="1227" y="1396"/>
                      <a:pt x="1222" y="1390"/>
                      <a:pt x="1216" y="1390"/>
                    </a:cubicBezTo>
                    <a:cubicBezTo>
                      <a:pt x="1207" y="1390"/>
                      <a:pt x="1205" y="1396"/>
                      <a:pt x="1205" y="1401"/>
                    </a:cubicBezTo>
                    <a:close/>
                    <a:moveTo>
                      <a:pt x="1049" y="1226"/>
                    </a:moveTo>
                    <a:cubicBezTo>
                      <a:pt x="1041" y="1226"/>
                      <a:pt x="1035" y="1232"/>
                      <a:pt x="1035" y="1240"/>
                    </a:cubicBezTo>
                    <a:cubicBezTo>
                      <a:pt x="1035" y="1249"/>
                      <a:pt x="1040" y="1255"/>
                      <a:pt x="1049" y="1255"/>
                    </a:cubicBezTo>
                    <a:cubicBezTo>
                      <a:pt x="1057" y="1255"/>
                      <a:pt x="1063" y="1249"/>
                      <a:pt x="1063" y="1240"/>
                    </a:cubicBezTo>
                    <a:cubicBezTo>
                      <a:pt x="1063" y="1232"/>
                      <a:pt x="1058" y="1226"/>
                      <a:pt x="1049" y="1226"/>
                    </a:cubicBezTo>
                    <a:close/>
                    <a:moveTo>
                      <a:pt x="1374" y="1308"/>
                    </a:moveTo>
                    <a:cubicBezTo>
                      <a:pt x="1357" y="1308"/>
                      <a:pt x="1343" y="1322"/>
                      <a:pt x="1343" y="1339"/>
                    </a:cubicBezTo>
                    <a:cubicBezTo>
                      <a:pt x="1343" y="1356"/>
                      <a:pt x="1357" y="1370"/>
                      <a:pt x="1374" y="1370"/>
                    </a:cubicBezTo>
                    <a:cubicBezTo>
                      <a:pt x="1391" y="1370"/>
                      <a:pt x="1405" y="1356"/>
                      <a:pt x="1405" y="1339"/>
                    </a:cubicBezTo>
                    <a:cubicBezTo>
                      <a:pt x="1402" y="1322"/>
                      <a:pt x="1391" y="1308"/>
                      <a:pt x="1374" y="1308"/>
                    </a:cubicBezTo>
                    <a:close/>
                    <a:moveTo>
                      <a:pt x="1137" y="1726"/>
                    </a:moveTo>
                    <a:cubicBezTo>
                      <a:pt x="1120" y="1726"/>
                      <a:pt x="1106" y="1740"/>
                      <a:pt x="1106" y="1757"/>
                    </a:cubicBezTo>
                    <a:cubicBezTo>
                      <a:pt x="1106" y="1774"/>
                      <a:pt x="1120" y="1788"/>
                      <a:pt x="1137" y="1788"/>
                    </a:cubicBezTo>
                    <a:cubicBezTo>
                      <a:pt x="1154" y="1788"/>
                      <a:pt x="1168" y="1774"/>
                      <a:pt x="1168" y="1757"/>
                    </a:cubicBezTo>
                    <a:cubicBezTo>
                      <a:pt x="1168" y="1740"/>
                      <a:pt x="1154" y="1726"/>
                      <a:pt x="1137" y="1726"/>
                    </a:cubicBezTo>
                    <a:close/>
                    <a:moveTo>
                      <a:pt x="1069" y="1864"/>
                    </a:moveTo>
                    <a:cubicBezTo>
                      <a:pt x="1063" y="1864"/>
                      <a:pt x="1058" y="1870"/>
                      <a:pt x="1058" y="1875"/>
                    </a:cubicBezTo>
                    <a:cubicBezTo>
                      <a:pt x="1058" y="1881"/>
                      <a:pt x="1063" y="1887"/>
                      <a:pt x="1069" y="1887"/>
                    </a:cubicBezTo>
                    <a:cubicBezTo>
                      <a:pt x="1075" y="1887"/>
                      <a:pt x="1080" y="1881"/>
                      <a:pt x="1080" y="1875"/>
                    </a:cubicBezTo>
                    <a:cubicBezTo>
                      <a:pt x="1080" y="1870"/>
                      <a:pt x="1075" y="1864"/>
                      <a:pt x="1069" y="1864"/>
                    </a:cubicBezTo>
                    <a:close/>
                    <a:moveTo>
                      <a:pt x="1128" y="1997"/>
                    </a:moveTo>
                    <a:cubicBezTo>
                      <a:pt x="1126" y="1997"/>
                      <a:pt x="1120" y="2000"/>
                      <a:pt x="1120" y="2005"/>
                    </a:cubicBezTo>
                    <a:cubicBezTo>
                      <a:pt x="1120" y="2008"/>
                      <a:pt x="1122" y="2014"/>
                      <a:pt x="1128" y="2014"/>
                    </a:cubicBezTo>
                    <a:cubicBezTo>
                      <a:pt x="1133" y="2014"/>
                      <a:pt x="1137" y="2011"/>
                      <a:pt x="1137" y="2005"/>
                    </a:cubicBezTo>
                    <a:cubicBezTo>
                      <a:pt x="1137" y="2000"/>
                      <a:pt x="1134" y="1997"/>
                      <a:pt x="1128" y="1997"/>
                    </a:cubicBezTo>
                    <a:close/>
                    <a:moveTo>
                      <a:pt x="1018" y="2076"/>
                    </a:moveTo>
                    <a:cubicBezTo>
                      <a:pt x="1013" y="2076"/>
                      <a:pt x="1010" y="2081"/>
                      <a:pt x="1010" y="2084"/>
                    </a:cubicBezTo>
                    <a:cubicBezTo>
                      <a:pt x="1010" y="2087"/>
                      <a:pt x="1015" y="2093"/>
                      <a:pt x="1018" y="2093"/>
                    </a:cubicBezTo>
                    <a:cubicBezTo>
                      <a:pt x="1020" y="2093"/>
                      <a:pt x="1027" y="2087"/>
                      <a:pt x="1027" y="2084"/>
                    </a:cubicBezTo>
                    <a:cubicBezTo>
                      <a:pt x="1027" y="2081"/>
                      <a:pt x="1021" y="2076"/>
                      <a:pt x="1018" y="2076"/>
                    </a:cubicBezTo>
                    <a:close/>
                    <a:moveTo>
                      <a:pt x="1162" y="2158"/>
                    </a:moveTo>
                    <a:cubicBezTo>
                      <a:pt x="1159" y="2158"/>
                      <a:pt x="1157" y="2160"/>
                      <a:pt x="1157" y="2163"/>
                    </a:cubicBezTo>
                    <a:cubicBezTo>
                      <a:pt x="1157" y="2166"/>
                      <a:pt x="1159" y="2169"/>
                      <a:pt x="1162" y="2169"/>
                    </a:cubicBezTo>
                    <a:cubicBezTo>
                      <a:pt x="1165" y="2169"/>
                      <a:pt x="1168" y="2166"/>
                      <a:pt x="1168" y="2163"/>
                    </a:cubicBezTo>
                    <a:cubicBezTo>
                      <a:pt x="1168" y="2160"/>
                      <a:pt x="1168" y="2158"/>
                      <a:pt x="1162" y="2158"/>
                    </a:cubicBezTo>
                    <a:close/>
                    <a:moveTo>
                      <a:pt x="756" y="307"/>
                    </a:moveTo>
                    <a:cubicBezTo>
                      <a:pt x="728" y="307"/>
                      <a:pt x="705" y="330"/>
                      <a:pt x="705" y="358"/>
                    </a:cubicBezTo>
                    <a:cubicBezTo>
                      <a:pt x="705" y="386"/>
                      <a:pt x="728" y="409"/>
                      <a:pt x="756" y="409"/>
                    </a:cubicBezTo>
                    <a:cubicBezTo>
                      <a:pt x="784" y="409"/>
                      <a:pt x="807" y="386"/>
                      <a:pt x="807" y="358"/>
                    </a:cubicBezTo>
                    <a:cubicBezTo>
                      <a:pt x="807" y="330"/>
                      <a:pt x="784" y="307"/>
                      <a:pt x="756" y="307"/>
                    </a:cubicBezTo>
                    <a:close/>
                    <a:moveTo>
                      <a:pt x="905" y="307"/>
                    </a:moveTo>
                    <a:cubicBezTo>
                      <a:pt x="888" y="307"/>
                      <a:pt x="874" y="321"/>
                      <a:pt x="874" y="338"/>
                    </a:cubicBezTo>
                    <a:cubicBezTo>
                      <a:pt x="874" y="354"/>
                      <a:pt x="888" y="370"/>
                      <a:pt x="905" y="370"/>
                    </a:cubicBezTo>
                    <a:cubicBezTo>
                      <a:pt x="921" y="370"/>
                      <a:pt x="936" y="354"/>
                      <a:pt x="936" y="338"/>
                    </a:cubicBezTo>
                    <a:cubicBezTo>
                      <a:pt x="936" y="321"/>
                      <a:pt x="921" y="307"/>
                      <a:pt x="905" y="307"/>
                    </a:cubicBezTo>
                    <a:close/>
                    <a:moveTo>
                      <a:pt x="993" y="449"/>
                    </a:moveTo>
                    <a:cubicBezTo>
                      <a:pt x="962" y="449"/>
                      <a:pt x="936" y="474"/>
                      <a:pt x="936" y="505"/>
                    </a:cubicBezTo>
                    <a:cubicBezTo>
                      <a:pt x="936" y="536"/>
                      <a:pt x="962" y="561"/>
                      <a:pt x="993" y="561"/>
                    </a:cubicBezTo>
                    <a:cubicBezTo>
                      <a:pt x="1024" y="561"/>
                      <a:pt x="1049" y="536"/>
                      <a:pt x="1049" y="505"/>
                    </a:cubicBezTo>
                    <a:cubicBezTo>
                      <a:pt x="1049" y="474"/>
                      <a:pt x="1024" y="449"/>
                      <a:pt x="993" y="449"/>
                    </a:cubicBezTo>
                    <a:close/>
                    <a:moveTo>
                      <a:pt x="750" y="502"/>
                    </a:moveTo>
                    <a:cubicBezTo>
                      <a:pt x="725" y="502"/>
                      <a:pt x="705" y="521"/>
                      <a:pt x="705" y="547"/>
                    </a:cubicBezTo>
                    <a:cubicBezTo>
                      <a:pt x="705" y="572"/>
                      <a:pt x="724" y="592"/>
                      <a:pt x="750" y="592"/>
                    </a:cubicBezTo>
                    <a:cubicBezTo>
                      <a:pt x="775" y="592"/>
                      <a:pt x="795" y="572"/>
                      <a:pt x="795" y="547"/>
                    </a:cubicBezTo>
                    <a:cubicBezTo>
                      <a:pt x="795" y="521"/>
                      <a:pt x="776" y="502"/>
                      <a:pt x="750" y="502"/>
                    </a:cubicBezTo>
                    <a:close/>
                    <a:moveTo>
                      <a:pt x="863" y="409"/>
                    </a:moveTo>
                    <a:cubicBezTo>
                      <a:pt x="841" y="409"/>
                      <a:pt x="821" y="428"/>
                      <a:pt x="821" y="451"/>
                    </a:cubicBezTo>
                    <a:cubicBezTo>
                      <a:pt x="821" y="473"/>
                      <a:pt x="840" y="494"/>
                      <a:pt x="863" y="494"/>
                    </a:cubicBezTo>
                    <a:cubicBezTo>
                      <a:pt x="885" y="494"/>
                      <a:pt x="905" y="474"/>
                      <a:pt x="905" y="451"/>
                    </a:cubicBezTo>
                    <a:cubicBezTo>
                      <a:pt x="905" y="426"/>
                      <a:pt x="886" y="409"/>
                      <a:pt x="863" y="409"/>
                    </a:cubicBezTo>
                    <a:close/>
                    <a:moveTo>
                      <a:pt x="883" y="629"/>
                    </a:moveTo>
                    <a:cubicBezTo>
                      <a:pt x="866" y="629"/>
                      <a:pt x="852" y="643"/>
                      <a:pt x="852" y="660"/>
                    </a:cubicBezTo>
                    <a:cubicBezTo>
                      <a:pt x="852" y="677"/>
                      <a:pt x="866" y="691"/>
                      <a:pt x="883" y="691"/>
                    </a:cubicBezTo>
                    <a:cubicBezTo>
                      <a:pt x="900" y="691"/>
                      <a:pt x="914" y="677"/>
                      <a:pt x="914" y="660"/>
                    </a:cubicBezTo>
                    <a:cubicBezTo>
                      <a:pt x="914" y="643"/>
                      <a:pt x="900" y="629"/>
                      <a:pt x="883" y="629"/>
                    </a:cubicBezTo>
                    <a:close/>
                    <a:moveTo>
                      <a:pt x="756" y="629"/>
                    </a:moveTo>
                    <a:cubicBezTo>
                      <a:pt x="747" y="629"/>
                      <a:pt x="742" y="634"/>
                      <a:pt x="742" y="643"/>
                    </a:cubicBezTo>
                    <a:cubicBezTo>
                      <a:pt x="742" y="651"/>
                      <a:pt x="747" y="657"/>
                      <a:pt x="756" y="657"/>
                    </a:cubicBezTo>
                    <a:cubicBezTo>
                      <a:pt x="764" y="657"/>
                      <a:pt x="770" y="651"/>
                      <a:pt x="770" y="643"/>
                    </a:cubicBezTo>
                    <a:cubicBezTo>
                      <a:pt x="770" y="634"/>
                      <a:pt x="762" y="629"/>
                      <a:pt x="756" y="629"/>
                    </a:cubicBezTo>
                    <a:close/>
                    <a:moveTo>
                      <a:pt x="886" y="516"/>
                    </a:moveTo>
                    <a:cubicBezTo>
                      <a:pt x="880" y="516"/>
                      <a:pt x="874" y="522"/>
                      <a:pt x="874" y="528"/>
                    </a:cubicBezTo>
                    <a:cubicBezTo>
                      <a:pt x="874" y="533"/>
                      <a:pt x="880" y="539"/>
                      <a:pt x="886" y="539"/>
                    </a:cubicBezTo>
                    <a:cubicBezTo>
                      <a:pt x="891" y="539"/>
                      <a:pt x="897" y="533"/>
                      <a:pt x="897" y="528"/>
                    </a:cubicBezTo>
                    <a:cubicBezTo>
                      <a:pt x="897" y="522"/>
                      <a:pt x="891" y="516"/>
                      <a:pt x="886" y="516"/>
                    </a:cubicBezTo>
                    <a:close/>
                    <a:moveTo>
                      <a:pt x="1744" y="282"/>
                    </a:moveTo>
                    <a:cubicBezTo>
                      <a:pt x="1715" y="282"/>
                      <a:pt x="1693" y="305"/>
                      <a:pt x="1693" y="333"/>
                    </a:cubicBezTo>
                    <a:cubicBezTo>
                      <a:pt x="1693" y="361"/>
                      <a:pt x="1715" y="384"/>
                      <a:pt x="1744" y="384"/>
                    </a:cubicBezTo>
                    <a:cubicBezTo>
                      <a:pt x="1772" y="384"/>
                      <a:pt x="1794" y="361"/>
                      <a:pt x="1794" y="333"/>
                    </a:cubicBezTo>
                    <a:cubicBezTo>
                      <a:pt x="1794" y="305"/>
                      <a:pt x="1772" y="282"/>
                      <a:pt x="1744" y="282"/>
                    </a:cubicBezTo>
                    <a:close/>
                    <a:moveTo>
                      <a:pt x="1656" y="358"/>
                    </a:moveTo>
                    <a:cubicBezTo>
                      <a:pt x="1650" y="358"/>
                      <a:pt x="1645" y="364"/>
                      <a:pt x="1645" y="370"/>
                    </a:cubicBezTo>
                    <a:cubicBezTo>
                      <a:pt x="1645" y="375"/>
                      <a:pt x="1650" y="381"/>
                      <a:pt x="1656" y="381"/>
                    </a:cubicBezTo>
                    <a:cubicBezTo>
                      <a:pt x="1662" y="381"/>
                      <a:pt x="1667" y="375"/>
                      <a:pt x="1667" y="370"/>
                    </a:cubicBezTo>
                    <a:cubicBezTo>
                      <a:pt x="1665" y="364"/>
                      <a:pt x="1662" y="358"/>
                      <a:pt x="1656" y="358"/>
                    </a:cubicBezTo>
                    <a:close/>
                    <a:moveTo>
                      <a:pt x="1724" y="11"/>
                    </a:moveTo>
                    <a:cubicBezTo>
                      <a:pt x="1690" y="11"/>
                      <a:pt x="1665" y="36"/>
                      <a:pt x="1665" y="70"/>
                    </a:cubicBezTo>
                    <a:cubicBezTo>
                      <a:pt x="1665" y="103"/>
                      <a:pt x="1690" y="130"/>
                      <a:pt x="1724" y="130"/>
                    </a:cubicBezTo>
                    <a:cubicBezTo>
                      <a:pt x="1758" y="130"/>
                      <a:pt x="1783" y="104"/>
                      <a:pt x="1783" y="70"/>
                    </a:cubicBezTo>
                    <a:cubicBezTo>
                      <a:pt x="1783" y="39"/>
                      <a:pt x="1758" y="11"/>
                      <a:pt x="1724" y="11"/>
                    </a:cubicBezTo>
                    <a:close/>
                    <a:moveTo>
                      <a:pt x="1769" y="203"/>
                    </a:moveTo>
                    <a:cubicBezTo>
                      <a:pt x="1761" y="203"/>
                      <a:pt x="1755" y="208"/>
                      <a:pt x="1755" y="217"/>
                    </a:cubicBezTo>
                    <a:cubicBezTo>
                      <a:pt x="1755" y="225"/>
                      <a:pt x="1761" y="231"/>
                      <a:pt x="1769" y="231"/>
                    </a:cubicBezTo>
                    <a:cubicBezTo>
                      <a:pt x="1777" y="231"/>
                      <a:pt x="1783" y="226"/>
                      <a:pt x="1783" y="217"/>
                    </a:cubicBezTo>
                    <a:cubicBezTo>
                      <a:pt x="1783" y="209"/>
                      <a:pt x="1777" y="203"/>
                      <a:pt x="1769" y="203"/>
                    </a:cubicBezTo>
                    <a:close/>
                    <a:moveTo>
                      <a:pt x="2237" y="288"/>
                    </a:moveTo>
                    <a:cubicBezTo>
                      <a:pt x="2237" y="319"/>
                      <a:pt x="2263" y="344"/>
                      <a:pt x="2294" y="344"/>
                    </a:cubicBezTo>
                    <a:cubicBezTo>
                      <a:pt x="2325" y="344"/>
                      <a:pt x="2350" y="319"/>
                      <a:pt x="2350" y="288"/>
                    </a:cubicBezTo>
                    <a:cubicBezTo>
                      <a:pt x="2350" y="257"/>
                      <a:pt x="2325" y="231"/>
                      <a:pt x="2294" y="231"/>
                    </a:cubicBezTo>
                    <a:cubicBezTo>
                      <a:pt x="2263" y="231"/>
                      <a:pt x="2237" y="257"/>
                      <a:pt x="2237" y="288"/>
                    </a:cubicBezTo>
                    <a:close/>
                    <a:moveTo>
                      <a:pt x="2398" y="355"/>
                    </a:moveTo>
                    <a:cubicBezTo>
                      <a:pt x="2398" y="369"/>
                      <a:pt x="2410" y="384"/>
                      <a:pt x="2427" y="384"/>
                    </a:cubicBezTo>
                    <a:cubicBezTo>
                      <a:pt x="2441" y="384"/>
                      <a:pt x="2455" y="372"/>
                      <a:pt x="2455" y="355"/>
                    </a:cubicBezTo>
                    <a:cubicBezTo>
                      <a:pt x="2455" y="341"/>
                      <a:pt x="2443" y="327"/>
                      <a:pt x="2427" y="327"/>
                    </a:cubicBezTo>
                    <a:cubicBezTo>
                      <a:pt x="2410" y="327"/>
                      <a:pt x="2398" y="340"/>
                      <a:pt x="2398" y="355"/>
                    </a:cubicBezTo>
                    <a:close/>
                    <a:moveTo>
                      <a:pt x="1879" y="25"/>
                    </a:moveTo>
                    <a:cubicBezTo>
                      <a:pt x="1856" y="25"/>
                      <a:pt x="1837" y="45"/>
                      <a:pt x="1837" y="68"/>
                    </a:cubicBezTo>
                    <a:cubicBezTo>
                      <a:pt x="1837" y="90"/>
                      <a:pt x="1856" y="110"/>
                      <a:pt x="1879" y="110"/>
                    </a:cubicBezTo>
                    <a:cubicBezTo>
                      <a:pt x="1902" y="110"/>
                      <a:pt x="1921" y="90"/>
                      <a:pt x="1921" y="68"/>
                    </a:cubicBezTo>
                    <a:cubicBezTo>
                      <a:pt x="1921" y="45"/>
                      <a:pt x="1902" y="25"/>
                      <a:pt x="1879" y="25"/>
                    </a:cubicBezTo>
                    <a:close/>
                    <a:moveTo>
                      <a:pt x="2139" y="254"/>
                    </a:moveTo>
                    <a:cubicBezTo>
                      <a:pt x="2127" y="254"/>
                      <a:pt x="2119" y="262"/>
                      <a:pt x="2119" y="274"/>
                    </a:cubicBezTo>
                    <a:cubicBezTo>
                      <a:pt x="2119" y="285"/>
                      <a:pt x="2127" y="293"/>
                      <a:pt x="2139" y="293"/>
                    </a:cubicBezTo>
                    <a:cubicBezTo>
                      <a:pt x="2150" y="293"/>
                      <a:pt x="2158" y="285"/>
                      <a:pt x="2158" y="274"/>
                    </a:cubicBezTo>
                    <a:cubicBezTo>
                      <a:pt x="2158" y="262"/>
                      <a:pt x="2150" y="254"/>
                      <a:pt x="2139" y="254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56" name="Freeform 5">
                <a:extLst>
                  <a:ext uri="{FF2B5EF4-FFF2-40B4-BE49-F238E27FC236}">
                    <a16:creationId xmlns:a16="http://schemas.microsoft.com/office/drawing/2014/main" id="{D96C34E7-AD9E-48AB-BF69-313CF92E81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34368" y="647499"/>
                <a:ext cx="849206" cy="737306"/>
              </a:xfrm>
              <a:custGeom>
                <a:avLst/>
                <a:gdLst>
                  <a:gd name="T0" fmla="*/ 832 w 2441"/>
                  <a:gd name="T1" fmla="*/ 0 h 2119"/>
                  <a:gd name="T2" fmla="*/ 1052 w 2441"/>
                  <a:gd name="T3" fmla="*/ 0 h 2119"/>
                  <a:gd name="T4" fmla="*/ 1494 w 2441"/>
                  <a:gd name="T5" fmla="*/ 192 h 2119"/>
                  <a:gd name="T6" fmla="*/ 1661 w 2441"/>
                  <a:gd name="T7" fmla="*/ 96 h 2119"/>
                  <a:gd name="T8" fmla="*/ 609 w 2441"/>
                  <a:gd name="T9" fmla="*/ 384 h 2119"/>
                  <a:gd name="T10" fmla="*/ 1052 w 2441"/>
                  <a:gd name="T11" fmla="*/ 192 h 2119"/>
                  <a:gd name="T12" fmla="*/ 1109 w 2441"/>
                  <a:gd name="T13" fmla="*/ 288 h 2119"/>
                  <a:gd name="T14" fmla="*/ 1329 w 2441"/>
                  <a:gd name="T15" fmla="*/ 286 h 2119"/>
                  <a:gd name="T16" fmla="*/ 1940 w 2441"/>
                  <a:gd name="T17" fmla="*/ 192 h 2119"/>
                  <a:gd name="T18" fmla="*/ 333 w 2441"/>
                  <a:gd name="T19" fmla="*/ 480 h 2119"/>
                  <a:gd name="T20" fmla="*/ 554 w 2441"/>
                  <a:gd name="T21" fmla="*/ 478 h 2119"/>
                  <a:gd name="T22" fmla="*/ 1162 w 2441"/>
                  <a:gd name="T23" fmla="*/ 576 h 2119"/>
                  <a:gd name="T24" fmla="*/ 1274 w 2441"/>
                  <a:gd name="T25" fmla="*/ 576 h 2119"/>
                  <a:gd name="T26" fmla="*/ 1384 w 2441"/>
                  <a:gd name="T27" fmla="*/ 384 h 2119"/>
                  <a:gd name="T28" fmla="*/ 1940 w 2441"/>
                  <a:gd name="T29" fmla="*/ 384 h 2119"/>
                  <a:gd name="T30" fmla="*/ 276 w 2441"/>
                  <a:gd name="T31" fmla="*/ 771 h 2119"/>
                  <a:gd name="T32" fmla="*/ 664 w 2441"/>
                  <a:gd name="T33" fmla="*/ 677 h 2119"/>
                  <a:gd name="T34" fmla="*/ 166 w 2441"/>
                  <a:gd name="T35" fmla="*/ 771 h 2119"/>
                  <a:gd name="T36" fmla="*/ 389 w 2441"/>
                  <a:gd name="T37" fmla="*/ 962 h 2119"/>
                  <a:gd name="T38" fmla="*/ 499 w 2441"/>
                  <a:gd name="T39" fmla="*/ 771 h 2119"/>
                  <a:gd name="T40" fmla="*/ 1274 w 2441"/>
                  <a:gd name="T41" fmla="*/ 771 h 2119"/>
                  <a:gd name="T42" fmla="*/ 1494 w 2441"/>
                  <a:gd name="T43" fmla="*/ 771 h 2119"/>
                  <a:gd name="T44" fmla="*/ 1827 w 2441"/>
                  <a:gd name="T45" fmla="*/ 771 h 2119"/>
                  <a:gd name="T46" fmla="*/ 2163 w 2441"/>
                  <a:gd name="T47" fmla="*/ 771 h 2119"/>
                  <a:gd name="T48" fmla="*/ 166 w 2441"/>
                  <a:gd name="T49" fmla="*/ 962 h 2119"/>
                  <a:gd name="T50" fmla="*/ 386 w 2441"/>
                  <a:gd name="T51" fmla="*/ 962 h 2119"/>
                  <a:gd name="T52" fmla="*/ 1165 w 2441"/>
                  <a:gd name="T53" fmla="*/ 962 h 2119"/>
                  <a:gd name="T54" fmla="*/ 1384 w 2441"/>
                  <a:gd name="T55" fmla="*/ 962 h 2119"/>
                  <a:gd name="T56" fmla="*/ 1052 w 2441"/>
                  <a:gd name="T57" fmla="*/ 962 h 2119"/>
                  <a:gd name="T58" fmla="*/ 1830 w 2441"/>
                  <a:gd name="T59" fmla="*/ 962 h 2119"/>
                  <a:gd name="T60" fmla="*/ 2050 w 2441"/>
                  <a:gd name="T61" fmla="*/ 962 h 2119"/>
                  <a:gd name="T62" fmla="*/ 2383 w 2441"/>
                  <a:gd name="T63" fmla="*/ 962 h 2119"/>
                  <a:gd name="T64" fmla="*/ 389 w 2441"/>
                  <a:gd name="T65" fmla="*/ 1156 h 2119"/>
                  <a:gd name="T66" fmla="*/ 609 w 2441"/>
                  <a:gd name="T67" fmla="*/ 1156 h 2119"/>
                  <a:gd name="T68" fmla="*/ 1494 w 2441"/>
                  <a:gd name="T69" fmla="*/ 1348 h 2119"/>
                  <a:gd name="T70" fmla="*/ 996 w 2441"/>
                  <a:gd name="T71" fmla="*/ 1252 h 2119"/>
                  <a:gd name="T72" fmla="*/ 1827 w 2441"/>
                  <a:gd name="T73" fmla="*/ 1348 h 2119"/>
                  <a:gd name="T74" fmla="*/ 2050 w 2441"/>
                  <a:gd name="T75" fmla="*/ 1156 h 2119"/>
                  <a:gd name="T76" fmla="*/ 276 w 2441"/>
                  <a:gd name="T77" fmla="*/ 1348 h 2119"/>
                  <a:gd name="T78" fmla="*/ 499 w 2441"/>
                  <a:gd name="T79" fmla="*/ 1540 h 2119"/>
                  <a:gd name="T80" fmla="*/ 609 w 2441"/>
                  <a:gd name="T81" fmla="*/ 1348 h 2119"/>
                  <a:gd name="T82" fmla="*/ 1830 w 2441"/>
                  <a:gd name="T83" fmla="*/ 1348 h 2119"/>
                  <a:gd name="T84" fmla="*/ 2050 w 2441"/>
                  <a:gd name="T85" fmla="*/ 1348 h 2119"/>
                  <a:gd name="T86" fmla="*/ 609 w 2441"/>
                  <a:gd name="T87" fmla="*/ 1732 h 2119"/>
                  <a:gd name="T88" fmla="*/ 776 w 2441"/>
                  <a:gd name="T89" fmla="*/ 1636 h 2119"/>
                  <a:gd name="T90" fmla="*/ 997 w 2441"/>
                  <a:gd name="T91" fmla="*/ 1633 h 2119"/>
                  <a:gd name="T92" fmla="*/ 1604 w 2441"/>
                  <a:gd name="T93" fmla="*/ 1732 h 2119"/>
                  <a:gd name="T94" fmla="*/ 1717 w 2441"/>
                  <a:gd name="T95" fmla="*/ 1732 h 2119"/>
                  <a:gd name="T96" fmla="*/ 2107 w 2441"/>
                  <a:gd name="T97" fmla="*/ 1636 h 2119"/>
                  <a:gd name="T98" fmla="*/ 829 w 2441"/>
                  <a:gd name="T99" fmla="*/ 1924 h 2119"/>
                  <a:gd name="T100" fmla="*/ 942 w 2441"/>
                  <a:gd name="T101" fmla="*/ 1924 h 2119"/>
                  <a:gd name="T102" fmla="*/ 1329 w 2441"/>
                  <a:gd name="T103" fmla="*/ 1830 h 2119"/>
                  <a:gd name="T104" fmla="*/ 1607 w 2441"/>
                  <a:gd name="T105" fmla="*/ 1732 h 2119"/>
                  <a:gd name="T106" fmla="*/ 1830 w 2441"/>
                  <a:gd name="T107" fmla="*/ 1924 h 2119"/>
                  <a:gd name="T108" fmla="*/ 776 w 2441"/>
                  <a:gd name="T109" fmla="*/ 2022 h 2119"/>
                  <a:gd name="T110" fmla="*/ 1162 w 2441"/>
                  <a:gd name="T111" fmla="*/ 2118 h 2119"/>
                  <a:gd name="T112" fmla="*/ 1274 w 2441"/>
                  <a:gd name="T113" fmla="*/ 2118 h 2119"/>
                  <a:gd name="T114" fmla="*/ 1384 w 2441"/>
                  <a:gd name="T115" fmla="*/ 1927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41" h="2119">
                    <a:moveTo>
                      <a:pt x="776" y="96"/>
                    </a:moveTo>
                    <a:lnTo>
                      <a:pt x="719" y="192"/>
                    </a:lnTo>
                    <a:lnTo>
                      <a:pt x="609" y="192"/>
                    </a:lnTo>
                    <a:lnTo>
                      <a:pt x="553" y="96"/>
                    </a:lnTo>
                    <a:lnTo>
                      <a:pt x="609" y="0"/>
                    </a:lnTo>
                    <a:lnTo>
                      <a:pt x="719" y="0"/>
                    </a:lnTo>
                    <a:lnTo>
                      <a:pt x="776" y="96"/>
                    </a:lnTo>
                    <a:close/>
                    <a:moveTo>
                      <a:pt x="942" y="0"/>
                    </a:moveTo>
                    <a:lnTo>
                      <a:pt x="832" y="0"/>
                    </a:lnTo>
                    <a:lnTo>
                      <a:pt x="776" y="96"/>
                    </a:lnTo>
                    <a:lnTo>
                      <a:pt x="832" y="192"/>
                    </a:lnTo>
                    <a:lnTo>
                      <a:pt x="942" y="192"/>
                    </a:lnTo>
                    <a:lnTo>
                      <a:pt x="997" y="99"/>
                    </a:lnTo>
                    <a:lnTo>
                      <a:pt x="1052" y="192"/>
                    </a:lnTo>
                    <a:lnTo>
                      <a:pt x="1162" y="192"/>
                    </a:lnTo>
                    <a:lnTo>
                      <a:pt x="1219" y="96"/>
                    </a:lnTo>
                    <a:lnTo>
                      <a:pt x="1162" y="0"/>
                    </a:lnTo>
                    <a:lnTo>
                      <a:pt x="1052" y="0"/>
                    </a:lnTo>
                    <a:lnTo>
                      <a:pt x="997" y="94"/>
                    </a:lnTo>
                    <a:lnTo>
                      <a:pt x="942" y="0"/>
                    </a:lnTo>
                    <a:close/>
                    <a:moveTo>
                      <a:pt x="1384" y="0"/>
                    </a:moveTo>
                    <a:lnTo>
                      <a:pt x="1274" y="0"/>
                    </a:lnTo>
                    <a:lnTo>
                      <a:pt x="1219" y="96"/>
                    </a:lnTo>
                    <a:lnTo>
                      <a:pt x="1274" y="192"/>
                    </a:lnTo>
                    <a:lnTo>
                      <a:pt x="1384" y="192"/>
                    </a:lnTo>
                    <a:lnTo>
                      <a:pt x="1439" y="99"/>
                    </a:lnTo>
                    <a:lnTo>
                      <a:pt x="1494" y="192"/>
                    </a:lnTo>
                    <a:lnTo>
                      <a:pt x="1604" y="192"/>
                    </a:lnTo>
                    <a:lnTo>
                      <a:pt x="1661" y="96"/>
                    </a:lnTo>
                    <a:lnTo>
                      <a:pt x="1607" y="0"/>
                    </a:lnTo>
                    <a:lnTo>
                      <a:pt x="1494" y="0"/>
                    </a:lnTo>
                    <a:lnTo>
                      <a:pt x="1439" y="94"/>
                    </a:lnTo>
                    <a:lnTo>
                      <a:pt x="1384" y="0"/>
                    </a:lnTo>
                    <a:close/>
                    <a:moveTo>
                      <a:pt x="1827" y="0"/>
                    </a:moveTo>
                    <a:lnTo>
                      <a:pt x="1717" y="0"/>
                    </a:lnTo>
                    <a:lnTo>
                      <a:pt x="1661" y="96"/>
                    </a:lnTo>
                    <a:lnTo>
                      <a:pt x="1717" y="192"/>
                    </a:lnTo>
                    <a:lnTo>
                      <a:pt x="1827" y="192"/>
                    </a:lnTo>
                    <a:lnTo>
                      <a:pt x="1884" y="96"/>
                    </a:lnTo>
                    <a:lnTo>
                      <a:pt x="1827" y="0"/>
                    </a:lnTo>
                    <a:close/>
                    <a:moveTo>
                      <a:pt x="609" y="192"/>
                    </a:moveTo>
                    <a:lnTo>
                      <a:pt x="499" y="192"/>
                    </a:lnTo>
                    <a:lnTo>
                      <a:pt x="443" y="288"/>
                    </a:lnTo>
                    <a:lnTo>
                      <a:pt x="499" y="384"/>
                    </a:lnTo>
                    <a:lnTo>
                      <a:pt x="609" y="384"/>
                    </a:lnTo>
                    <a:lnTo>
                      <a:pt x="664" y="290"/>
                    </a:lnTo>
                    <a:lnTo>
                      <a:pt x="719" y="384"/>
                    </a:lnTo>
                    <a:lnTo>
                      <a:pt x="829" y="384"/>
                    </a:lnTo>
                    <a:lnTo>
                      <a:pt x="886" y="288"/>
                    </a:lnTo>
                    <a:lnTo>
                      <a:pt x="829" y="192"/>
                    </a:lnTo>
                    <a:lnTo>
                      <a:pt x="719" y="192"/>
                    </a:lnTo>
                    <a:lnTo>
                      <a:pt x="664" y="286"/>
                    </a:lnTo>
                    <a:lnTo>
                      <a:pt x="609" y="192"/>
                    </a:lnTo>
                    <a:close/>
                    <a:moveTo>
                      <a:pt x="1052" y="192"/>
                    </a:moveTo>
                    <a:lnTo>
                      <a:pt x="942" y="192"/>
                    </a:lnTo>
                    <a:lnTo>
                      <a:pt x="886" y="288"/>
                    </a:lnTo>
                    <a:lnTo>
                      <a:pt x="942" y="384"/>
                    </a:lnTo>
                    <a:lnTo>
                      <a:pt x="1052" y="384"/>
                    </a:lnTo>
                    <a:lnTo>
                      <a:pt x="1109" y="288"/>
                    </a:lnTo>
                    <a:lnTo>
                      <a:pt x="1052" y="192"/>
                    </a:lnTo>
                    <a:close/>
                    <a:moveTo>
                      <a:pt x="1274" y="192"/>
                    </a:moveTo>
                    <a:lnTo>
                      <a:pt x="1165" y="192"/>
                    </a:lnTo>
                    <a:lnTo>
                      <a:pt x="1109" y="288"/>
                    </a:lnTo>
                    <a:lnTo>
                      <a:pt x="1165" y="384"/>
                    </a:lnTo>
                    <a:lnTo>
                      <a:pt x="1274" y="384"/>
                    </a:lnTo>
                    <a:lnTo>
                      <a:pt x="1329" y="290"/>
                    </a:lnTo>
                    <a:lnTo>
                      <a:pt x="1384" y="384"/>
                    </a:lnTo>
                    <a:lnTo>
                      <a:pt x="1494" y="384"/>
                    </a:lnTo>
                    <a:lnTo>
                      <a:pt x="1551" y="288"/>
                    </a:lnTo>
                    <a:lnTo>
                      <a:pt x="1494" y="192"/>
                    </a:lnTo>
                    <a:lnTo>
                      <a:pt x="1384" y="192"/>
                    </a:lnTo>
                    <a:lnTo>
                      <a:pt x="1329" y="286"/>
                    </a:lnTo>
                    <a:lnTo>
                      <a:pt x="1274" y="192"/>
                    </a:lnTo>
                    <a:close/>
                    <a:moveTo>
                      <a:pt x="1717" y="192"/>
                    </a:moveTo>
                    <a:lnTo>
                      <a:pt x="1607" y="192"/>
                    </a:lnTo>
                    <a:lnTo>
                      <a:pt x="1551" y="288"/>
                    </a:lnTo>
                    <a:lnTo>
                      <a:pt x="1607" y="384"/>
                    </a:lnTo>
                    <a:lnTo>
                      <a:pt x="1717" y="384"/>
                    </a:lnTo>
                    <a:lnTo>
                      <a:pt x="1774" y="288"/>
                    </a:lnTo>
                    <a:lnTo>
                      <a:pt x="1717" y="192"/>
                    </a:lnTo>
                    <a:close/>
                    <a:moveTo>
                      <a:pt x="1940" y="192"/>
                    </a:moveTo>
                    <a:lnTo>
                      <a:pt x="1830" y="192"/>
                    </a:lnTo>
                    <a:lnTo>
                      <a:pt x="1774" y="288"/>
                    </a:lnTo>
                    <a:lnTo>
                      <a:pt x="1830" y="384"/>
                    </a:lnTo>
                    <a:lnTo>
                      <a:pt x="1940" y="384"/>
                    </a:lnTo>
                    <a:lnTo>
                      <a:pt x="1997" y="288"/>
                    </a:lnTo>
                    <a:lnTo>
                      <a:pt x="1940" y="192"/>
                    </a:lnTo>
                    <a:close/>
                    <a:moveTo>
                      <a:pt x="499" y="384"/>
                    </a:moveTo>
                    <a:lnTo>
                      <a:pt x="389" y="384"/>
                    </a:lnTo>
                    <a:lnTo>
                      <a:pt x="333" y="480"/>
                    </a:lnTo>
                    <a:lnTo>
                      <a:pt x="389" y="576"/>
                    </a:lnTo>
                    <a:lnTo>
                      <a:pt x="499" y="576"/>
                    </a:lnTo>
                    <a:lnTo>
                      <a:pt x="554" y="482"/>
                    </a:lnTo>
                    <a:lnTo>
                      <a:pt x="609" y="576"/>
                    </a:lnTo>
                    <a:lnTo>
                      <a:pt x="719" y="576"/>
                    </a:lnTo>
                    <a:lnTo>
                      <a:pt x="776" y="480"/>
                    </a:lnTo>
                    <a:lnTo>
                      <a:pt x="719" y="384"/>
                    </a:lnTo>
                    <a:lnTo>
                      <a:pt x="609" y="384"/>
                    </a:lnTo>
                    <a:lnTo>
                      <a:pt x="554" y="478"/>
                    </a:lnTo>
                    <a:lnTo>
                      <a:pt x="499" y="384"/>
                    </a:lnTo>
                    <a:close/>
                    <a:moveTo>
                      <a:pt x="942" y="384"/>
                    </a:moveTo>
                    <a:lnTo>
                      <a:pt x="832" y="384"/>
                    </a:lnTo>
                    <a:lnTo>
                      <a:pt x="776" y="480"/>
                    </a:lnTo>
                    <a:lnTo>
                      <a:pt x="832" y="576"/>
                    </a:lnTo>
                    <a:lnTo>
                      <a:pt x="942" y="576"/>
                    </a:lnTo>
                    <a:lnTo>
                      <a:pt x="997" y="482"/>
                    </a:lnTo>
                    <a:lnTo>
                      <a:pt x="1052" y="576"/>
                    </a:lnTo>
                    <a:lnTo>
                      <a:pt x="1162" y="576"/>
                    </a:lnTo>
                    <a:lnTo>
                      <a:pt x="1219" y="480"/>
                    </a:lnTo>
                    <a:lnTo>
                      <a:pt x="1162" y="384"/>
                    </a:lnTo>
                    <a:lnTo>
                      <a:pt x="1052" y="384"/>
                    </a:lnTo>
                    <a:lnTo>
                      <a:pt x="997" y="478"/>
                    </a:lnTo>
                    <a:lnTo>
                      <a:pt x="942" y="384"/>
                    </a:lnTo>
                    <a:close/>
                    <a:moveTo>
                      <a:pt x="1384" y="384"/>
                    </a:moveTo>
                    <a:lnTo>
                      <a:pt x="1274" y="384"/>
                    </a:lnTo>
                    <a:lnTo>
                      <a:pt x="1219" y="480"/>
                    </a:lnTo>
                    <a:lnTo>
                      <a:pt x="1274" y="576"/>
                    </a:lnTo>
                    <a:lnTo>
                      <a:pt x="1384" y="576"/>
                    </a:lnTo>
                    <a:lnTo>
                      <a:pt x="1439" y="482"/>
                    </a:lnTo>
                    <a:lnTo>
                      <a:pt x="1494" y="576"/>
                    </a:lnTo>
                    <a:lnTo>
                      <a:pt x="1604" y="576"/>
                    </a:lnTo>
                    <a:lnTo>
                      <a:pt x="1661" y="480"/>
                    </a:lnTo>
                    <a:lnTo>
                      <a:pt x="1607" y="384"/>
                    </a:lnTo>
                    <a:lnTo>
                      <a:pt x="1494" y="384"/>
                    </a:lnTo>
                    <a:lnTo>
                      <a:pt x="1439" y="478"/>
                    </a:lnTo>
                    <a:lnTo>
                      <a:pt x="1384" y="384"/>
                    </a:lnTo>
                    <a:close/>
                    <a:moveTo>
                      <a:pt x="1827" y="384"/>
                    </a:moveTo>
                    <a:lnTo>
                      <a:pt x="1717" y="384"/>
                    </a:lnTo>
                    <a:lnTo>
                      <a:pt x="1661" y="480"/>
                    </a:lnTo>
                    <a:lnTo>
                      <a:pt x="1717" y="576"/>
                    </a:lnTo>
                    <a:lnTo>
                      <a:pt x="1827" y="576"/>
                    </a:lnTo>
                    <a:lnTo>
                      <a:pt x="1884" y="480"/>
                    </a:lnTo>
                    <a:lnTo>
                      <a:pt x="1827" y="384"/>
                    </a:lnTo>
                    <a:close/>
                    <a:moveTo>
                      <a:pt x="2050" y="384"/>
                    </a:moveTo>
                    <a:lnTo>
                      <a:pt x="1940" y="384"/>
                    </a:lnTo>
                    <a:lnTo>
                      <a:pt x="1884" y="480"/>
                    </a:lnTo>
                    <a:lnTo>
                      <a:pt x="1940" y="576"/>
                    </a:lnTo>
                    <a:lnTo>
                      <a:pt x="2050" y="576"/>
                    </a:lnTo>
                    <a:lnTo>
                      <a:pt x="2107" y="480"/>
                    </a:lnTo>
                    <a:lnTo>
                      <a:pt x="2050" y="384"/>
                    </a:lnTo>
                    <a:close/>
                    <a:moveTo>
                      <a:pt x="386" y="579"/>
                    </a:moveTo>
                    <a:lnTo>
                      <a:pt x="276" y="579"/>
                    </a:lnTo>
                    <a:lnTo>
                      <a:pt x="220" y="675"/>
                    </a:lnTo>
                    <a:lnTo>
                      <a:pt x="276" y="771"/>
                    </a:lnTo>
                    <a:lnTo>
                      <a:pt x="386" y="771"/>
                    </a:lnTo>
                    <a:lnTo>
                      <a:pt x="443" y="675"/>
                    </a:lnTo>
                    <a:lnTo>
                      <a:pt x="386" y="579"/>
                    </a:lnTo>
                    <a:close/>
                    <a:moveTo>
                      <a:pt x="609" y="579"/>
                    </a:moveTo>
                    <a:lnTo>
                      <a:pt x="499" y="579"/>
                    </a:lnTo>
                    <a:lnTo>
                      <a:pt x="443" y="675"/>
                    </a:lnTo>
                    <a:lnTo>
                      <a:pt x="499" y="771"/>
                    </a:lnTo>
                    <a:lnTo>
                      <a:pt x="609" y="771"/>
                    </a:lnTo>
                    <a:lnTo>
                      <a:pt x="664" y="677"/>
                    </a:lnTo>
                    <a:lnTo>
                      <a:pt x="719" y="771"/>
                    </a:lnTo>
                    <a:lnTo>
                      <a:pt x="829" y="771"/>
                    </a:lnTo>
                    <a:lnTo>
                      <a:pt x="886" y="675"/>
                    </a:lnTo>
                    <a:lnTo>
                      <a:pt x="829" y="579"/>
                    </a:lnTo>
                    <a:lnTo>
                      <a:pt x="719" y="579"/>
                    </a:lnTo>
                    <a:lnTo>
                      <a:pt x="664" y="672"/>
                    </a:lnTo>
                    <a:lnTo>
                      <a:pt x="609" y="579"/>
                    </a:lnTo>
                    <a:close/>
                    <a:moveTo>
                      <a:pt x="276" y="771"/>
                    </a:moveTo>
                    <a:lnTo>
                      <a:pt x="166" y="771"/>
                    </a:lnTo>
                    <a:lnTo>
                      <a:pt x="110" y="867"/>
                    </a:lnTo>
                    <a:lnTo>
                      <a:pt x="166" y="962"/>
                    </a:lnTo>
                    <a:lnTo>
                      <a:pt x="276" y="962"/>
                    </a:lnTo>
                    <a:lnTo>
                      <a:pt x="333" y="867"/>
                    </a:lnTo>
                    <a:lnTo>
                      <a:pt x="276" y="771"/>
                    </a:lnTo>
                    <a:close/>
                    <a:moveTo>
                      <a:pt x="499" y="771"/>
                    </a:moveTo>
                    <a:lnTo>
                      <a:pt x="389" y="771"/>
                    </a:lnTo>
                    <a:lnTo>
                      <a:pt x="333" y="867"/>
                    </a:lnTo>
                    <a:lnTo>
                      <a:pt x="389" y="962"/>
                    </a:lnTo>
                    <a:lnTo>
                      <a:pt x="499" y="962"/>
                    </a:lnTo>
                    <a:lnTo>
                      <a:pt x="554" y="869"/>
                    </a:lnTo>
                    <a:lnTo>
                      <a:pt x="609" y="962"/>
                    </a:lnTo>
                    <a:lnTo>
                      <a:pt x="719" y="962"/>
                    </a:lnTo>
                    <a:lnTo>
                      <a:pt x="776" y="867"/>
                    </a:lnTo>
                    <a:lnTo>
                      <a:pt x="719" y="771"/>
                    </a:lnTo>
                    <a:lnTo>
                      <a:pt x="609" y="771"/>
                    </a:lnTo>
                    <a:lnTo>
                      <a:pt x="554" y="864"/>
                    </a:lnTo>
                    <a:lnTo>
                      <a:pt x="499" y="771"/>
                    </a:lnTo>
                    <a:close/>
                    <a:moveTo>
                      <a:pt x="1162" y="771"/>
                    </a:moveTo>
                    <a:lnTo>
                      <a:pt x="1052" y="771"/>
                    </a:lnTo>
                    <a:lnTo>
                      <a:pt x="996" y="867"/>
                    </a:lnTo>
                    <a:lnTo>
                      <a:pt x="1052" y="962"/>
                    </a:lnTo>
                    <a:lnTo>
                      <a:pt x="1162" y="962"/>
                    </a:lnTo>
                    <a:lnTo>
                      <a:pt x="1219" y="867"/>
                    </a:lnTo>
                    <a:lnTo>
                      <a:pt x="1162" y="771"/>
                    </a:lnTo>
                    <a:close/>
                    <a:moveTo>
                      <a:pt x="1384" y="771"/>
                    </a:moveTo>
                    <a:lnTo>
                      <a:pt x="1274" y="771"/>
                    </a:lnTo>
                    <a:lnTo>
                      <a:pt x="1219" y="867"/>
                    </a:lnTo>
                    <a:lnTo>
                      <a:pt x="1274" y="962"/>
                    </a:lnTo>
                    <a:lnTo>
                      <a:pt x="1384" y="962"/>
                    </a:lnTo>
                    <a:lnTo>
                      <a:pt x="1439" y="869"/>
                    </a:lnTo>
                    <a:lnTo>
                      <a:pt x="1494" y="962"/>
                    </a:lnTo>
                    <a:lnTo>
                      <a:pt x="1604" y="962"/>
                    </a:lnTo>
                    <a:lnTo>
                      <a:pt x="1661" y="867"/>
                    </a:lnTo>
                    <a:lnTo>
                      <a:pt x="1607" y="771"/>
                    </a:lnTo>
                    <a:lnTo>
                      <a:pt x="1494" y="771"/>
                    </a:lnTo>
                    <a:lnTo>
                      <a:pt x="1439" y="864"/>
                    </a:lnTo>
                    <a:lnTo>
                      <a:pt x="1384" y="771"/>
                    </a:lnTo>
                    <a:close/>
                    <a:moveTo>
                      <a:pt x="1827" y="771"/>
                    </a:moveTo>
                    <a:lnTo>
                      <a:pt x="1717" y="771"/>
                    </a:lnTo>
                    <a:lnTo>
                      <a:pt x="1661" y="867"/>
                    </a:lnTo>
                    <a:lnTo>
                      <a:pt x="1717" y="962"/>
                    </a:lnTo>
                    <a:lnTo>
                      <a:pt x="1827" y="962"/>
                    </a:lnTo>
                    <a:lnTo>
                      <a:pt x="1884" y="867"/>
                    </a:lnTo>
                    <a:lnTo>
                      <a:pt x="1827" y="771"/>
                    </a:lnTo>
                    <a:close/>
                    <a:moveTo>
                      <a:pt x="2050" y="771"/>
                    </a:moveTo>
                    <a:lnTo>
                      <a:pt x="1940" y="771"/>
                    </a:lnTo>
                    <a:lnTo>
                      <a:pt x="1884" y="867"/>
                    </a:lnTo>
                    <a:lnTo>
                      <a:pt x="1940" y="962"/>
                    </a:lnTo>
                    <a:lnTo>
                      <a:pt x="2050" y="962"/>
                    </a:lnTo>
                    <a:lnTo>
                      <a:pt x="2107" y="867"/>
                    </a:lnTo>
                    <a:lnTo>
                      <a:pt x="2050" y="771"/>
                    </a:lnTo>
                    <a:close/>
                    <a:moveTo>
                      <a:pt x="2273" y="771"/>
                    </a:moveTo>
                    <a:lnTo>
                      <a:pt x="2163" y="771"/>
                    </a:lnTo>
                    <a:lnTo>
                      <a:pt x="2107" y="867"/>
                    </a:lnTo>
                    <a:lnTo>
                      <a:pt x="2163" y="962"/>
                    </a:lnTo>
                    <a:lnTo>
                      <a:pt x="2273" y="962"/>
                    </a:lnTo>
                    <a:lnTo>
                      <a:pt x="2330" y="867"/>
                    </a:lnTo>
                    <a:lnTo>
                      <a:pt x="2273" y="771"/>
                    </a:lnTo>
                    <a:close/>
                    <a:moveTo>
                      <a:pt x="386" y="962"/>
                    </a:moveTo>
                    <a:lnTo>
                      <a:pt x="276" y="962"/>
                    </a:lnTo>
                    <a:lnTo>
                      <a:pt x="221" y="1056"/>
                    </a:lnTo>
                    <a:lnTo>
                      <a:pt x="166" y="962"/>
                    </a:lnTo>
                    <a:lnTo>
                      <a:pt x="56" y="962"/>
                    </a:lnTo>
                    <a:lnTo>
                      <a:pt x="0" y="1058"/>
                    </a:lnTo>
                    <a:lnTo>
                      <a:pt x="56" y="1153"/>
                    </a:lnTo>
                    <a:lnTo>
                      <a:pt x="166" y="1153"/>
                    </a:lnTo>
                    <a:lnTo>
                      <a:pt x="221" y="1061"/>
                    </a:lnTo>
                    <a:lnTo>
                      <a:pt x="276" y="1153"/>
                    </a:lnTo>
                    <a:lnTo>
                      <a:pt x="386" y="1153"/>
                    </a:lnTo>
                    <a:lnTo>
                      <a:pt x="443" y="1058"/>
                    </a:lnTo>
                    <a:lnTo>
                      <a:pt x="386" y="962"/>
                    </a:lnTo>
                    <a:close/>
                    <a:moveTo>
                      <a:pt x="609" y="962"/>
                    </a:moveTo>
                    <a:lnTo>
                      <a:pt x="499" y="962"/>
                    </a:lnTo>
                    <a:lnTo>
                      <a:pt x="443" y="1058"/>
                    </a:lnTo>
                    <a:lnTo>
                      <a:pt x="499" y="1153"/>
                    </a:lnTo>
                    <a:lnTo>
                      <a:pt x="609" y="1153"/>
                    </a:lnTo>
                    <a:lnTo>
                      <a:pt x="666" y="1058"/>
                    </a:lnTo>
                    <a:lnTo>
                      <a:pt x="609" y="962"/>
                    </a:lnTo>
                    <a:close/>
                    <a:moveTo>
                      <a:pt x="1274" y="962"/>
                    </a:moveTo>
                    <a:lnTo>
                      <a:pt x="1165" y="962"/>
                    </a:lnTo>
                    <a:lnTo>
                      <a:pt x="1109" y="1058"/>
                    </a:lnTo>
                    <a:lnTo>
                      <a:pt x="1165" y="1153"/>
                    </a:lnTo>
                    <a:lnTo>
                      <a:pt x="1274" y="1153"/>
                    </a:lnTo>
                    <a:lnTo>
                      <a:pt x="1329" y="1061"/>
                    </a:lnTo>
                    <a:lnTo>
                      <a:pt x="1384" y="1153"/>
                    </a:lnTo>
                    <a:lnTo>
                      <a:pt x="1494" y="1153"/>
                    </a:lnTo>
                    <a:lnTo>
                      <a:pt x="1551" y="1058"/>
                    </a:lnTo>
                    <a:lnTo>
                      <a:pt x="1494" y="962"/>
                    </a:lnTo>
                    <a:lnTo>
                      <a:pt x="1384" y="962"/>
                    </a:lnTo>
                    <a:lnTo>
                      <a:pt x="1329" y="1056"/>
                    </a:lnTo>
                    <a:lnTo>
                      <a:pt x="1274" y="962"/>
                    </a:lnTo>
                    <a:close/>
                    <a:moveTo>
                      <a:pt x="1052" y="962"/>
                    </a:moveTo>
                    <a:lnTo>
                      <a:pt x="942" y="962"/>
                    </a:lnTo>
                    <a:lnTo>
                      <a:pt x="886" y="1058"/>
                    </a:lnTo>
                    <a:lnTo>
                      <a:pt x="942" y="1153"/>
                    </a:lnTo>
                    <a:lnTo>
                      <a:pt x="1052" y="1153"/>
                    </a:lnTo>
                    <a:lnTo>
                      <a:pt x="1109" y="1058"/>
                    </a:lnTo>
                    <a:lnTo>
                      <a:pt x="1052" y="962"/>
                    </a:lnTo>
                    <a:close/>
                    <a:moveTo>
                      <a:pt x="1717" y="962"/>
                    </a:moveTo>
                    <a:lnTo>
                      <a:pt x="1607" y="962"/>
                    </a:lnTo>
                    <a:lnTo>
                      <a:pt x="1551" y="1058"/>
                    </a:lnTo>
                    <a:lnTo>
                      <a:pt x="1607" y="1153"/>
                    </a:lnTo>
                    <a:lnTo>
                      <a:pt x="1717" y="1153"/>
                    </a:lnTo>
                    <a:lnTo>
                      <a:pt x="1774" y="1058"/>
                    </a:lnTo>
                    <a:lnTo>
                      <a:pt x="1717" y="962"/>
                    </a:lnTo>
                    <a:close/>
                    <a:moveTo>
                      <a:pt x="1940" y="962"/>
                    </a:moveTo>
                    <a:lnTo>
                      <a:pt x="1830" y="962"/>
                    </a:lnTo>
                    <a:lnTo>
                      <a:pt x="1774" y="1058"/>
                    </a:lnTo>
                    <a:lnTo>
                      <a:pt x="1830" y="1153"/>
                    </a:lnTo>
                    <a:lnTo>
                      <a:pt x="1940" y="1153"/>
                    </a:lnTo>
                    <a:lnTo>
                      <a:pt x="1995" y="1061"/>
                    </a:lnTo>
                    <a:lnTo>
                      <a:pt x="2050" y="1153"/>
                    </a:lnTo>
                    <a:lnTo>
                      <a:pt x="2160" y="1153"/>
                    </a:lnTo>
                    <a:lnTo>
                      <a:pt x="2217" y="1058"/>
                    </a:lnTo>
                    <a:lnTo>
                      <a:pt x="2160" y="962"/>
                    </a:lnTo>
                    <a:lnTo>
                      <a:pt x="2050" y="962"/>
                    </a:lnTo>
                    <a:lnTo>
                      <a:pt x="1995" y="1056"/>
                    </a:lnTo>
                    <a:lnTo>
                      <a:pt x="1940" y="962"/>
                    </a:lnTo>
                    <a:close/>
                    <a:moveTo>
                      <a:pt x="2383" y="962"/>
                    </a:moveTo>
                    <a:lnTo>
                      <a:pt x="2273" y="962"/>
                    </a:lnTo>
                    <a:lnTo>
                      <a:pt x="2217" y="1058"/>
                    </a:lnTo>
                    <a:lnTo>
                      <a:pt x="2273" y="1153"/>
                    </a:lnTo>
                    <a:lnTo>
                      <a:pt x="2383" y="1153"/>
                    </a:lnTo>
                    <a:lnTo>
                      <a:pt x="2440" y="1058"/>
                    </a:lnTo>
                    <a:lnTo>
                      <a:pt x="2383" y="962"/>
                    </a:lnTo>
                    <a:close/>
                    <a:moveTo>
                      <a:pt x="276" y="1156"/>
                    </a:moveTo>
                    <a:lnTo>
                      <a:pt x="166" y="1156"/>
                    </a:lnTo>
                    <a:lnTo>
                      <a:pt x="110" y="1252"/>
                    </a:lnTo>
                    <a:lnTo>
                      <a:pt x="166" y="1348"/>
                    </a:lnTo>
                    <a:lnTo>
                      <a:pt x="276" y="1348"/>
                    </a:lnTo>
                    <a:lnTo>
                      <a:pt x="333" y="1252"/>
                    </a:lnTo>
                    <a:lnTo>
                      <a:pt x="276" y="1156"/>
                    </a:lnTo>
                    <a:close/>
                    <a:moveTo>
                      <a:pt x="499" y="1156"/>
                    </a:moveTo>
                    <a:lnTo>
                      <a:pt x="389" y="1156"/>
                    </a:lnTo>
                    <a:lnTo>
                      <a:pt x="333" y="1252"/>
                    </a:lnTo>
                    <a:lnTo>
                      <a:pt x="389" y="1348"/>
                    </a:lnTo>
                    <a:lnTo>
                      <a:pt x="499" y="1348"/>
                    </a:lnTo>
                    <a:lnTo>
                      <a:pt x="554" y="1254"/>
                    </a:lnTo>
                    <a:lnTo>
                      <a:pt x="609" y="1348"/>
                    </a:lnTo>
                    <a:lnTo>
                      <a:pt x="719" y="1348"/>
                    </a:lnTo>
                    <a:lnTo>
                      <a:pt x="776" y="1252"/>
                    </a:lnTo>
                    <a:lnTo>
                      <a:pt x="719" y="1156"/>
                    </a:lnTo>
                    <a:lnTo>
                      <a:pt x="609" y="1156"/>
                    </a:lnTo>
                    <a:lnTo>
                      <a:pt x="554" y="1250"/>
                    </a:lnTo>
                    <a:lnTo>
                      <a:pt x="499" y="1156"/>
                    </a:lnTo>
                    <a:close/>
                    <a:moveTo>
                      <a:pt x="1384" y="1156"/>
                    </a:moveTo>
                    <a:lnTo>
                      <a:pt x="1274" y="1156"/>
                    </a:lnTo>
                    <a:lnTo>
                      <a:pt x="1219" y="1252"/>
                    </a:lnTo>
                    <a:lnTo>
                      <a:pt x="1274" y="1348"/>
                    </a:lnTo>
                    <a:lnTo>
                      <a:pt x="1384" y="1348"/>
                    </a:lnTo>
                    <a:lnTo>
                      <a:pt x="1439" y="1254"/>
                    </a:lnTo>
                    <a:lnTo>
                      <a:pt x="1494" y="1348"/>
                    </a:lnTo>
                    <a:lnTo>
                      <a:pt x="1604" y="1348"/>
                    </a:lnTo>
                    <a:lnTo>
                      <a:pt x="1661" y="1252"/>
                    </a:lnTo>
                    <a:lnTo>
                      <a:pt x="1607" y="1156"/>
                    </a:lnTo>
                    <a:lnTo>
                      <a:pt x="1494" y="1156"/>
                    </a:lnTo>
                    <a:lnTo>
                      <a:pt x="1439" y="1250"/>
                    </a:lnTo>
                    <a:lnTo>
                      <a:pt x="1384" y="1156"/>
                    </a:lnTo>
                    <a:close/>
                    <a:moveTo>
                      <a:pt x="1162" y="1156"/>
                    </a:moveTo>
                    <a:lnTo>
                      <a:pt x="1052" y="1156"/>
                    </a:lnTo>
                    <a:lnTo>
                      <a:pt x="996" y="1252"/>
                    </a:lnTo>
                    <a:lnTo>
                      <a:pt x="1052" y="1348"/>
                    </a:lnTo>
                    <a:lnTo>
                      <a:pt x="1162" y="1348"/>
                    </a:lnTo>
                    <a:lnTo>
                      <a:pt x="1219" y="1252"/>
                    </a:lnTo>
                    <a:lnTo>
                      <a:pt x="1162" y="1156"/>
                    </a:lnTo>
                    <a:close/>
                    <a:moveTo>
                      <a:pt x="1827" y="1156"/>
                    </a:moveTo>
                    <a:lnTo>
                      <a:pt x="1717" y="1156"/>
                    </a:lnTo>
                    <a:lnTo>
                      <a:pt x="1661" y="1252"/>
                    </a:lnTo>
                    <a:lnTo>
                      <a:pt x="1717" y="1348"/>
                    </a:lnTo>
                    <a:lnTo>
                      <a:pt x="1827" y="1348"/>
                    </a:lnTo>
                    <a:lnTo>
                      <a:pt x="1884" y="1252"/>
                    </a:lnTo>
                    <a:lnTo>
                      <a:pt x="1827" y="1156"/>
                    </a:lnTo>
                    <a:close/>
                    <a:moveTo>
                      <a:pt x="2050" y="1156"/>
                    </a:moveTo>
                    <a:lnTo>
                      <a:pt x="1940" y="1156"/>
                    </a:lnTo>
                    <a:lnTo>
                      <a:pt x="1884" y="1252"/>
                    </a:lnTo>
                    <a:lnTo>
                      <a:pt x="1940" y="1348"/>
                    </a:lnTo>
                    <a:lnTo>
                      <a:pt x="2050" y="1348"/>
                    </a:lnTo>
                    <a:lnTo>
                      <a:pt x="2107" y="1252"/>
                    </a:lnTo>
                    <a:lnTo>
                      <a:pt x="2050" y="1156"/>
                    </a:lnTo>
                    <a:close/>
                    <a:moveTo>
                      <a:pt x="2273" y="1156"/>
                    </a:moveTo>
                    <a:lnTo>
                      <a:pt x="2163" y="1156"/>
                    </a:lnTo>
                    <a:lnTo>
                      <a:pt x="2107" y="1252"/>
                    </a:lnTo>
                    <a:lnTo>
                      <a:pt x="2163" y="1348"/>
                    </a:lnTo>
                    <a:lnTo>
                      <a:pt x="2273" y="1348"/>
                    </a:lnTo>
                    <a:lnTo>
                      <a:pt x="2330" y="1252"/>
                    </a:lnTo>
                    <a:lnTo>
                      <a:pt x="2273" y="1156"/>
                    </a:lnTo>
                    <a:close/>
                    <a:moveTo>
                      <a:pt x="386" y="1348"/>
                    </a:moveTo>
                    <a:lnTo>
                      <a:pt x="276" y="1348"/>
                    </a:lnTo>
                    <a:lnTo>
                      <a:pt x="220" y="1444"/>
                    </a:lnTo>
                    <a:lnTo>
                      <a:pt x="276" y="1540"/>
                    </a:lnTo>
                    <a:lnTo>
                      <a:pt x="386" y="1540"/>
                    </a:lnTo>
                    <a:lnTo>
                      <a:pt x="443" y="1444"/>
                    </a:lnTo>
                    <a:lnTo>
                      <a:pt x="386" y="1348"/>
                    </a:lnTo>
                    <a:close/>
                    <a:moveTo>
                      <a:pt x="609" y="1348"/>
                    </a:moveTo>
                    <a:lnTo>
                      <a:pt x="499" y="1348"/>
                    </a:lnTo>
                    <a:lnTo>
                      <a:pt x="443" y="1444"/>
                    </a:lnTo>
                    <a:lnTo>
                      <a:pt x="499" y="1540"/>
                    </a:lnTo>
                    <a:lnTo>
                      <a:pt x="609" y="1540"/>
                    </a:lnTo>
                    <a:lnTo>
                      <a:pt x="664" y="1446"/>
                    </a:lnTo>
                    <a:lnTo>
                      <a:pt x="719" y="1540"/>
                    </a:lnTo>
                    <a:lnTo>
                      <a:pt x="829" y="1540"/>
                    </a:lnTo>
                    <a:lnTo>
                      <a:pt x="886" y="1444"/>
                    </a:lnTo>
                    <a:lnTo>
                      <a:pt x="829" y="1348"/>
                    </a:lnTo>
                    <a:lnTo>
                      <a:pt x="719" y="1348"/>
                    </a:lnTo>
                    <a:lnTo>
                      <a:pt x="664" y="1442"/>
                    </a:lnTo>
                    <a:lnTo>
                      <a:pt x="609" y="1348"/>
                    </a:lnTo>
                    <a:close/>
                    <a:moveTo>
                      <a:pt x="1717" y="1348"/>
                    </a:moveTo>
                    <a:lnTo>
                      <a:pt x="1607" y="1348"/>
                    </a:lnTo>
                    <a:lnTo>
                      <a:pt x="1551" y="1444"/>
                    </a:lnTo>
                    <a:lnTo>
                      <a:pt x="1607" y="1540"/>
                    </a:lnTo>
                    <a:lnTo>
                      <a:pt x="1717" y="1540"/>
                    </a:lnTo>
                    <a:lnTo>
                      <a:pt x="1774" y="1444"/>
                    </a:lnTo>
                    <a:lnTo>
                      <a:pt x="1717" y="1348"/>
                    </a:lnTo>
                    <a:close/>
                    <a:moveTo>
                      <a:pt x="1940" y="1348"/>
                    </a:moveTo>
                    <a:lnTo>
                      <a:pt x="1830" y="1348"/>
                    </a:lnTo>
                    <a:lnTo>
                      <a:pt x="1774" y="1444"/>
                    </a:lnTo>
                    <a:lnTo>
                      <a:pt x="1830" y="1540"/>
                    </a:lnTo>
                    <a:lnTo>
                      <a:pt x="1940" y="1540"/>
                    </a:lnTo>
                    <a:lnTo>
                      <a:pt x="1995" y="1446"/>
                    </a:lnTo>
                    <a:lnTo>
                      <a:pt x="2050" y="1540"/>
                    </a:lnTo>
                    <a:lnTo>
                      <a:pt x="2160" y="1540"/>
                    </a:lnTo>
                    <a:lnTo>
                      <a:pt x="2217" y="1444"/>
                    </a:lnTo>
                    <a:lnTo>
                      <a:pt x="2160" y="1348"/>
                    </a:lnTo>
                    <a:lnTo>
                      <a:pt x="2050" y="1348"/>
                    </a:lnTo>
                    <a:lnTo>
                      <a:pt x="1995" y="1442"/>
                    </a:lnTo>
                    <a:lnTo>
                      <a:pt x="1940" y="1348"/>
                    </a:lnTo>
                    <a:close/>
                    <a:moveTo>
                      <a:pt x="499" y="1540"/>
                    </a:moveTo>
                    <a:lnTo>
                      <a:pt x="389" y="1540"/>
                    </a:lnTo>
                    <a:lnTo>
                      <a:pt x="333" y="1636"/>
                    </a:lnTo>
                    <a:lnTo>
                      <a:pt x="389" y="1732"/>
                    </a:lnTo>
                    <a:lnTo>
                      <a:pt x="499" y="1732"/>
                    </a:lnTo>
                    <a:lnTo>
                      <a:pt x="554" y="1638"/>
                    </a:lnTo>
                    <a:lnTo>
                      <a:pt x="609" y="1732"/>
                    </a:lnTo>
                    <a:lnTo>
                      <a:pt x="719" y="1732"/>
                    </a:lnTo>
                    <a:lnTo>
                      <a:pt x="776" y="1636"/>
                    </a:lnTo>
                    <a:lnTo>
                      <a:pt x="719" y="1540"/>
                    </a:lnTo>
                    <a:lnTo>
                      <a:pt x="609" y="1540"/>
                    </a:lnTo>
                    <a:lnTo>
                      <a:pt x="554" y="1633"/>
                    </a:lnTo>
                    <a:lnTo>
                      <a:pt x="499" y="1540"/>
                    </a:lnTo>
                    <a:close/>
                    <a:moveTo>
                      <a:pt x="942" y="1540"/>
                    </a:moveTo>
                    <a:lnTo>
                      <a:pt x="832" y="1540"/>
                    </a:lnTo>
                    <a:lnTo>
                      <a:pt x="776" y="1636"/>
                    </a:lnTo>
                    <a:lnTo>
                      <a:pt x="832" y="1732"/>
                    </a:lnTo>
                    <a:lnTo>
                      <a:pt x="942" y="1732"/>
                    </a:lnTo>
                    <a:lnTo>
                      <a:pt x="997" y="1638"/>
                    </a:lnTo>
                    <a:lnTo>
                      <a:pt x="1052" y="1732"/>
                    </a:lnTo>
                    <a:lnTo>
                      <a:pt x="1162" y="1732"/>
                    </a:lnTo>
                    <a:lnTo>
                      <a:pt x="1219" y="1636"/>
                    </a:lnTo>
                    <a:lnTo>
                      <a:pt x="1162" y="1540"/>
                    </a:lnTo>
                    <a:lnTo>
                      <a:pt x="1052" y="1540"/>
                    </a:lnTo>
                    <a:lnTo>
                      <a:pt x="997" y="1633"/>
                    </a:lnTo>
                    <a:lnTo>
                      <a:pt x="942" y="1540"/>
                    </a:lnTo>
                    <a:close/>
                    <a:moveTo>
                      <a:pt x="1384" y="1540"/>
                    </a:moveTo>
                    <a:lnTo>
                      <a:pt x="1274" y="1540"/>
                    </a:lnTo>
                    <a:lnTo>
                      <a:pt x="1219" y="1636"/>
                    </a:lnTo>
                    <a:lnTo>
                      <a:pt x="1274" y="1732"/>
                    </a:lnTo>
                    <a:lnTo>
                      <a:pt x="1384" y="1732"/>
                    </a:lnTo>
                    <a:lnTo>
                      <a:pt x="1439" y="1638"/>
                    </a:lnTo>
                    <a:lnTo>
                      <a:pt x="1494" y="1732"/>
                    </a:lnTo>
                    <a:lnTo>
                      <a:pt x="1604" y="1732"/>
                    </a:lnTo>
                    <a:lnTo>
                      <a:pt x="1661" y="1636"/>
                    </a:lnTo>
                    <a:lnTo>
                      <a:pt x="1607" y="1540"/>
                    </a:lnTo>
                    <a:lnTo>
                      <a:pt x="1494" y="1540"/>
                    </a:lnTo>
                    <a:lnTo>
                      <a:pt x="1439" y="1633"/>
                    </a:lnTo>
                    <a:lnTo>
                      <a:pt x="1384" y="1540"/>
                    </a:lnTo>
                    <a:close/>
                    <a:moveTo>
                      <a:pt x="1827" y="1540"/>
                    </a:moveTo>
                    <a:lnTo>
                      <a:pt x="1717" y="1540"/>
                    </a:lnTo>
                    <a:lnTo>
                      <a:pt x="1661" y="1636"/>
                    </a:lnTo>
                    <a:lnTo>
                      <a:pt x="1717" y="1732"/>
                    </a:lnTo>
                    <a:lnTo>
                      <a:pt x="1827" y="1732"/>
                    </a:lnTo>
                    <a:lnTo>
                      <a:pt x="1884" y="1636"/>
                    </a:lnTo>
                    <a:lnTo>
                      <a:pt x="1827" y="1540"/>
                    </a:lnTo>
                    <a:close/>
                    <a:moveTo>
                      <a:pt x="2050" y="1540"/>
                    </a:moveTo>
                    <a:lnTo>
                      <a:pt x="1940" y="1540"/>
                    </a:lnTo>
                    <a:lnTo>
                      <a:pt x="1884" y="1636"/>
                    </a:lnTo>
                    <a:lnTo>
                      <a:pt x="1940" y="1732"/>
                    </a:lnTo>
                    <a:lnTo>
                      <a:pt x="2050" y="1732"/>
                    </a:lnTo>
                    <a:lnTo>
                      <a:pt x="2107" y="1636"/>
                    </a:lnTo>
                    <a:lnTo>
                      <a:pt x="2050" y="1540"/>
                    </a:lnTo>
                    <a:close/>
                    <a:moveTo>
                      <a:pt x="609" y="1732"/>
                    </a:moveTo>
                    <a:lnTo>
                      <a:pt x="499" y="1732"/>
                    </a:lnTo>
                    <a:lnTo>
                      <a:pt x="443" y="1828"/>
                    </a:lnTo>
                    <a:lnTo>
                      <a:pt x="499" y="1924"/>
                    </a:lnTo>
                    <a:lnTo>
                      <a:pt x="609" y="1924"/>
                    </a:lnTo>
                    <a:lnTo>
                      <a:pt x="664" y="1830"/>
                    </a:lnTo>
                    <a:lnTo>
                      <a:pt x="719" y="1924"/>
                    </a:lnTo>
                    <a:lnTo>
                      <a:pt x="829" y="1924"/>
                    </a:lnTo>
                    <a:lnTo>
                      <a:pt x="886" y="1828"/>
                    </a:lnTo>
                    <a:lnTo>
                      <a:pt x="829" y="1732"/>
                    </a:lnTo>
                    <a:lnTo>
                      <a:pt x="719" y="1732"/>
                    </a:lnTo>
                    <a:lnTo>
                      <a:pt x="664" y="1825"/>
                    </a:lnTo>
                    <a:lnTo>
                      <a:pt x="609" y="1732"/>
                    </a:lnTo>
                    <a:close/>
                    <a:moveTo>
                      <a:pt x="1052" y="1732"/>
                    </a:moveTo>
                    <a:lnTo>
                      <a:pt x="942" y="1732"/>
                    </a:lnTo>
                    <a:lnTo>
                      <a:pt x="886" y="1828"/>
                    </a:lnTo>
                    <a:lnTo>
                      <a:pt x="942" y="1924"/>
                    </a:lnTo>
                    <a:lnTo>
                      <a:pt x="1052" y="1924"/>
                    </a:lnTo>
                    <a:lnTo>
                      <a:pt x="1109" y="1828"/>
                    </a:lnTo>
                    <a:lnTo>
                      <a:pt x="1052" y="1732"/>
                    </a:lnTo>
                    <a:close/>
                    <a:moveTo>
                      <a:pt x="1274" y="1732"/>
                    </a:moveTo>
                    <a:lnTo>
                      <a:pt x="1165" y="1732"/>
                    </a:lnTo>
                    <a:lnTo>
                      <a:pt x="1109" y="1828"/>
                    </a:lnTo>
                    <a:lnTo>
                      <a:pt x="1165" y="1924"/>
                    </a:lnTo>
                    <a:lnTo>
                      <a:pt x="1274" y="1924"/>
                    </a:lnTo>
                    <a:lnTo>
                      <a:pt x="1329" y="1830"/>
                    </a:lnTo>
                    <a:lnTo>
                      <a:pt x="1384" y="1924"/>
                    </a:lnTo>
                    <a:lnTo>
                      <a:pt x="1494" y="1924"/>
                    </a:lnTo>
                    <a:lnTo>
                      <a:pt x="1551" y="1828"/>
                    </a:lnTo>
                    <a:lnTo>
                      <a:pt x="1494" y="1732"/>
                    </a:lnTo>
                    <a:lnTo>
                      <a:pt x="1384" y="1732"/>
                    </a:lnTo>
                    <a:lnTo>
                      <a:pt x="1329" y="1825"/>
                    </a:lnTo>
                    <a:lnTo>
                      <a:pt x="1274" y="1732"/>
                    </a:lnTo>
                    <a:close/>
                    <a:moveTo>
                      <a:pt x="1717" y="1732"/>
                    </a:moveTo>
                    <a:lnTo>
                      <a:pt x="1607" y="1732"/>
                    </a:lnTo>
                    <a:lnTo>
                      <a:pt x="1551" y="1828"/>
                    </a:lnTo>
                    <a:lnTo>
                      <a:pt x="1607" y="1924"/>
                    </a:lnTo>
                    <a:lnTo>
                      <a:pt x="1717" y="1924"/>
                    </a:lnTo>
                    <a:lnTo>
                      <a:pt x="1774" y="1828"/>
                    </a:lnTo>
                    <a:lnTo>
                      <a:pt x="1717" y="1732"/>
                    </a:lnTo>
                    <a:close/>
                    <a:moveTo>
                      <a:pt x="1940" y="1732"/>
                    </a:moveTo>
                    <a:lnTo>
                      <a:pt x="1830" y="1732"/>
                    </a:lnTo>
                    <a:lnTo>
                      <a:pt x="1774" y="1828"/>
                    </a:lnTo>
                    <a:lnTo>
                      <a:pt x="1830" y="1924"/>
                    </a:lnTo>
                    <a:lnTo>
                      <a:pt x="1940" y="1924"/>
                    </a:lnTo>
                    <a:lnTo>
                      <a:pt x="1997" y="1828"/>
                    </a:lnTo>
                    <a:lnTo>
                      <a:pt x="1940" y="1732"/>
                    </a:lnTo>
                    <a:close/>
                    <a:moveTo>
                      <a:pt x="719" y="1927"/>
                    </a:moveTo>
                    <a:lnTo>
                      <a:pt x="609" y="1927"/>
                    </a:lnTo>
                    <a:lnTo>
                      <a:pt x="553" y="2022"/>
                    </a:lnTo>
                    <a:lnTo>
                      <a:pt x="609" y="2118"/>
                    </a:lnTo>
                    <a:lnTo>
                      <a:pt x="719" y="2118"/>
                    </a:lnTo>
                    <a:lnTo>
                      <a:pt x="776" y="2022"/>
                    </a:lnTo>
                    <a:lnTo>
                      <a:pt x="719" y="1927"/>
                    </a:lnTo>
                    <a:close/>
                    <a:moveTo>
                      <a:pt x="942" y="1927"/>
                    </a:moveTo>
                    <a:lnTo>
                      <a:pt x="832" y="1927"/>
                    </a:lnTo>
                    <a:lnTo>
                      <a:pt x="776" y="2022"/>
                    </a:lnTo>
                    <a:lnTo>
                      <a:pt x="832" y="2118"/>
                    </a:lnTo>
                    <a:lnTo>
                      <a:pt x="942" y="2118"/>
                    </a:lnTo>
                    <a:lnTo>
                      <a:pt x="997" y="2025"/>
                    </a:lnTo>
                    <a:lnTo>
                      <a:pt x="1052" y="2118"/>
                    </a:lnTo>
                    <a:lnTo>
                      <a:pt x="1162" y="2118"/>
                    </a:lnTo>
                    <a:lnTo>
                      <a:pt x="1219" y="2022"/>
                    </a:lnTo>
                    <a:lnTo>
                      <a:pt x="1162" y="1927"/>
                    </a:lnTo>
                    <a:lnTo>
                      <a:pt x="1052" y="1927"/>
                    </a:lnTo>
                    <a:lnTo>
                      <a:pt x="997" y="2020"/>
                    </a:lnTo>
                    <a:lnTo>
                      <a:pt x="942" y="1927"/>
                    </a:lnTo>
                    <a:close/>
                    <a:moveTo>
                      <a:pt x="1384" y="1927"/>
                    </a:moveTo>
                    <a:lnTo>
                      <a:pt x="1274" y="1927"/>
                    </a:lnTo>
                    <a:lnTo>
                      <a:pt x="1219" y="2022"/>
                    </a:lnTo>
                    <a:lnTo>
                      <a:pt x="1274" y="2118"/>
                    </a:lnTo>
                    <a:lnTo>
                      <a:pt x="1384" y="2118"/>
                    </a:lnTo>
                    <a:lnTo>
                      <a:pt x="1439" y="2025"/>
                    </a:lnTo>
                    <a:lnTo>
                      <a:pt x="1494" y="2118"/>
                    </a:lnTo>
                    <a:lnTo>
                      <a:pt x="1604" y="2118"/>
                    </a:lnTo>
                    <a:lnTo>
                      <a:pt x="1661" y="2022"/>
                    </a:lnTo>
                    <a:lnTo>
                      <a:pt x="1607" y="1927"/>
                    </a:lnTo>
                    <a:lnTo>
                      <a:pt x="1494" y="1927"/>
                    </a:lnTo>
                    <a:lnTo>
                      <a:pt x="1439" y="2020"/>
                    </a:lnTo>
                    <a:lnTo>
                      <a:pt x="1384" y="1927"/>
                    </a:lnTo>
                    <a:close/>
                    <a:moveTo>
                      <a:pt x="1827" y="1927"/>
                    </a:moveTo>
                    <a:lnTo>
                      <a:pt x="1717" y="1927"/>
                    </a:lnTo>
                    <a:lnTo>
                      <a:pt x="1661" y="2022"/>
                    </a:lnTo>
                    <a:lnTo>
                      <a:pt x="1717" y="2118"/>
                    </a:lnTo>
                    <a:lnTo>
                      <a:pt x="1827" y="2118"/>
                    </a:lnTo>
                    <a:lnTo>
                      <a:pt x="1884" y="2022"/>
                    </a:lnTo>
                    <a:lnTo>
                      <a:pt x="1827" y="192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57" name="Freeform 6">
                <a:extLst>
                  <a:ext uri="{FF2B5EF4-FFF2-40B4-BE49-F238E27FC236}">
                    <a16:creationId xmlns:a16="http://schemas.microsoft.com/office/drawing/2014/main" id="{44F780D3-8A60-4A74-A4A0-21B970F670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47932" y="635236"/>
                <a:ext cx="863002" cy="749569"/>
              </a:xfrm>
              <a:custGeom>
                <a:avLst/>
                <a:gdLst>
                  <a:gd name="T0" fmla="*/ 968 w 2484"/>
                  <a:gd name="T1" fmla="*/ 1621 h 2158"/>
                  <a:gd name="T2" fmla="*/ 1241 w 2484"/>
                  <a:gd name="T3" fmla="*/ 1348 h 2158"/>
                  <a:gd name="T4" fmla="*/ 1241 w 2484"/>
                  <a:gd name="T5" fmla="*/ 1348 h 2158"/>
                  <a:gd name="T6" fmla="*/ 1515 w 2484"/>
                  <a:gd name="T7" fmla="*/ 1621 h 2158"/>
                  <a:gd name="T8" fmla="*/ 1515 w 2484"/>
                  <a:gd name="T9" fmla="*/ 2157 h 2158"/>
                  <a:gd name="T10" fmla="*/ 2483 w 2484"/>
                  <a:gd name="T11" fmla="*/ 2157 h 2158"/>
                  <a:gd name="T12" fmla="*/ 1241 w 2484"/>
                  <a:gd name="T13" fmla="*/ 0 h 2158"/>
                  <a:gd name="T14" fmla="*/ 0 w 2484"/>
                  <a:gd name="T15" fmla="*/ 2157 h 2158"/>
                  <a:gd name="T16" fmla="*/ 968 w 2484"/>
                  <a:gd name="T17" fmla="*/ 2157 h 2158"/>
                  <a:gd name="T18" fmla="*/ 968 w 2484"/>
                  <a:gd name="T19" fmla="*/ 1621 h 2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4" h="2158">
                    <a:moveTo>
                      <a:pt x="968" y="1621"/>
                    </a:moveTo>
                    <a:cubicBezTo>
                      <a:pt x="968" y="1469"/>
                      <a:pt x="1089" y="1348"/>
                      <a:pt x="1241" y="1348"/>
                    </a:cubicBezTo>
                    <a:lnTo>
                      <a:pt x="1241" y="1348"/>
                    </a:lnTo>
                    <a:cubicBezTo>
                      <a:pt x="1394" y="1348"/>
                      <a:pt x="1515" y="1472"/>
                      <a:pt x="1515" y="1621"/>
                    </a:cubicBezTo>
                    <a:lnTo>
                      <a:pt x="1515" y="2157"/>
                    </a:lnTo>
                    <a:lnTo>
                      <a:pt x="2483" y="2157"/>
                    </a:lnTo>
                    <a:lnTo>
                      <a:pt x="1241" y="0"/>
                    </a:lnTo>
                    <a:lnTo>
                      <a:pt x="0" y="2157"/>
                    </a:lnTo>
                    <a:lnTo>
                      <a:pt x="968" y="2157"/>
                    </a:lnTo>
                    <a:lnTo>
                      <a:pt x="968" y="162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58" name="Freeform 1">
                <a:extLst>
                  <a:ext uri="{FF2B5EF4-FFF2-40B4-BE49-F238E27FC236}">
                    <a16:creationId xmlns:a16="http://schemas.microsoft.com/office/drawing/2014/main" id="{BFC412C1-A939-4B9E-9F0D-6DF7E240F7C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538469" y="629105"/>
                <a:ext cx="220980" cy="777240"/>
              </a:xfrm>
              <a:custGeom>
                <a:avLst/>
                <a:gdLst>
                  <a:gd name="T0" fmla="*/ 315 w 638"/>
                  <a:gd name="T1" fmla="*/ 0 h 2248"/>
                  <a:gd name="T2" fmla="*/ 0 w 638"/>
                  <a:gd name="T3" fmla="*/ 386 h 2248"/>
                  <a:gd name="T4" fmla="*/ 61 w 638"/>
                  <a:gd name="T5" fmla="*/ 496 h 2248"/>
                  <a:gd name="T6" fmla="*/ 1 w 638"/>
                  <a:gd name="T7" fmla="*/ 596 h 2248"/>
                  <a:gd name="T8" fmla="*/ 20 w 638"/>
                  <a:gd name="T9" fmla="*/ 870 h 2248"/>
                  <a:gd name="T10" fmla="*/ 18 w 638"/>
                  <a:gd name="T11" fmla="*/ 962 h 2248"/>
                  <a:gd name="T12" fmla="*/ 0 w 638"/>
                  <a:gd name="T13" fmla="*/ 1222 h 2248"/>
                  <a:gd name="T14" fmla="*/ 61 w 638"/>
                  <a:gd name="T15" fmla="*/ 1332 h 2248"/>
                  <a:gd name="T16" fmla="*/ 1 w 638"/>
                  <a:gd name="T17" fmla="*/ 1432 h 2248"/>
                  <a:gd name="T18" fmla="*/ 20 w 638"/>
                  <a:gd name="T19" fmla="*/ 1705 h 2248"/>
                  <a:gd name="T20" fmla="*/ 20 w 638"/>
                  <a:gd name="T21" fmla="*/ 1797 h 2248"/>
                  <a:gd name="T22" fmla="*/ 2 w 638"/>
                  <a:gd name="T23" fmla="*/ 2060 h 2248"/>
                  <a:gd name="T24" fmla="*/ 634 w 638"/>
                  <a:gd name="T25" fmla="*/ 2060 h 2248"/>
                  <a:gd name="T26" fmla="*/ 615 w 638"/>
                  <a:gd name="T27" fmla="*/ 1797 h 2248"/>
                  <a:gd name="T28" fmla="*/ 615 w 638"/>
                  <a:gd name="T29" fmla="*/ 1705 h 2248"/>
                  <a:gd name="T30" fmla="*/ 634 w 638"/>
                  <a:gd name="T31" fmla="*/ 1432 h 2248"/>
                  <a:gd name="T32" fmla="*/ 575 w 638"/>
                  <a:gd name="T33" fmla="*/ 1332 h 2248"/>
                  <a:gd name="T34" fmla="*/ 635 w 638"/>
                  <a:gd name="T35" fmla="*/ 1222 h 2248"/>
                  <a:gd name="T36" fmla="*/ 617 w 638"/>
                  <a:gd name="T37" fmla="*/ 960 h 2248"/>
                  <a:gd name="T38" fmla="*/ 617 w 638"/>
                  <a:gd name="T39" fmla="*/ 869 h 2248"/>
                  <a:gd name="T40" fmla="*/ 636 w 638"/>
                  <a:gd name="T41" fmla="*/ 596 h 2248"/>
                  <a:gd name="T42" fmla="*/ 576 w 638"/>
                  <a:gd name="T43" fmla="*/ 495 h 2248"/>
                  <a:gd name="T44" fmla="*/ 637 w 638"/>
                  <a:gd name="T45" fmla="*/ 385 h 2248"/>
                  <a:gd name="T46" fmla="*/ 630 w 638"/>
                  <a:gd name="T47" fmla="*/ 178 h 2248"/>
                  <a:gd name="T48" fmla="*/ 315 w 638"/>
                  <a:gd name="T49" fmla="*/ 2228 h 2248"/>
                  <a:gd name="T50" fmla="*/ 19 w 638"/>
                  <a:gd name="T51" fmla="*/ 1925 h 2248"/>
                  <a:gd name="T52" fmla="*/ 611 w 638"/>
                  <a:gd name="T53" fmla="*/ 1926 h 2248"/>
                  <a:gd name="T54" fmla="*/ 611 w 638"/>
                  <a:gd name="T55" fmla="*/ 1641 h 2248"/>
                  <a:gd name="T56" fmla="*/ 555 w 638"/>
                  <a:gd name="T57" fmla="*/ 1740 h 2248"/>
                  <a:gd name="T58" fmla="*/ 324 w 638"/>
                  <a:gd name="T59" fmla="*/ 1789 h 2248"/>
                  <a:gd name="T60" fmla="*/ 92 w 638"/>
                  <a:gd name="T61" fmla="*/ 1725 h 2248"/>
                  <a:gd name="T62" fmla="*/ 44 w 638"/>
                  <a:gd name="T63" fmla="*/ 1677 h 2248"/>
                  <a:gd name="T64" fmla="*/ 28 w 638"/>
                  <a:gd name="T65" fmla="*/ 1507 h 2248"/>
                  <a:gd name="T66" fmla="*/ 611 w 638"/>
                  <a:gd name="T67" fmla="*/ 1507 h 2248"/>
                  <a:gd name="T68" fmla="*/ 611 w 638"/>
                  <a:gd name="T69" fmla="*/ 1223 h 2248"/>
                  <a:gd name="T70" fmla="*/ 555 w 638"/>
                  <a:gd name="T71" fmla="*/ 1321 h 2248"/>
                  <a:gd name="T72" fmla="*/ 324 w 638"/>
                  <a:gd name="T73" fmla="*/ 1370 h 2248"/>
                  <a:gd name="T74" fmla="*/ 92 w 638"/>
                  <a:gd name="T75" fmla="*/ 1307 h 2248"/>
                  <a:gd name="T76" fmla="*/ 44 w 638"/>
                  <a:gd name="T77" fmla="*/ 1258 h 2248"/>
                  <a:gd name="T78" fmla="*/ 28 w 638"/>
                  <a:gd name="T79" fmla="*/ 1069 h 2248"/>
                  <a:gd name="T80" fmla="*/ 611 w 638"/>
                  <a:gd name="T81" fmla="*/ 1089 h 2248"/>
                  <a:gd name="T82" fmla="*/ 611 w 638"/>
                  <a:gd name="T83" fmla="*/ 805 h 2248"/>
                  <a:gd name="T84" fmla="*/ 555 w 638"/>
                  <a:gd name="T85" fmla="*/ 903 h 2248"/>
                  <a:gd name="T86" fmla="*/ 324 w 638"/>
                  <a:gd name="T87" fmla="*/ 952 h 2248"/>
                  <a:gd name="T88" fmla="*/ 92 w 638"/>
                  <a:gd name="T89" fmla="*/ 888 h 2248"/>
                  <a:gd name="T90" fmla="*/ 44 w 638"/>
                  <a:gd name="T91" fmla="*/ 840 h 2248"/>
                  <a:gd name="T92" fmla="*/ 28 w 638"/>
                  <a:gd name="T93" fmla="*/ 670 h 2248"/>
                  <a:gd name="T94" fmla="*/ 611 w 638"/>
                  <a:gd name="T95" fmla="*/ 670 h 2248"/>
                  <a:gd name="T96" fmla="*/ 611 w 638"/>
                  <a:gd name="T97" fmla="*/ 386 h 2248"/>
                  <a:gd name="T98" fmla="*/ 555 w 638"/>
                  <a:gd name="T99" fmla="*/ 484 h 2248"/>
                  <a:gd name="T100" fmla="*/ 324 w 638"/>
                  <a:gd name="T101" fmla="*/ 533 h 2248"/>
                  <a:gd name="T102" fmla="*/ 92 w 638"/>
                  <a:gd name="T103" fmla="*/ 470 h 2248"/>
                  <a:gd name="T104" fmla="*/ 44 w 638"/>
                  <a:gd name="T105" fmla="*/ 421 h 2248"/>
                  <a:gd name="T106" fmla="*/ 28 w 638"/>
                  <a:gd name="T107" fmla="*/ 253 h 2248"/>
                  <a:gd name="T108" fmla="*/ 621 w 638"/>
                  <a:gd name="T109" fmla="*/ 253 h 2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2248">
                    <a:moveTo>
                      <a:pt x="630" y="178"/>
                    </a:moveTo>
                    <a:cubicBezTo>
                      <a:pt x="622" y="79"/>
                      <a:pt x="484" y="0"/>
                      <a:pt x="315" y="0"/>
                    </a:cubicBezTo>
                    <a:cubicBezTo>
                      <a:pt x="147" y="0"/>
                      <a:pt x="9" y="79"/>
                      <a:pt x="0" y="178"/>
                    </a:cubicBezTo>
                    <a:lnTo>
                      <a:pt x="0" y="386"/>
                    </a:lnTo>
                    <a:cubicBezTo>
                      <a:pt x="1" y="410"/>
                      <a:pt x="7" y="430"/>
                      <a:pt x="19" y="451"/>
                    </a:cubicBezTo>
                    <a:cubicBezTo>
                      <a:pt x="30" y="470"/>
                      <a:pt x="43" y="484"/>
                      <a:pt x="61" y="496"/>
                    </a:cubicBezTo>
                    <a:cubicBezTo>
                      <a:pt x="43" y="509"/>
                      <a:pt x="30" y="523"/>
                      <a:pt x="19" y="542"/>
                    </a:cubicBezTo>
                    <a:cubicBezTo>
                      <a:pt x="9" y="560"/>
                      <a:pt x="3" y="576"/>
                      <a:pt x="1" y="596"/>
                    </a:cubicBezTo>
                    <a:lnTo>
                      <a:pt x="1" y="805"/>
                    </a:lnTo>
                    <a:cubicBezTo>
                      <a:pt x="2" y="829"/>
                      <a:pt x="8" y="849"/>
                      <a:pt x="20" y="870"/>
                    </a:cubicBezTo>
                    <a:cubicBezTo>
                      <a:pt x="31" y="889"/>
                      <a:pt x="44" y="903"/>
                      <a:pt x="61" y="915"/>
                    </a:cubicBezTo>
                    <a:cubicBezTo>
                      <a:pt x="43" y="928"/>
                      <a:pt x="29" y="943"/>
                      <a:pt x="18" y="962"/>
                    </a:cubicBezTo>
                    <a:cubicBezTo>
                      <a:pt x="8" y="979"/>
                      <a:pt x="3" y="995"/>
                      <a:pt x="0" y="1014"/>
                    </a:cubicBezTo>
                    <a:lnTo>
                      <a:pt x="0" y="1222"/>
                    </a:lnTo>
                    <a:cubicBezTo>
                      <a:pt x="1" y="1246"/>
                      <a:pt x="7" y="1266"/>
                      <a:pt x="19" y="1286"/>
                    </a:cubicBezTo>
                    <a:cubicBezTo>
                      <a:pt x="30" y="1305"/>
                      <a:pt x="43" y="1319"/>
                      <a:pt x="61" y="1332"/>
                    </a:cubicBezTo>
                    <a:cubicBezTo>
                      <a:pt x="43" y="1345"/>
                      <a:pt x="30" y="1359"/>
                      <a:pt x="19" y="1378"/>
                    </a:cubicBezTo>
                    <a:cubicBezTo>
                      <a:pt x="9" y="1395"/>
                      <a:pt x="3" y="1412"/>
                      <a:pt x="1" y="1432"/>
                    </a:cubicBezTo>
                    <a:lnTo>
                      <a:pt x="1" y="1641"/>
                    </a:lnTo>
                    <a:cubicBezTo>
                      <a:pt x="2" y="1665"/>
                      <a:pt x="8" y="1685"/>
                      <a:pt x="20" y="1705"/>
                    </a:cubicBezTo>
                    <a:cubicBezTo>
                      <a:pt x="31" y="1724"/>
                      <a:pt x="44" y="1738"/>
                      <a:pt x="61" y="1751"/>
                    </a:cubicBezTo>
                    <a:cubicBezTo>
                      <a:pt x="44" y="1764"/>
                      <a:pt x="31" y="1778"/>
                      <a:pt x="20" y="1797"/>
                    </a:cubicBezTo>
                    <a:cubicBezTo>
                      <a:pt x="10" y="1814"/>
                      <a:pt x="4" y="1831"/>
                      <a:pt x="2" y="1851"/>
                    </a:cubicBezTo>
                    <a:lnTo>
                      <a:pt x="2" y="2060"/>
                    </a:lnTo>
                    <a:cubicBezTo>
                      <a:pt x="2" y="2163"/>
                      <a:pt x="143" y="2247"/>
                      <a:pt x="318" y="2247"/>
                    </a:cubicBezTo>
                    <a:cubicBezTo>
                      <a:pt x="493" y="2247"/>
                      <a:pt x="634" y="2162"/>
                      <a:pt x="634" y="2060"/>
                    </a:cubicBezTo>
                    <a:lnTo>
                      <a:pt x="634" y="1851"/>
                    </a:lnTo>
                    <a:cubicBezTo>
                      <a:pt x="631" y="1831"/>
                      <a:pt x="625" y="1814"/>
                      <a:pt x="615" y="1797"/>
                    </a:cubicBezTo>
                    <a:cubicBezTo>
                      <a:pt x="604" y="1778"/>
                      <a:pt x="591" y="1764"/>
                      <a:pt x="574" y="1751"/>
                    </a:cubicBezTo>
                    <a:cubicBezTo>
                      <a:pt x="592" y="1738"/>
                      <a:pt x="604" y="1724"/>
                      <a:pt x="615" y="1705"/>
                    </a:cubicBezTo>
                    <a:cubicBezTo>
                      <a:pt x="627" y="1685"/>
                      <a:pt x="633" y="1665"/>
                      <a:pt x="634" y="1641"/>
                    </a:cubicBezTo>
                    <a:lnTo>
                      <a:pt x="634" y="1432"/>
                    </a:lnTo>
                    <a:cubicBezTo>
                      <a:pt x="632" y="1412"/>
                      <a:pt x="626" y="1395"/>
                      <a:pt x="616" y="1378"/>
                    </a:cubicBezTo>
                    <a:cubicBezTo>
                      <a:pt x="605" y="1359"/>
                      <a:pt x="592" y="1345"/>
                      <a:pt x="575" y="1332"/>
                    </a:cubicBezTo>
                    <a:cubicBezTo>
                      <a:pt x="592" y="1319"/>
                      <a:pt x="605" y="1305"/>
                      <a:pt x="616" y="1286"/>
                    </a:cubicBezTo>
                    <a:cubicBezTo>
                      <a:pt x="628" y="1266"/>
                      <a:pt x="634" y="1246"/>
                      <a:pt x="635" y="1222"/>
                    </a:cubicBezTo>
                    <a:lnTo>
                      <a:pt x="635" y="1014"/>
                    </a:lnTo>
                    <a:cubicBezTo>
                      <a:pt x="633" y="994"/>
                      <a:pt x="627" y="978"/>
                      <a:pt x="617" y="960"/>
                    </a:cubicBezTo>
                    <a:cubicBezTo>
                      <a:pt x="606" y="941"/>
                      <a:pt x="593" y="927"/>
                      <a:pt x="575" y="914"/>
                    </a:cubicBezTo>
                    <a:cubicBezTo>
                      <a:pt x="593" y="902"/>
                      <a:pt x="606" y="888"/>
                      <a:pt x="617" y="869"/>
                    </a:cubicBezTo>
                    <a:cubicBezTo>
                      <a:pt x="629" y="848"/>
                      <a:pt x="635" y="828"/>
                      <a:pt x="636" y="804"/>
                    </a:cubicBezTo>
                    <a:lnTo>
                      <a:pt x="636" y="596"/>
                    </a:lnTo>
                    <a:cubicBezTo>
                      <a:pt x="633" y="575"/>
                      <a:pt x="628" y="559"/>
                      <a:pt x="618" y="541"/>
                    </a:cubicBezTo>
                    <a:cubicBezTo>
                      <a:pt x="607" y="522"/>
                      <a:pt x="594" y="508"/>
                      <a:pt x="576" y="495"/>
                    </a:cubicBezTo>
                    <a:cubicBezTo>
                      <a:pt x="594" y="483"/>
                      <a:pt x="607" y="469"/>
                      <a:pt x="618" y="450"/>
                    </a:cubicBezTo>
                    <a:cubicBezTo>
                      <a:pt x="630" y="429"/>
                      <a:pt x="636" y="409"/>
                      <a:pt x="637" y="385"/>
                    </a:cubicBezTo>
                    <a:lnTo>
                      <a:pt x="637" y="177"/>
                    </a:lnTo>
                    <a:lnTo>
                      <a:pt x="630" y="178"/>
                    </a:lnTo>
                    <a:close/>
                    <a:moveTo>
                      <a:pt x="611" y="2060"/>
                    </a:moveTo>
                    <a:cubicBezTo>
                      <a:pt x="611" y="2153"/>
                      <a:pt x="479" y="2228"/>
                      <a:pt x="315" y="2228"/>
                    </a:cubicBezTo>
                    <a:cubicBezTo>
                      <a:pt x="152" y="2228"/>
                      <a:pt x="19" y="2153"/>
                      <a:pt x="19" y="2060"/>
                    </a:cubicBezTo>
                    <a:lnTo>
                      <a:pt x="19" y="1925"/>
                    </a:lnTo>
                    <a:cubicBezTo>
                      <a:pt x="63" y="1997"/>
                      <a:pt x="179" y="2048"/>
                      <a:pt x="315" y="2048"/>
                    </a:cubicBezTo>
                    <a:cubicBezTo>
                      <a:pt x="451" y="2048"/>
                      <a:pt x="567" y="1998"/>
                      <a:pt x="611" y="1926"/>
                    </a:cubicBezTo>
                    <a:lnTo>
                      <a:pt x="611" y="2060"/>
                    </a:lnTo>
                    <a:close/>
                    <a:moveTo>
                      <a:pt x="611" y="1641"/>
                    </a:moveTo>
                    <a:cubicBezTo>
                      <a:pt x="610" y="1662"/>
                      <a:pt x="605" y="1679"/>
                      <a:pt x="595" y="1697"/>
                    </a:cubicBezTo>
                    <a:cubicBezTo>
                      <a:pt x="584" y="1715"/>
                      <a:pt x="572" y="1728"/>
                      <a:pt x="555" y="1740"/>
                    </a:cubicBezTo>
                    <a:lnTo>
                      <a:pt x="547" y="1731"/>
                    </a:lnTo>
                    <a:cubicBezTo>
                      <a:pt x="475" y="1771"/>
                      <a:pt x="406" y="1789"/>
                      <a:pt x="324" y="1789"/>
                    </a:cubicBezTo>
                    <a:cubicBezTo>
                      <a:pt x="242" y="1789"/>
                      <a:pt x="172" y="1771"/>
                      <a:pt x="100" y="1731"/>
                    </a:cubicBezTo>
                    <a:lnTo>
                      <a:pt x="92" y="1725"/>
                    </a:lnTo>
                    <a:lnTo>
                      <a:pt x="84" y="1720"/>
                    </a:lnTo>
                    <a:cubicBezTo>
                      <a:pt x="67" y="1708"/>
                      <a:pt x="55" y="1695"/>
                      <a:pt x="44" y="1677"/>
                    </a:cubicBezTo>
                    <a:cubicBezTo>
                      <a:pt x="34" y="1659"/>
                      <a:pt x="29" y="1642"/>
                      <a:pt x="28" y="1621"/>
                    </a:cubicBezTo>
                    <a:lnTo>
                      <a:pt x="28" y="1507"/>
                    </a:lnTo>
                    <a:cubicBezTo>
                      <a:pt x="72" y="1579"/>
                      <a:pt x="188" y="1630"/>
                      <a:pt x="324" y="1630"/>
                    </a:cubicBezTo>
                    <a:cubicBezTo>
                      <a:pt x="461" y="1630"/>
                      <a:pt x="567" y="1578"/>
                      <a:pt x="611" y="1507"/>
                    </a:cubicBezTo>
                    <a:lnTo>
                      <a:pt x="611" y="1641"/>
                    </a:lnTo>
                    <a:close/>
                    <a:moveTo>
                      <a:pt x="611" y="1223"/>
                    </a:moveTo>
                    <a:cubicBezTo>
                      <a:pt x="610" y="1243"/>
                      <a:pt x="605" y="1260"/>
                      <a:pt x="595" y="1278"/>
                    </a:cubicBezTo>
                    <a:cubicBezTo>
                      <a:pt x="584" y="1296"/>
                      <a:pt x="572" y="1309"/>
                      <a:pt x="555" y="1321"/>
                    </a:cubicBezTo>
                    <a:lnTo>
                      <a:pt x="547" y="1312"/>
                    </a:lnTo>
                    <a:cubicBezTo>
                      <a:pt x="475" y="1352"/>
                      <a:pt x="406" y="1370"/>
                      <a:pt x="324" y="1370"/>
                    </a:cubicBezTo>
                    <a:cubicBezTo>
                      <a:pt x="242" y="1370"/>
                      <a:pt x="172" y="1352"/>
                      <a:pt x="100" y="1312"/>
                    </a:cubicBezTo>
                    <a:lnTo>
                      <a:pt x="92" y="1307"/>
                    </a:lnTo>
                    <a:lnTo>
                      <a:pt x="84" y="1301"/>
                    </a:lnTo>
                    <a:cubicBezTo>
                      <a:pt x="67" y="1289"/>
                      <a:pt x="55" y="1276"/>
                      <a:pt x="44" y="1258"/>
                    </a:cubicBezTo>
                    <a:cubicBezTo>
                      <a:pt x="34" y="1240"/>
                      <a:pt x="29" y="1223"/>
                      <a:pt x="28" y="1202"/>
                    </a:cubicBezTo>
                    <a:lnTo>
                      <a:pt x="28" y="1069"/>
                    </a:lnTo>
                    <a:cubicBezTo>
                      <a:pt x="72" y="1139"/>
                      <a:pt x="188" y="1191"/>
                      <a:pt x="324" y="1191"/>
                    </a:cubicBezTo>
                    <a:cubicBezTo>
                      <a:pt x="461" y="1191"/>
                      <a:pt x="567" y="1160"/>
                      <a:pt x="611" y="1089"/>
                    </a:cubicBezTo>
                    <a:lnTo>
                      <a:pt x="611" y="1223"/>
                    </a:lnTo>
                    <a:close/>
                    <a:moveTo>
                      <a:pt x="611" y="805"/>
                    </a:moveTo>
                    <a:cubicBezTo>
                      <a:pt x="610" y="825"/>
                      <a:pt x="605" y="843"/>
                      <a:pt x="595" y="861"/>
                    </a:cubicBezTo>
                    <a:cubicBezTo>
                      <a:pt x="584" y="878"/>
                      <a:pt x="572" y="891"/>
                      <a:pt x="555" y="903"/>
                    </a:cubicBezTo>
                    <a:lnTo>
                      <a:pt x="547" y="894"/>
                    </a:lnTo>
                    <a:cubicBezTo>
                      <a:pt x="475" y="934"/>
                      <a:pt x="406" y="952"/>
                      <a:pt x="324" y="952"/>
                    </a:cubicBezTo>
                    <a:cubicBezTo>
                      <a:pt x="242" y="952"/>
                      <a:pt x="172" y="934"/>
                      <a:pt x="100" y="894"/>
                    </a:cubicBezTo>
                    <a:lnTo>
                      <a:pt x="92" y="888"/>
                    </a:lnTo>
                    <a:lnTo>
                      <a:pt x="84" y="882"/>
                    </a:lnTo>
                    <a:cubicBezTo>
                      <a:pt x="67" y="871"/>
                      <a:pt x="55" y="858"/>
                      <a:pt x="44" y="840"/>
                    </a:cubicBezTo>
                    <a:cubicBezTo>
                      <a:pt x="34" y="822"/>
                      <a:pt x="29" y="805"/>
                      <a:pt x="28" y="784"/>
                    </a:cubicBezTo>
                    <a:lnTo>
                      <a:pt x="28" y="670"/>
                    </a:lnTo>
                    <a:cubicBezTo>
                      <a:pt x="72" y="742"/>
                      <a:pt x="188" y="794"/>
                      <a:pt x="324" y="794"/>
                    </a:cubicBezTo>
                    <a:cubicBezTo>
                      <a:pt x="461" y="794"/>
                      <a:pt x="567" y="742"/>
                      <a:pt x="611" y="670"/>
                    </a:cubicBezTo>
                    <a:lnTo>
                      <a:pt x="611" y="805"/>
                    </a:lnTo>
                    <a:close/>
                    <a:moveTo>
                      <a:pt x="611" y="386"/>
                    </a:moveTo>
                    <a:cubicBezTo>
                      <a:pt x="610" y="406"/>
                      <a:pt x="605" y="424"/>
                      <a:pt x="595" y="442"/>
                    </a:cubicBezTo>
                    <a:cubicBezTo>
                      <a:pt x="584" y="459"/>
                      <a:pt x="572" y="472"/>
                      <a:pt x="555" y="484"/>
                    </a:cubicBezTo>
                    <a:lnTo>
                      <a:pt x="547" y="475"/>
                    </a:lnTo>
                    <a:cubicBezTo>
                      <a:pt x="475" y="515"/>
                      <a:pt x="406" y="533"/>
                      <a:pt x="324" y="533"/>
                    </a:cubicBezTo>
                    <a:cubicBezTo>
                      <a:pt x="242" y="533"/>
                      <a:pt x="172" y="515"/>
                      <a:pt x="100" y="475"/>
                    </a:cubicBezTo>
                    <a:lnTo>
                      <a:pt x="92" y="470"/>
                    </a:lnTo>
                    <a:lnTo>
                      <a:pt x="84" y="464"/>
                    </a:lnTo>
                    <a:cubicBezTo>
                      <a:pt x="67" y="452"/>
                      <a:pt x="55" y="439"/>
                      <a:pt x="44" y="421"/>
                    </a:cubicBezTo>
                    <a:cubicBezTo>
                      <a:pt x="34" y="403"/>
                      <a:pt x="29" y="386"/>
                      <a:pt x="28" y="365"/>
                    </a:cubicBezTo>
                    <a:lnTo>
                      <a:pt x="28" y="253"/>
                    </a:lnTo>
                    <a:cubicBezTo>
                      <a:pt x="72" y="325"/>
                      <a:pt x="188" y="376"/>
                      <a:pt x="324" y="376"/>
                    </a:cubicBezTo>
                    <a:cubicBezTo>
                      <a:pt x="461" y="376"/>
                      <a:pt x="576" y="325"/>
                      <a:pt x="621" y="253"/>
                    </a:cubicBezTo>
                    <a:lnTo>
                      <a:pt x="611" y="38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C35469E-7C9A-ED4F-B2DD-0208353E67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3052" y="224962"/>
            <a:ext cx="1764265" cy="7738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5E2CCA-315F-6949-A061-6A0840B66F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05758" y="381378"/>
            <a:ext cx="810888" cy="42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190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925" y="218947"/>
            <a:ext cx="8513064" cy="765432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52925" y="1077913"/>
            <a:ext cx="8513064" cy="33988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AED5880-EE02-40DC-AEBE-B15226DCA4CE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/>
              <a:t>BRKNMS-2805</a:t>
            </a:r>
          </a:p>
        </p:txBody>
      </p:sp>
    </p:spTree>
    <p:extLst>
      <p:ext uri="{BB962C8B-B14F-4D97-AF65-F5344CB8AC3E}">
        <p14:creationId xmlns:p14="http://schemas.microsoft.com/office/powerpoint/2010/main" val="348598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0" name="Freeform 1">
            <a:extLst>
              <a:ext uri="{FF2B5EF4-FFF2-40B4-BE49-F238E27FC236}">
                <a16:creationId xmlns:a16="http://schemas.microsoft.com/office/drawing/2014/main" id="{ACF196DB-1F17-43F8-8065-DA85D9D5A3F7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C36CBCAD-9D2E-4ED1-8318-C4155BE94909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/>
              <a:t>BRKNMS-2805</a:t>
            </a:r>
          </a:p>
        </p:txBody>
      </p:sp>
    </p:spTree>
    <p:extLst>
      <p:ext uri="{BB962C8B-B14F-4D97-AF65-F5344CB8AC3E}">
        <p14:creationId xmlns:p14="http://schemas.microsoft.com/office/powerpoint/2010/main" val="4101714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3EF65B-18C4-43BA-BCC8-59D883015613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C36CBCAD-9D2E-4ED1-8318-C4155BE94909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>
                <a:solidFill>
                  <a:schemeClr val="bg2"/>
                </a:solidFill>
              </a:rPr>
              <a:t>BRKNMS-2805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1CEEDA46-3970-4A63-9EFC-A4042A2AA1F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Freeform 1">
            <a:extLst>
              <a:ext uri="{FF2B5EF4-FFF2-40B4-BE49-F238E27FC236}">
                <a16:creationId xmlns:a16="http://schemas.microsoft.com/office/drawing/2014/main" id="{E611959F-9601-420B-A3CC-9A1DB0412C53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209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tx2"/>
                </a:solidFill>
                <a:latin typeface="CiscoSansTT Light" panose="020B0503020201020303" pitchFamily="34" charset="0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0" name="Freeform 1">
            <a:extLst>
              <a:ext uri="{FF2B5EF4-FFF2-40B4-BE49-F238E27FC236}">
                <a16:creationId xmlns:a16="http://schemas.microsoft.com/office/drawing/2014/main" id="{ACF196DB-1F17-43F8-8065-DA85D9D5A3F7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121738CA-87F6-4AB7-98B7-F2AEDAF87B1F}"/>
              </a:ext>
            </a:extLst>
          </p:cNvPr>
          <p:cNvSpPr txBox="1">
            <a:spLocks/>
          </p:cNvSpPr>
          <p:nvPr userDrawn="1"/>
        </p:nvSpPr>
        <p:spPr>
          <a:xfrm>
            <a:off x="3620023" y="4946904"/>
            <a:ext cx="165081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 dirty="0"/>
              <a:t>BRKNMS-2805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331D664-D5FC-4122-A371-015A8540BED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1082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8891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4051" r:id="rId2"/>
    <p:sldLayoutId id="2147484043" r:id="rId3"/>
    <p:sldLayoutId id="2147484042" r:id="rId4"/>
    <p:sldLayoutId id="2147484045" r:id="rId5"/>
    <p:sldLayoutId id="2147484044" r:id="rId6"/>
    <p:sldLayoutId id="2147484038" r:id="rId7"/>
    <p:sldLayoutId id="2147484047" r:id="rId8"/>
    <p:sldLayoutId id="2147484018" r:id="rId9"/>
    <p:sldLayoutId id="2147484048" r:id="rId10"/>
    <p:sldLayoutId id="2147484052" r:id="rId11"/>
    <p:sldLayoutId id="2147483976" r:id="rId12"/>
    <p:sldLayoutId id="2147483885" r:id="rId13"/>
    <p:sldLayoutId id="2147484058" r:id="rId14"/>
    <p:sldLayoutId id="2147484019" r:id="rId15"/>
    <p:sldLayoutId id="2147484059" r:id="rId16"/>
    <p:sldLayoutId id="2147484020" r:id="rId17"/>
    <p:sldLayoutId id="2147484053" r:id="rId18"/>
    <p:sldLayoutId id="2147484021" r:id="rId19"/>
    <p:sldLayoutId id="2147484054" r:id="rId20"/>
    <p:sldLayoutId id="2147484022" r:id="rId21"/>
    <p:sldLayoutId id="2147484060" r:id="rId22"/>
    <p:sldLayoutId id="2147484023" r:id="rId23"/>
    <p:sldLayoutId id="2147484061" r:id="rId24"/>
    <p:sldLayoutId id="2147484024" r:id="rId25"/>
    <p:sldLayoutId id="2147484062" r:id="rId26"/>
    <p:sldLayoutId id="2147484039" r:id="rId27"/>
    <p:sldLayoutId id="2147484063" r:id="rId28"/>
    <p:sldLayoutId id="2147484011" r:id="rId29"/>
    <p:sldLayoutId id="2147484064" r:id="rId30"/>
    <p:sldLayoutId id="2147484025" r:id="rId31"/>
    <p:sldLayoutId id="2147484027" r:id="rId32"/>
    <p:sldLayoutId id="2147484026" r:id="rId33"/>
    <p:sldLayoutId id="2147484034" r:id="rId34"/>
    <p:sldLayoutId id="2147483982" r:id="rId35"/>
    <p:sldLayoutId id="2147483986" r:id="rId36"/>
    <p:sldLayoutId id="2147483985" r:id="rId37"/>
    <p:sldLayoutId id="2147484030" r:id="rId38"/>
    <p:sldLayoutId id="2147484055" r:id="rId39"/>
    <p:sldLayoutId id="2147484031" r:id="rId40"/>
    <p:sldLayoutId id="2147484056" r:id="rId41"/>
    <p:sldLayoutId id="2147483978" r:id="rId42"/>
    <p:sldLayoutId id="2147484057" r:id="rId43"/>
    <p:sldLayoutId id="2147483979" r:id="rId44"/>
    <p:sldLayoutId id="2147484065" r:id="rId45"/>
    <p:sldLayoutId id="2147483980" r:id="rId46"/>
    <p:sldLayoutId id="2147484066" r:id="rId47"/>
    <p:sldLayoutId id="2147484072" r:id="rId48"/>
    <p:sldLayoutId id="2147483969" r:id="rId49"/>
    <p:sldLayoutId id="2147484073" r:id="rId50"/>
    <p:sldLayoutId id="2147483968" r:id="rId51"/>
    <p:sldLayoutId id="2147484074" r:id="rId52"/>
    <p:sldLayoutId id="2147484049" r:id="rId53"/>
    <p:sldLayoutId id="2147483987" r:id="rId54"/>
    <p:sldLayoutId id="2147483983" r:id="rId55"/>
    <p:sldLayoutId id="2147483971" r:id="rId56"/>
    <p:sldLayoutId id="2147483972" r:id="rId57"/>
    <p:sldLayoutId id="2147484078" r:id="rId58"/>
    <p:sldLayoutId id="2147484033" r:id="rId59"/>
    <p:sldLayoutId id="2147484071" r:id="rId60"/>
    <p:sldLayoutId id="2147484076" r:id="rId61"/>
    <p:sldLayoutId id="2147484077" r:id="rId62"/>
    <p:sldLayoutId id="2147483897" r:id="rId63"/>
    <p:sldLayoutId id="2147484041" r:id="rId64"/>
    <p:sldLayoutId id="2147484079" r:id="rId65"/>
  </p:sldLayoutIdLst>
  <p:hf hdr="0" ftr="0" dt="0"/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tx2"/>
          </a:solidFill>
          <a:latin typeface="CiscoSansTT Light" panose="020B0503020201020303" pitchFamily="34" charset="0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9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5424" userDrawn="1">
          <p15:clr>
            <a:srgbClr val="F26B43"/>
          </p15:clr>
        </p15:guide>
        <p15:guide id="4" orient="horz" pos="757" userDrawn="1">
          <p15:clr>
            <a:srgbClr val="F26B43"/>
          </p15:clr>
        </p15:guide>
        <p15:guide id="5" orient="horz" pos="324" userDrawn="1">
          <p15:clr>
            <a:srgbClr val="F26B43"/>
          </p15:clr>
        </p15:guide>
        <p15:guide id="6" pos="2876" userDrawn="1">
          <p15:clr>
            <a:srgbClr val="F26B43"/>
          </p15:clr>
        </p15:guide>
        <p15:guide id="7" orient="horz" pos="1620" userDrawn="1">
          <p15:clr>
            <a:srgbClr val="F26B43"/>
          </p15:clr>
        </p15:guide>
        <p15:guide id="9" orient="horz" pos="50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0" Type="http://schemas.openxmlformats.org/officeDocument/2006/relationships/image" Target="../media/image24.jpg"/><Relationship Id="rId4" Type="http://schemas.openxmlformats.org/officeDocument/2006/relationships/image" Target="../media/image13.jpg"/><Relationship Id="rId9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jpg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3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3.jpg"/><Relationship Id="rId10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3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32.png"/><Relationship Id="rId4" Type="http://schemas.openxmlformats.org/officeDocument/2006/relationships/image" Target="../media/image45.png"/><Relationship Id="rId9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47.png"/><Relationship Id="rId10" Type="http://schemas.openxmlformats.org/officeDocument/2006/relationships/image" Target="../media/image41.png"/><Relationship Id="rId4" Type="http://schemas.openxmlformats.org/officeDocument/2006/relationships/image" Target="../media/image46.png"/><Relationship Id="rId9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mes_Joyce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3.jpg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32.png"/><Relationship Id="rId4" Type="http://schemas.openxmlformats.org/officeDocument/2006/relationships/image" Target="../media/image13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32.png"/><Relationship Id="rId4" Type="http://schemas.openxmlformats.org/officeDocument/2006/relationships/image" Target="../media/image13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32.png"/><Relationship Id="rId4" Type="http://schemas.openxmlformats.org/officeDocument/2006/relationships/image" Target="../media/image13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32.png"/><Relationship Id="rId4" Type="http://schemas.openxmlformats.org/officeDocument/2006/relationships/image" Target="../media/image13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32.png"/><Relationship Id="rId4" Type="http://schemas.openxmlformats.org/officeDocument/2006/relationships/image" Target="../media/image13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32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32.png"/><Relationship Id="rId4" Type="http://schemas.openxmlformats.org/officeDocument/2006/relationships/image" Target="../media/image13.jp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tif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techopedia.com/definition/29965/network-discovery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eve_Chen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eiganghuang/labnms-2500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85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A24784-D3A7-5A44-A12F-1D6A4B2B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475" y="2157984"/>
            <a:ext cx="2209795" cy="16573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484" y="184242"/>
            <a:ext cx="8257032" cy="731520"/>
          </a:xfrm>
        </p:spPr>
        <p:txBody>
          <a:bodyPr/>
          <a:lstStyle/>
          <a:p>
            <a:r>
              <a:rPr lang="en-US" dirty="0"/>
              <a:t>Network Service</a:t>
            </a:r>
            <a:endParaRPr lang="en-US" dirty="0">
              <a:solidFill>
                <a:schemeClr val="tx2"/>
              </a:solidFill>
              <a:cs typeface="CiscoSansTT Light" panose="020B05030202010203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BF1B4-9B87-5842-87CD-FCF0B5900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43997" y="1066800"/>
            <a:ext cx="4128003" cy="33848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capability that facilitates a network operation.</a:t>
            </a:r>
          </a:p>
          <a:p>
            <a:r>
              <a:rPr lang="en-US" dirty="0"/>
              <a:t>Service discovery</a:t>
            </a:r>
          </a:p>
          <a:p>
            <a:pPr lvl="1"/>
            <a:r>
              <a:rPr lang="en-US" dirty="0"/>
              <a:t>“The automatic detection of services offered by these devices on a network”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endParaRPr lang="en-US" sz="2000" dirty="0">
              <a:cs typeface="CiscoSansTT Light" panose="020B0503020201020303" pitchFamily="34" charset="0"/>
            </a:endParaRPr>
          </a:p>
          <a:p>
            <a:endParaRPr lang="en-US" sz="2200" dirty="0">
              <a:cs typeface="CiscoSansTT Light" panose="020B0503020201020303" pitchFamily="34" charset="0"/>
            </a:endParaRPr>
          </a:p>
        </p:txBody>
      </p:sp>
      <p:pic>
        <p:nvPicPr>
          <p:cNvPr id="10" name="Picture 27" descr="C:\Users\ecoffey\AppData\Local\Temp\Rar$DRa0.324\30072_Device_server_unreachable_64.png">
            <a:extLst>
              <a:ext uri="{FF2B5EF4-FFF2-40B4-BE49-F238E27FC236}">
                <a16:creationId xmlns:a16="http://schemas.microsoft.com/office/drawing/2014/main" id="{903E8DBA-5715-1F48-A638-017F2B6EB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899" y="1107665"/>
            <a:ext cx="958676" cy="95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6853BC-917A-2242-BCF2-F0DA8CDD488C}"/>
              </a:ext>
            </a:extLst>
          </p:cNvPr>
          <p:cNvCxnSpPr>
            <a:cxnSpLocks/>
          </p:cNvCxnSpPr>
          <p:nvPr/>
        </p:nvCxnSpPr>
        <p:spPr>
          <a:xfrm>
            <a:off x="5707011" y="2160708"/>
            <a:ext cx="239055" cy="17872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80BC7E-7AB6-4341-8427-DC7121C3F3F9}"/>
              </a:ext>
            </a:extLst>
          </p:cNvPr>
          <p:cNvGrpSpPr/>
          <p:nvPr/>
        </p:nvGrpSpPr>
        <p:grpSpPr>
          <a:xfrm>
            <a:off x="6653584" y="2339436"/>
            <a:ext cx="1263576" cy="1682279"/>
            <a:chOff x="7175035" y="1992046"/>
            <a:chExt cx="1410799" cy="187560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DF3A47-3B5F-EB4A-8A13-42044A2CABF8}"/>
                </a:ext>
              </a:extLst>
            </p:cNvPr>
            <p:cNvSpPr/>
            <p:nvPr/>
          </p:nvSpPr>
          <p:spPr>
            <a:xfrm>
              <a:off x="7175035" y="1992046"/>
              <a:ext cx="1410799" cy="1326514"/>
            </a:xfrm>
            <a:prstGeom prst="ellipse">
              <a:avLst/>
            </a:prstGeom>
            <a:solidFill>
              <a:schemeClr val="accent1">
                <a:alpha val="2000"/>
              </a:schemeClr>
            </a:solidFill>
            <a:ln w="5080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6D5D953-D254-D249-B019-7072DE89C79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852" y="3138064"/>
              <a:ext cx="420277" cy="729586"/>
            </a:xfrm>
            <a:prstGeom prst="line">
              <a:avLst/>
            </a:prstGeom>
            <a:ln w="1682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31BEA86-D47E-3F40-AB07-083C9CAAA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453" y="1478862"/>
            <a:ext cx="679122" cy="67912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722EBF6-5883-DE4C-B3C1-81DE42B18110}"/>
              </a:ext>
            </a:extLst>
          </p:cNvPr>
          <p:cNvGrpSpPr/>
          <p:nvPr/>
        </p:nvGrpSpPr>
        <p:grpSpPr>
          <a:xfrm>
            <a:off x="5575242" y="1037092"/>
            <a:ext cx="1529167" cy="852824"/>
            <a:chOff x="5909604" y="927164"/>
            <a:chExt cx="1800037" cy="121102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140A4B2-E0C4-5E4F-A305-6C0E3B8D4353}"/>
                </a:ext>
              </a:extLst>
            </p:cNvPr>
            <p:cNvGrpSpPr/>
            <p:nvPr/>
          </p:nvGrpSpPr>
          <p:grpSpPr>
            <a:xfrm>
              <a:off x="5909604" y="927164"/>
              <a:ext cx="1800037" cy="731520"/>
              <a:chOff x="5418972" y="2165682"/>
              <a:chExt cx="2198141" cy="545491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4315C43-6893-1B46-B1FC-BA22F1388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18972" y="2165682"/>
                <a:ext cx="2045741" cy="478517"/>
              </a:xfrm>
              <a:prstGeom prst="rect">
                <a:avLst/>
              </a:prstGeom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1C5C6CD-5C54-7247-99BB-96F4D65064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71372" y="2232656"/>
                <a:ext cx="2045741" cy="47851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</p:pic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1E1071B-A254-B644-BA71-1B06E17AB5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20703" y="1748500"/>
              <a:ext cx="151320" cy="3896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802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198CF-C9CC-8E43-B9D0-BE5C9DF6D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Introduction</a:t>
            </a:r>
            <a:br>
              <a:rPr lang="en-US" dirty="0"/>
            </a:br>
            <a:r>
              <a:rPr lang="en-US" dirty="0">
                <a:solidFill>
                  <a:srgbClr val="FBAB17"/>
                </a:solidFill>
              </a:rPr>
              <a:t>Service Discovery Challenges</a:t>
            </a:r>
            <a:br>
              <a:rPr lang="en-US" dirty="0">
                <a:solidFill>
                  <a:srgbClr val="FBAB17"/>
                </a:solidFill>
              </a:rPr>
            </a:br>
            <a:r>
              <a:rPr lang="en-US" sz="1600" dirty="0"/>
              <a:t>Capabilities of NSO</a:t>
            </a:r>
            <a:br>
              <a:rPr lang="en-US" sz="1600" dirty="0"/>
            </a:br>
            <a:r>
              <a:rPr lang="en-US" sz="1600" dirty="0"/>
              <a:t>NSO Service Discovery</a:t>
            </a:r>
            <a:br>
              <a:rPr lang="en-US" sz="1600" dirty="0"/>
            </a:br>
            <a:r>
              <a:rPr lang="en-US" sz="1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57804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</a:t>
            </a:r>
            <a:r>
              <a:rPr lang="en-US" dirty="0">
                <a:solidFill>
                  <a:schemeClr val="tx2"/>
                </a:solidFill>
                <a:cs typeface="CiscoSansTT Light" panose="020B0503020201020303" pitchFamily="34" charset="0"/>
              </a:rPr>
              <a:t>ervice </a:t>
            </a:r>
            <a:r>
              <a:rPr lang="en-US" dirty="0"/>
              <a:t>D</a:t>
            </a:r>
            <a:r>
              <a:rPr lang="en-US" dirty="0">
                <a:solidFill>
                  <a:schemeClr val="tx2"/>
                </a:solidFill>
                <a:cs typeface="CiscoSansTT Light" panose="020B0503020201020303" pitchFamily="34" charset="0"/>
              </a:rPr>
              <a:t>iscovery?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D171ED-0558-2146-85FE-8369D937C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000" dirty="0"/>
              <a:t>Provide lifecycle management of existing services</a:t>
            </a:r>
          </a:p>
          <a:p>
            <a:pPr lvl="1"/>
            <a:r>
              <a:rPr lang="en-US" sz="1800" dirty="0"/>
              <a:t>As part of action rolling out new service management tool, migrate pre-existing services into the service management tool.</a:t>
            </a:r>
          </a:p>
          <a:p>
            <a:r>
              <a:rPr lang="en-US" sz="2000" dirty="0"/>
              <a:t>Perform configuration compliance</a:t>
            </a:r>
          </a:p>
          <a:p>
            <a:pPr lvl="1"/>
            <a:r>
              <a:rPr lang="en-US" sz="1800" dirty="0"/>
              <a:t>Validate network compliance to golden configuration templates</a:t>
            </a:r>
          </a:p>
          <a:p>
            <a:r>
              <a:rPr lang="en-US" sz="2000" dirty="0"/>
              <a:t>Handle out of band changes </a:t>
            </a:r>
          </a:p>
          <a:p>
            <a:r>
              <a:rPr lang="en-US" sz="2000" dirty="0"/>
              <a:t>Disaster recovery</a:t>
            </a:r>
          </a:p>
          <a:p>
            <a:r>
              <a:rPr lang="en-US" sz="2000" dirty="0"/>
              <a:t>Acquisition/Merger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pPr marL="341312" lvl="2" indent="0">
              <a:buNone/>
            </a:pPr>
            <a:endParaRPr lang="en-US" dirty="0">
              <a:cs typeface="CiscoSansTT Light" panose="020B0503020201020303" pitchFamily="34" charset="0"/>
            </a:endParaRPr>
          </a:p>
          <a:p>
            <a:pPr marL="341312" lvl="2" indent="0">
              <a:buNone/>
            </a:pPr>
            <a:endParaRPr lang="en-US" dirty="0">
              <a:cs typeface="CiscoSansTT Light" panose="020B0503020201020303" pitchFamily="34" charset="0"/>
            </a:endParaRPr>
          </a:p>
          <a:p>
            <a:pPr marL="169863" lvl="1" indent="0">
              <a:buNone/>
            </a:pPr>
            <a:endParaRPr lang="en-US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17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iscoSansTT Light" panose="020B0503020201020303" pitchFamily="34" charset="0"/>
              </a:rPr>
              <a:t>Service</a:t>
            </a:r>
            <a:r>
              <a:rPr lang="en-US" dirty="0">
                <a:solidFill>
                  <a:schemeClr val="tx2"/>
                </a:solidFill>
                <a:cs typeface="CiscoSansTT Light" panose="020B0503020201020303" pitchFamily="34" charset="0"/>
              </a:rPr>
              <a:t> Discovery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BF1B4-9B87-5842-87CD-FCF0B5900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679675" y="1795782"/>
            <a:ext cx="3794417" cy="2542980"/>
          </a:xfrm>
          <a:prstGeom prst="rect">
            <a:avLst/>
          </a:prstGeom>
        </p:spPr>
        <p:txBody>
          <a:bodyPr/>
          <a:lstStyle/>
          <a:p>
            <a:pPr lvl="1"/>
            <a:r>
              <a:rPr lang="en-US" sz="2000" dirty="0"/>
              <a:t>Words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Sentences</a:t>
            </a:r>
          </a:p>
          <a:p>
            <a:pPr marL="142875" lvl="1" indent="0">
              <a:buNone/>
            </a:pPr>
            <a:endParaRPr lang="en-US" sz="2000" dirty="0"/>
          </a:p>
          <a:p>
            <a:pPr marL="142875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Articles/books </a:t>
            </a:r>
          </a:p>
          <a:p>
            <a:pPr marL="0" indent="-46037">
              <a:buNone/>
            </a:pPr>
            <a:endParaRPr lang="en-US" sz="2200" dirty="0">
              <a:solidFill>
                <a:schemeClr val="accent1"/>
              </a:solidFill>
              <a:cs typeface="CiscoSansTT Light" panose="020B05030202010203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34B1AE-76F3-0147-B604-5DAE9A60C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63783" y="1795782"/>
            <a:ext cx="3794417" cy="2430229"/>
          </a:xfrm>
        </p:spPr>
        <p:txBody>
          <a:bodyPr/>
          <a:lstStyle/>
          <a:p>
            <a:pPr lvl="1"/>
            <a:r>
              <a:rPr lang="en-US" sz="2000" dirty="0">
                <a:cs typeface="CiscoSansTT Light" panose="020B0503020201020303" pitchFamily="34" charset="0"/>
              </a:rPr>
              <a:t>Inventory discovery</a:t>
            </a:r>
          </a:p>
          <a:p>
            <a:pPr marL="142875" lvl="1" indent="0">
              <a:buNone/>
            </a:pPr>
            <a:endParaRPr lang="en-US" sz="2000" dirty="0">
              <a:cs typeface="CiscoSansTT Light" panose="020B0503020201020303" pitchFamily="34" charset="0"/>
            </a:endParaRPr>
          </a:p>
          <a:p>
            <a:pPr lvl="1"/>
            <a:r>
              <a:rPr lang="en-US" sz="2000" dirty="0">
                <a:cs typeface="CiscoSansTT Light" panose="020B0503020201020303" pitchFamily="34" charset="0"/>
              </a:rPr>
              <a:t>Topology  discovery</a:t>
            </a:r>
          </a:p>
          <a:p>
            <a:pPr marL="142875" lvl="1" indent="0">
              <a:buNone/>
            </a:pPr>
            <a:endParaRPr lang="en-US" sz="2000" dirty="0">
              <a:cs typeface="CiscoSansTT Light" panose="020B0503020201020303" pitchFamily="34" charset="0"/>
            </a:endParaRPr>
          </a:p>
          <a:p>
            <a:pPr marL="142875" lvl="1" indent="0">
              <a:buNone/>
            </a:pPr>
            <a:endParaRPr lang="en-US" sz="2000" dirty="0">
              <a:cs typeface="CiscoSansTT Light" panose="020B0503020201020303" pitchFamily="34" charset="0"/>
            </a:endParaRPr>
          </a:p>
          <a:p>
            <a:pPr lvl="1"/>
            <a:r>
              <a:rPr lang="en-US" sz="2000" dirty="0">
                <a:solidFill>
                  <a:schemeClr val="accent1"/>
                </a:solidFill>
                <a:cs typeface="CiscoSansTT Light" panose="020B0503020201020303" pitchFamily="34" charset="0"/>
              </a:rPr>
              <a:t>Service discovery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5D74ED-AEDF-304F-AA92-22B0258D7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17" y="1029450"/>
            <a:ext cx="684413" cy="68441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A57EFB4-BECD-A64E-BA9D-7D18996582E7}"/>
              </a:ext>
            </a:extLst>
          </p:cNvPr>
          <p:cNvGrpSpPr/>
          <p:nvPr/>
        </p:nvGrpSpPr>
        <p:grpSpPr>
          <a:xfrm>
            <a:off x="4683209" y="1071758"/>
            <a:ext cx="816203" cy="731836"/>
            <a:chOff x="6640361" y="1689656"/>
            <a:chExt cx="2059642" cy="184237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968F651-5C87-D64E-883D-B6B4320D5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0361" y="1689656"/>
              <a:ext cx="2059642" cy="1544732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092E5B2-5D4A-5D45-B10A-99925964D472}"/>
                </a:ext>
              </a:extLst>
            </p:cNvPr>
            <p:cNvGrpSpPr/>
            <p:nvPr/>
          </p:nvGrpSpPr>
          <p:grpSpPr>
            <a:xfrm>
              <a:off x="6974506" y="1849748"/>
              <a:ext cx="1263576" cy="1682279"/>
              <a:chOff x="7175035" y="1992046"/>
              <a:chExt cx="1410799" cy="1875604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59D6481-84E0-D448-BAA2-C8A0FF70FD27}"/>
                  </a:ext>
                </a:extLst>
              </p:cNvPr>
              <p:cNvSpPr/>
              <p:nvPr/>
            </p:nvSpPr>
            <p:spPr>
              <a:xfrm>
                <a:off x="7175035" y="1992046"/>
                <a:ext cx="1410799" cy="1326514"/>
              </a:xfrm>
              <a:prstGeom prst="ellipse">
                <a:avLst/>
              </a:prstGeom>
              <a:solidFill>
                <a:schemeClr val="accent1">
                  <a:alpha val="2000"/>
                </a:schemeClr>
              </a:solidFill>
              <a:ln w="50800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CE25F20-911A-EE4B-BC50-78B1FA4CF3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6852" y="3138064"/>
                <a:ext cx="420277" cy="729586"/>
              </a:xfrm>
              <a:prstGeom prst="line">
                <a:avLst/>
              </a:prstGeom>
              <a:ln w="1047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999DEE36-E962-CB49-ACF7-A188BB037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7898" y="1746020"/>
            <a:ext cx="699796" cy="699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5BD30F1-D1AE-F841-A67B-1B6517F64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0159" y="2568178"/>
            <a:ext cx="455069" cy="57169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10A031E5-9A75-8B47-811E-7693E0F8CEEE}"/>
              </a:ext>
            </a:extLst>
          </p:cNvPr>
          <p:cNvGrpSpPr/>
          <p:nvPr/>
        </p:nvGrpSpPr>
        <p:grpSpPr>
          <a:xfrm>
            <a:off x="7578011" y="1723607"/>
            <a:ext cx="1195801" cy="1143377"/>
            <a:chOff x="7578012" y="1977225"/>
            <a:chExt cx="832528" cy="79947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5AC6429-A83C-D449-9305-AB874DB39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78012" y="2359657"/>
              <a:ext cx="556054" cy="41704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18DE497-05CC-AA4C-AFBA-2822ED0FB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91942" y="1977225"/>
              <a:ext cx="718598" cy="590952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2D68CF6-3284-FD4F-B711-8A8C06A88BC7}"/>
              </a:ext>
            </a:extLst>
          </p:cNvPr>
          <p:cNvGrpSpPr/>
          <p:nvPr/>
        </p:nvGrpSpPr>
        <p:grpSpPr>
          <a:xfrm>
            <a:off x="7301615" y="3539723"/>
            <a:ext cx="705048" cy="477579"/>
            <a:chOff x="7301615" y="3539723"/>
            <a:chExt cx="705048" cy="47757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1099C6F-E49A-7C4F-9A3F-8AA768A5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77221" y="3629953"/>
              <a:ext cx="629442" cy="38734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D464CCD-AD53-6A42-A1E6-963F17535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01615" y="3539723"/>
              <a:ext cx="552793" cy="405153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29A6E2DB-06B7-BB49-BFAD-B3E01C09C6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97693" y="3459212"/>
            <a:ext cx="602517" cy="4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1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cs typeface="CiscoSansTT Light" panose="020B0503020201020303" pitchFamily="34" charset="0"/>
              </a:rPr>
              <a:t>Service Discovery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787B5-30F3-4047-A1B6-13BB80A7A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45200" y="1195012"/>
            <a:ext cx="4818778" cy="3154566"/>
          </a:xfrm>
        </p:spPr>
        <p:txBody>
          <a:bodyPr/>
          <a:lstStyle/>
          <a:p>
            <a:r>
              <a:rPr lang="en-US" sz="2000" dirty="0"/>
              <a:t>Lack of standards or protocols</a:t>
            </a:r>
          </a:p>
          <a:p>
            <a:r>
              <a:rPr lang="en-US" sz="2000" dirty="0"/>
              <a:t>Reverse Engineering</a:t>
            </a:r>
          </a:p>
          <a:p>
            <a:pPr lvl="1"/>
            <a:r>
              <a:rPr lang="en-US" sz="1800" dirty="0"/>
              <a:t>Asking: the network is configured to support EVPN  for  my customers, find me the service instances that are existing</a:t>
            </a:r>
          </a:p>
          <a:p>
            <a:r>
              <a:rPr lang="en-US" sz="2000" dirty="0">
                <a:cs typeface="CiscoSansTT Light" panose="020B0503020201020303" pitchFamily="34" charset="0"/>
              </a:rPr>
              <a:t>Need accurate r</a:t>
            </a:r>
            <a:r>
              <a:rPr lang="en-US" sz="2000" dirty="0"/>
              <a:t>equirements and attributes of the services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pPr marL="169863" lvl="1" indent="0">
              <a:buNone/>
            </a:pPr>
            <a:endParaRPr lang="en-US" sz="1800" dirty="0"/>
          </a:p>
          <a:p>
            <a:pPr marL="341312" lvl="2" indent="0">
              <a:buNone/>
            </a:pPr>
            <a:endParaRPr lang="en-US" dirty="0">
              <a:cs typeface="CiscoSansTT Light" panose="020B0503020201020303" pitchFamily="34" charset="0"/>
            </a:endParaRPr>
          </a:p>
          <a:p>
            <a:pPr marL="341312" lvl="2" indent="0">
              <a:buNone/>
            </a:pPr>
            <a:endParaRPr lang="en-US" dirty="0">
              <a:cs typeface="CiscoSansTT Light" panose="020B0503020201020303" pitchFamily="34" charset="0"/>
            </a:endParaRPr>
          </a:p>
          <a:p>
            <a:pPr marL="169863" lvl="1" indent="0">
              <a:buNone/>
            </a:pPr>
            <a:endParaRPr lang="en-US" dirty="0"/>
          </a:p>
          <a:p>
            <a:pPr lvl="1"/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D25A646-C4F5-F446-BAF3-B7038F997AC0}"/>
              </a:ext>
            </a:extLst>
          </p:cNvPr>
          <p:cNvGrpSpPr/>
          <p:nvPr/>
        </p:nvGrpSpPr>
        <p:grpSpPr>
          <a:xfrm>
            <a:off x="5576396" y="1634029"/>
            <a:ext cx="2973587" cy="2205060"/>
            <a:chOff x="4963897" y="1656694"/>
            <a:chExt cx="2973587" cy="22050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D1120B0-E91A-7947-A609-81D55B618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3897" y="1656694"/>
              <a:ext cx="2058638" cy="13724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B39DEEE-56D5-8C4B-8435-E1FFCF699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7585" y="2489329"/>
              <a:ext cx="1829899" cy="1372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039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8BB785-C42A-B049-93EB-32BA1A8AE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055" y="2571750"/>
            <a:ext cx="2054001" cy="15405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cs typeface="CiscoSansTT Light" panose="020B0503020201020303" pitchFamily="34" charset="0"/>
              </a:rPr>
              <a:t>The Journey </a:t>
            </a:r>
            <a:r>
              <a:rPr lang="en-US" dirty="0">
                <a:cs typeface="CiscoSansTT Light" panose="020B0503020201020303" pitchFamily="34" charset="0"/>
              </a:rPr>
              <a:t>S</a:t>
            </a:r>
            <a:r>
              <a:rPr lang="en-US" dirty="0">
                <a:solidFill>
                  <a:schemeClr val="tx2"/>
                </a:solidFill>
                <a:cs typeface="CiscoSansTT Light" panose="020B0503020201020303" pitchFamily="34" charset="0"/>
              </a:rPr>
              <a:t>tarts From Service </a:t>
            </a:r>
            <a:r>
              <a:rPr lang="en-US" dirty="0">
                <a:cs typeface="CiscoSansTT Light" panose="020B0503020201020303" pitchFamily="34" charset="0"/>
              </a:rPr>
              <a:t>D</a:t>
            </a:r>
            <a:r>
              <a:rPr lang="en-US" dirty="0">
                <a:solidFill>
                  <a:schemeClr val="tx2"/>
                </a:solidFill>
                <a:cs typeface="CiscoSansTT Light" panose="020B0503020201020303" pitchFamily="34" charset="0"/>
              </a:rPr>
              <a:t>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52EE9-8BDB-3947-9ADC-0FA8675512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Design of service activation for brownfield </a:t>
            </a:r>
          </a:p>
          <a:p>
            <a:pPr lvl="1"/>
            <a:r>
              <a:rPr lang="en-US" sz="1800" dirty="0"/>
              <a:t>Must take into account and coexist with legacy configurations</a:t>
            </a:r>
          </a:p>
          <a:p>
            <a:pPr lvl="1"/>
            <a:r>
              <a:rPr lang="en-US" sz="1800" dirty="0"/>
              <a:t>Model based</a:t>
            </a:r>
          </a:p>
          <a:p>
            <a:pPr lvl="1"/>
            <a:r>
              <a:rPr lang="en-US" sz="1800" dirty="0"/>
              <a:t>Flexible to support multiple iteration with discovery processes</a:t>
            </a:r>
          </a:p>
          <a:p>
            <a:pPr lvl="1"/>
            <a:r>
              <a:rPr lang="en-US" sz="1800" dirty="0"/>
              <a:t>Easy to be “</a:t>
            </a:r>
            <a:r>
              <a:rPr lang="en-US" sz="1800" dirty="0" err="1"/>
              <a:t>frameworked</a:t>
            </a:r>
            <a:r>
              <a:rPr lang="en-US" sz="1800" dirty="0"/>
              <a:t>”</a:t>
            </a:r>
          </a:p>
          <a:p>
            <a:pPr marL="169863" lvl="1" indent="0">
              <a:buNone/>
            </a:pPr>
            <a:endParaRPr lang="en-US" dirty="0"/>
          </a:p>
          <a:p>
            <a:pPr marL="341312" lvl="2" indent="0">
              <a:buNone/>
            </a:pPr>
            <a:endParaRPr lang="en-US" dirty="0">
              <a:cs typeface="CiscoSansTT Light" panose="020B0503020201020303" pitchFamily="34" charset="0"/>
            </a:endParaRPr>
          </a:p>
          <a:p>
            <a:pPr marL="341312" lvl="2" indent="0">
              <a:buNone/>
            </a:pPr>
            <a:endParaRPr lang="en-US" dirty="0">
              <a:cs typeface="CiscoSansTT Light" panose="020B0503020201020303" pitchFamily="34" charset="0"/>
            </a:endParaRPr>
          </a:p>
          <a:p>
            <a:pPr marL="169863" lvl="1" indent="0">
              <a:buNone/>
            </a:pPr>
            <a:endParaRPr lang="en-US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DA2F6F-81AC-874D-B3BB-3D03E000B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599" y="1677790"/>
            <a:ext cx="2184456" cy="146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8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100018D9-5F5B-3C47-910B-1FD9C7521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461657" y="2530778"/>
            <a:ext cx="3014165" cy="1581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cs typeface="CiscoSansTT Light" panose="020B0503020201020303" pitchFamily="34" charset="0"/>
              </a:rPr>
              <a:t>NSO and Service Discovery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52EE9-8BDB-3947-9ADC-0FA8675512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45200" y="1055914"/>
            <a:ext cx="3016457" cy="3222192"/>
          </a:xfrm>
        </p:spPr>
        <p:txBody>
          <a:bodyPr/>
          <a:lstStyle/>
          <a:p>
            <a:r>
              <a:rPr lang="en-US" sz="2000" dirty="0"/>
              <a:t>Cisco Network Service Orchestrator (NSO)</a:t>
            </a:r>
          </a:p>
          <a:p>
            <a:pPr lvl="1"/>
            <a:r>
              <a:rPr lang="en-GB" sz="1800" dirty="0"/>
              <a:t>Network service orchestration framework for multi-vendor networks</a:t>
            </a:r>
            <a:endParaRPr lang="en-US" sz="1800" dirty="0"/>
          </a:p>
          <a:p>
            <a:pPr lvl="1"/>
            <a:endParaRPr lang="en-US" sz="1800" dirty="0"/>
          </a:p>
          <a:p>
            <a:pPr marL="169863" lvl="1" indent="0">
              <a:buNone/>
            </a:pPr>
            <a:endParaRPr lang="en-US" dirty="0"/>
          </a:p>
          <a:p>
            <a:pPr marL="341312" lvl="2" indent="0">
              <a:buNone/>
            </a:pPr>
            <a:endParaRPr lang="en-US" dirty="0">
              <a:cs typeface="CiscoSansTT Light" panose="020B0503020201020303" pitchFamily="34" charset="0"/>
            </a:endParaRPr>
          </a:p>
          <a:p>
            <a:pPr marL="341312" lvl="2" indent="0">
              <a:buNone/>
            </a:pPr>
            <a:endParaRPr lang="en-US" dirty="0">
              <a:cs typeface="CiscoSansTT Light" panose="020B0503020201020303" pitchFamily="34" charset="0"/>
            </a:endParaRPr>
          </a:p>
          <a:p>
            <a:pPr marL="169863" lvl="1" indent="0">
              <a:buNone/>
            </a:pPr>
            <a:endParaRPr lang="en-US" dirty="0"/>
          </a:p>
          <a:p>
            <a:pPr lvl="1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B5E9D6-ADC2-2744-87D4-B531B7EAD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778" y="2751458"/>
            <a:ext cx="1857792" cy="13933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936B69-CC2B-EF42-9ED4-9D0F93931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345" y="1434195"/>
            <a:ext cx="2184456" cy="146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7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198CF-C9CC-8E43-B9D0-BE5C9DF6D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Introduction</a:t>
            </a:r>
            <a:br>
              <a:rPr lang="en-US" sz="1600" dirty="0"/>
            </a:br>
            <a:r>
              <a:rPr lang="en-US" sz="1600" dirty="0"/>
              <a:t>Service Discovery Challenges</a:t>
            </a:r>
            <a:br>
              <a:rPr lang="en-US" sz="1800" dirty="0"/>
            </a:br>
            <a:r>
              <a:rPr lang="en-US" dirty="0">
                <a:solidFill>
                  <a:srgbClr val="FBAB17"/>
                </a:solidFill>
              </a:rPr>
              <a:t>Capabilities of NSO</a:t>
            </a:r>
            <a:br>
              <a:rPr lang="en-US" sz="1800" dirty="0"/>
            </a:br>
            <a:r>
              <a:rPr lang="en-US" sz="1600" dirty="0"/>
              <a:t>NSO Service Discovery</a:t>
            </a:r>
            <a:br>
              <a:rPr lang="en-US" sz="1600" dirty="0"/>
            </a:br>
            <a:r>
              <a:rPr lang="en-US" sz="1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25486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97E87781-9A89-4B46-BE8B-8D41D084E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01203" y="1630497"/>
            <a:ext cx="2868947" cy="150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NSO Overview</a:t>
            </a:r>
            <a:endParaRPr lang="en-US" dirty="0">
              <a:solidFill>
                <a:schemeClr val="tx2"/>
              </a:solidFill>
              <a:cs typeface="CiscoSansTT Light" panose="020B05030202010203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46B61-887E-1440-9B03-DFE3ACAA3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43995" y="1051997"/>
            <a:ext cx="5057207" cy="3250038"/>
          </a:xfrm>
        </p:spPr>
        <p:txBody>
          <a:bodyPr/>
          <a:lstStyle/>
          <a:p>
            <a:r>
              <a:rPr lang="en-US" sz="2000" dirty="0"/>
              <a:t>Everything is model (YANG) based!</a:t>
            </a:r>
          </a:p>
          <a:p>
            <a:r>
              <a:rPr lang="en-US" sz="2000" dirty="0"/>
              <a:t>Supports vendor neutral devices via network element driver (NED)</a:t>
            </a:r>
          </a:p>
          <a:p>
            <a:r>
              <a:rPr lang="en-US" sz="2000" dirty="0"/>
              <a:t>Transaction based</a:t>
            </a:r>
          </a:p>
          <a:p>
            <a:r>
              <a:rPr lang="en-GB" sz="2000" dirty="0"/>
              <a:t>A service activation platform for both greenfield and brownfield</a:t>
            </a:r>
            <a:endParaRPr lang="en-US" sz="2000" dirty="0"/>
          </a:p>
          <a:p>
            <a:r>
              <a:rPr lang="en-GB" sz="2000" dirty="0"/>
              <a:t>Supports network service activation/discovery through service packages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4643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NSO Capabilities</a:t>
            </a:r>
          </a:p>
        </p:txBody>
      </p:sp>
      <p:graphicFrame>
        <p:nvGraphicFramePr>
          <p:cNvPr id="8" name="Table Placeholder 7"/>
          <p:cNvGraphicFramePr>
            <a:graphicFrameLocks noGrp="1"/>
          </p:cNvGraphicFramePr>
          <p:nvPr>
            <p:ph type="tbl" sz="quarter" idx="4294967295"/>
            <p:extLst>
              <p:ext uri="{D42A27DB-BD31-4B8C-83A1-F6EECF244321}">
                <p14:modId xmlns:p14="http://schemas.microsoft.com/office/powerpoint/2010/main" val="2994714135"/>
              </p:ext>
            </p:extLst>
          </p:nvPr>
        </p:nvGraphicFramePr>
        <p:xfrm>
          <a:off x="686892" y="1056577"/>
          <a:ext cx="7770216" cy="32296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3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1291273757"/>
                    </a:ext>
                  </a:extLst>
                </a:gridCol>
                <a:gridCol w="2513508">
                  <a:extLst>
                    <a:ext uri="{9D8B030D-6E8A-4147-A177-3AD203B41FA5}">
                      <a16:colId xmlns:a16="http://schemas.microsoft.com/office/drawing/2014/main" val="1574309929"/>
                    </a:ext>
                  </a:extLst>
                </a:gridCol>
              </a:tblGrid>
              <a:tr h="360601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iscoSansTT Light" panose="020B0503020201020303" pitchFamily="34" charset="0"/>
                        </a:rPr>
                        <a:t>Catalog</a:t>
                      </a:r>
                    </a:p>
                  </a:txBody>
                  <a:tcPr marL="212136" marR="212136" anchor="ctr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iscoSansTT Light" panose="020B0503020201020303" pitchFamily="34" charset="0"/>
                        </a:rPr>
                        <a:t>Capability</a:t>
                      </a:r>
                    </a:p>
                  </a:txBody>
                  <a:tcPr marL="212136" marR="212136" anchor="ctr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iscoSansTT Light" panose="020B0503020201020303" pitchFamily="34" charset="0"/>
                        </a:rPr>
                        <a:t>Vendor</a:t>
                      </a:r>
                    </a:p>
                  </a:txBody>
                  <a:tcPr marL="212136" marR="212136" anchor="ctr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iscoSansTT Light" panose="020B0503020201020303" pitchFamily="34" charset="0"/>
                        </a:rPr>
                        <a:t>Support Via</a:t>
                      </a:r>
                    </a:p>
                  </a:txBody>
                  <a:tcPr marL="212136" marR="212136" anchor="ctr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13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Discovery</a:t>
                      </a:r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CiscoSansTT Light" panose="020B0503020201020303" pitchFamily="34" charset="0"/>
                      </a:endParaRPr>
                    </a:p>
                  </a:txBody>
                  <a:tcPr marL="212136" marR="212136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Inventory</a:t>
                      </a:r>
                    </a:p>
                  </a:txBody>
                  <a:tcPr marL="212136" marR="212136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multi</a:t>
                      </a:r>
                    </a:p>
                  </a:txBody>
                  <a:tcPr marL="212136" marR="212136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NED</a:t>
                      </a:r>
                    </a:p>
                  </a:txBody>
                  <a:tcPr marL="212136" marR="212136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823">
                <a:tc vMerge="1"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CiscoSansTT Light" panose="020B0503020201020303" pitchFamily="34" charset="0"/>
                      </a:endParaRP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Service Discovery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CiscoSansTT Light" panose="020B0503020201020303" pitchFamily="34" charset="0"/>
                        </a:rPr>
                        <a:t>multi</a:t>
                      </a:r>
                      <a:endParaRPr lang="en-US" sz="1600" dirty="0">
                        <a:latin typeface="CiscoSansTT Light" panose="020B0503020201020303" pitchFamily="34" charset="0"/>
                      </a:endParaRP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Service Package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823">
                <a:tc rowSpan="2"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Activation</a:t>
                      </a:r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CiscoSansTT Light" panose="020B0503020201020303" pitchFamily="34" charset="0"/>
                      </a:endParaRP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Device Activation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multi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NED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3823">
                <a:tc vMerge="1"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CiscoSansTT Light" panose="020B0503020201020303" pitchFamily="34" charset="0"/>
                      </a:endParaRP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Service Activation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multi</a:t>
                      </a:r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CiscoSansTT Light" panose="020B0503020201020303" pitchFamily="34" charset="0"/>
                      </a:endParaRP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Service Package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823"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Compliance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Service  Compliance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multi</a:t>
                      </a:r>
                    </a:p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CiscoSansTT Light" panose="020B0503020201020303" pitchFamily="34" charset="0"/>
                      </a:endParaRP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Service Package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254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Weigang Huang, </a:t>
            </a:r>
          </a:p>
          <a:p>
            <a:r>
              <a:rPr lang="en-US" dirty="0"/>
              <a:t>Business Development Manager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383E1B-98D9-7C43-8191-B3B51E58D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576" y="1656980"/>
            <a:ext cx="5452521" cy="644730"/>
          </a:xfrm>
        </p:spPr>
        <p:txBody>
          <a:bodyPr/>
          <a:lstStyle/>
          <a:p>
            <a:r>
              <a:rPr lang="en-US" dirty="0"/>
              <a:t>Overview of Service Discovery with Cisco Network Service Orchestrator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BRKNMS-2805</a:t>
            </a:r>
          </a:p>
        </p:txBody>
      </p:sp>
    </p:spTree>
    <p:extLst>
      <p:ext uri="{BB962C8B-B14F-4D97-AF65-F5344CB8AC3E}">
        <p14:creationId xmlns:p14="http://schemas.microsoft.com/office/powerpoint/2010/main" val="1146336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3484" y="470699"/>
            <a:ext cx="8257032" cy="853004"/>
          </a:xfrm>
        </p:spPr>
        <p:txBody>
          <a:bodyPr/>
          <a:lstStyle/>
          <a:p>
            <a:r>
              <a:rPr lang="en-US" dirty="0"/>
              <a:t>Service Modeling, Service Activation and Service Discovery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DBACBC-2D38-9E49-B730-921F0A09DD5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3162" y="1424287"/>
            <a:ext cx="8186197" cy="2686159"/>
          </a:xfrm>
        </p:spPr>
        <p:txBody>
          <a:bodyPr/>
          <a:lstStyle/>
          <a:p>
            <a:r>
              <a:rPr lang="en-GB" sz="2000" dirty="0"/>
              <a:t>Service activation package defines service model</a:t>
            </a:r>
            <a:r>
              <a:rPr lang="en-GB" sz="1800" dirty="0"/>
              <a:t> </a:t>
            </a:r>
          </a:p>
          <a:p>
            <a:r>
              <a:rPr lang="en-GB" sz="2000" dirty="0"/>
              <a:t>Service discovery is an add-on capability to activation</a:t>
            </a:r>
          </a:p>
          <a:p>
            <a:r>
              <a:rPr lang="en-GB" sz="2000" dirty="0"/>
              <a:t>The ultimate goal of service discovery</a:t>
            </a:r>
          </a:p>
          <a:p>
            <a:pPr lvl="1"/>
            <a:r>
              <a:rPr lang="en-US" sz="1800" dirty="0"/>
              <a:t>The discovered service instances are managed by service activation package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One model, two capabilities</a:t>
            </a:r>
            <a:endParaRPr lang="en-US" sz="1800" dirty="0">
              <a:solidFill>
                <a:schemeClr val="accent1"/>
              </a:solidFill>
            </a:endParaRPr>
          </a:p>
          <a:p>
            <a:endParaRPr lang="en-GB" sz="20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  <a:p>
            <a:pPr marL="169863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96181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198CF-C9CC-8E43-B9D0-BE5C9DF6D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Introduction</a:t>
            </a:r>
            <a:br>
              <a:rPr lang="en-US" sz="1600" dirty="0"/>
            </a:br>
            <a:r>
              <a:rPr lang="en-US" sz="1600" dirty="0"/>
              <a:t>Service Discovery and Challenge</a:t>
            </a:r>
            <a:br>
              <a:rPr lang="en-US" sz="1800" dirty="0"/>
            </a:br>
            <a:r>
              <a:rPr lang="en-US" sz="1600" dirty="0"/>
              <a:t>Capabilities of NSO</a:t>
            </a:r>
            <a:br>
              <a:rPr lang="en-US" dirty="0">
                <a:solidFill>
                  <a:srgbClr val="FBAB17"/>
                </a:solidFill>
              </a:rPr>
            </a:br>
            <a:r>
              <a:rPr lang="en-US" dirty="0">
                <a:solidFill>
                  <a:srgbClr val="FBAB17"/>
                </a:solidFill>
              </a:rPr>
              <a:t>NSO Service Discovery</a:t>
            </a:r>
            <a:br>
              <a:rPr lang="en-US" sz="1600" dirty="0"/>
            </a:br>
            <a:r>
              <a:rPr lang="en-US" sz="1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99766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DA1EFC2A-6B0A-6F41-9DF8-9366686C52D3}"/>
              </a:ext>
            </a:extLst>
          </p:cNvPr>
          <p:cNvGrpSpPr/>
          <p:nvPr/>
        </p:nvGrpSpPr>
        <p:grpSpPr>
          <a:xfrm>
            <a:off x="2500708" y="1690725"/>
            <a:ext cx="1376284" cy="1235048"/>
            <a:chOff x="1835568" y="1990583"/>
            <a:chExt cx="1376284" cy="123504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1CA0740-2A6C-6B49-AC39-AB634498E7E9}"/>
                </a:ext>
              </a:extLst>
            </p:cNvPr>
            <p:cNvGrpSpPr/>
            <p:nvPr/>
          </p:nvGrpSpPr>
          <p:grpSpPr>
            <a:xfrm>
              <a:off x="1835568" y="1990583"/>
              <a:ext cx="1376284" cy="1235048"/>
              <a:chOff x="577630" y="947216"/>
              <a:chExt cx="4275372" cy="2771073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3DD286E3-2D6F-2847-B8ED-B43EE270C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77630" y="947216"/>
                <a:ext cx="4275372" cy="2771073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FBC1125D-4FE3-9C42-A449-FFF969783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4000"/>
              </a:blip>
              <a:stretch>
                <a:fillRect/>
              </a:stretch>
            </p:blipFill>
            <p:spPr>
              <a:xfrm rot="805170">
                <a:off x="2207515" y="1811362"/>
                <a:ext cx="1270869" cy="803912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2703975D-08DA-4245-8FE1-A00E21641215}"/>
                  </a:ext>
                </a:extLst>
              </p:cNvPr>
              <p:cNvPicPr/>
              <p:nvPr/>
            </p:nvPicPr>
            <p:blipFill>
              <a:blip r:embed="rId5">
                <a:alphaModFix amt="72000"/>
              </a:blip>
              <a:stretch>
                <a:fillRect/>
              </a:stretch>
            </p:blipFill>
            <p:spPr>
              <a:xfrm>
                <a:off x="3117127" y="1530492"/>
                <a:ext cx="434681" cy="853484"/>
              </a:xfrm>
              <a:prstGeom prst="rect">
                <a:avLst/>
              </a:prstGeom>
            </p:spPr>
          </p:pic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9E0C605-5D01-4844-B36D-F62675CD9367}"/>
                </a:ext>
              </a:extLst>
            </p:cNvPr>
            <p:cNvSpPr/>
            <p:nvPr/>
          </p:nvSpPr>
          <p:spPr>
            <a:xfrm>
              <a:off x="2122102" y="2428139"/>
              <a:ext cx="717640" cy="71764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iscoSansTT Light" panose="020B0503020201020303" pitchFamily="34" charset="0"/>
                </a:rPr>
                <a:t>model</a:t>
              </a:r>
            </a:p>
          </p:txBody>
        </p:sp>
      </p:grpSp>
      <p:pic>
        <p:nvPicPr>
          <p:cNvPr id="130" name="Picture 27" descr="C:\Users\ecoffey\AppData\Local\Temp\Rar$DRa0.324\30072_Device_server_unreachable_64.png">
            <a:extLst>
              <a:ext uri="{FF2B5EF4-FFF2-40B4-BE49-F238E27FC236}">
                <a16:creationId xmlns:a16="http://schemas.microsoft.com/office/drawing/2014/main" id="{BDFCAF6F-A3E5-E741-8374-17A37DD68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814" y="1097380"/>
            <a:ext cx="829008" cy="82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Title 146">
            <a:extLst>
              <a:ext uri="{FF2B5EF4-FFF2-40B4-BE49-F238E27FC236}">
                <a16:creationId xmlns:a16="http://schemas.microsoft.com/office/drawing/2014/main" id="{F81B62B4-A043-904E-82AE-4A98D6C4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NSO Service Discovery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319C1-1993-A74B-A2D9-976B44179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7F16A3-1479-7C43-AC25-D790E83ADCE8}"/>
              </a:ext>
            </a:extLst>
          </p:cNvPr>
          <p:cNvSpPr txBox="1"/>
          <p:nvPr/>
        </p:nvSpPr>
        <p:spPr>
          <a:xfrm>
            <a:off x="4480220" y="1510317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NSO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4F9535F-227C-D142-80F7-A08B48A53EE3}"/>
              </a:ext>
            </a:extLst>
          </p:cNvPr>
          <p:cNvSpPr/>
          <p:nvPr/>
        </p:nvSpPr>
        <p:spPr>
          <a:xfrm>
            <a:off x="3943086" y="2080981"/>
            <a:ext cx="717640" cy="71764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iscoSansTT Light" panose="020B0503020201020303" pitchFamily="34" charset="0"/>
              </a:rPr>
              <a:t>instance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2E26DF-54F5-764C-B63D-483F455BB784}"/>
              </a:ext>
            </a:extLst>
          </p:cNvPr>
          <p:cNvSpPr/>
          <p:nvPr/>
        </p:nvSpPr>
        <p:spPr>
          <a:xfrm>
            <a:off x="2839534" y="3413450"/>
            <a:ext cx="717640" cy="71764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iscoSansTT Light" panose="020B0503020201020303" pitchFamily="34" charset="0"/>
              </a:rPr>
              <a:t>validate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A6821A9-A232-7843-9B91-8B62EEBBC7E4}"/>
              </a:ext>
            </a:extLst>
          </p:cNvPr>
          <p:cNvSpPr/>
          <p:nvPr/>
        </p:nvSpPr>
        <p:spPr>
          <a:xfrm>
            <a:off x="4434782" y="3423403"/>
            <a:ext cx="717640" cy="71764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iscoSansTT Light" panose="020B0503020201020303" pitchFamily="34" charset="0"/>
              </a:rPr>
              <a:t>commit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5976E0-5355-0C4E-B1BD-59D20EEE4B7D}"/>
              </a:ext>
            </a:extLst>
          </p:cNvPr>
          <p:cNvCxnSpPr>
            <a:cxnSpLocks/>
            <a:stCxn id="24" idx="4"/>
            <a:endCxn id="25" idx="7"/>
          </p:cNvCxnSpPr>
          <p:nvPr/>
        </p:nvCxnSpPr>
        <p:spPr>
          <a:xfrm flipH="1">
            <a:off x="3452078" y="2798621"/>
            <a:ext cx="849828" cy="719925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C7C8F6-A122-F949-880E-7864355CA97A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3542131" y="2439801"/>
            <a:ext cx="400955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1D4F6A2-0F2C-AE44-ABF7-3596D3A80428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>
            <a:off x="3557174" y="3772270"/>
            <a:ext cx="877608" cy="9953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82937D-2669-4941-8791-877593B58A58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3183311" y="2798621"/>
            <a:ext cx="15043" cy="614829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EF39901-76E2-454B-AD5E-7EB5D313EA94}"/>
              </a:ext>
            </a:extLst>
          </p:cNvPr>
          <p:cNvSpPr/>
          <p:nvPr/>
        </p:nvSpPr>
        <p:spPr>
          <a:xfrm>
            <a:off x="5288218" y="2653036"/>
            <a:ext cx="717640" cy="71764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iscoSansTT Light" panose="020B0503020201020303" pitchFamily="34" charset="0"/>
              </a:rPr>
              <a:t>reconcile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70C808B-A273-2F4C-9977-165AEBD385DF}"/>
              </a:ext>
            </a:extLst>
          </p:cNvPr>
          <p:cNvSpPr/>
          <p:nvPr/>
        </p:nvSpPr>
        <p:spPr>
          <a:xfrm>
            <a:off x="2766890" y="1081133"/>
            <a:ext cx="717640" cy="71764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iscoSansTT Light" panose="020B0503020201020303" pitchFamily="34" charset="0"/>
              </a:rPr>
              <a:t>sync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FB61FE3-F380-F542-88C2-6F9053F96580}"/>
              </a:ext>
            </a:extLst>
          </p:cNvPr>
          <p:cNvCxnSpPr>
            <a:cxnSpLocks/>
          </p:cNvCxnSpPr>
          <p:nvPr/>
        </p:nvCxnSpPr>
        <p:spPr>
          <a:xfrm flipH="1">
            <a:off x="3557174" y="1433020"/>
            <a:ext cx="8224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C57431D-F23C-4546-8D0C-19D2CDE22CEA}"/>
              </a:ext>
            </a:extLst>
          </p:cNvPr>
          <p:cNvCxnSpPr>
            <a:stCxn id="26" idx="6"/>
            <a:endCxn id="36" idx="4"/>
          </p:cNvCxnSpPr>
          <p:nvPr/>
        </p:nvCxnSpPr>
        <p:spPr>
          <a:xfrm flipV="1">
            <a:off x="5152422" y="3370676"/>
            <a:ext cx="494616" cy="411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5738AC6-7876-5E4E-9338-4D80F6541067}"/>
              </a:ext>
            </a:extLst>
          </p:cNvPr>
          <p:cNvCxnSpPr>
            <a:stCxn id="36" idx="0"/>
          </p:cNvCxnSpPr>
          <p:nvPr/>
        </p:nvCxnSpPr>
        <p:spPr>
          <a:xfrm flipH="1" flipV="1">
            <a:off x="4914450" y="1926388"/>
            <a:ext cx="732588" cy="726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Picture 143">
            <a:extLst>
              <a:ext uri="{FF2B5EF4-FFF2-40B4-BE49-F238E27FC236}">
                <a16:creationId xmlns:a16="http://schemas.microsoft.com/office/drawing/2014/main" id="{2F7F7FA1-ABA7-044B-9376-C957E88CB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8322" y="1046456"/>
            <a:ext cx="1857792" cy="139334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974C842-5A13-4F4A-960E-5D4F8102ABD4}"/>
              </a:ext>
            </a:extLst>
          </p:cNvPr>
          <p:cNvGrpSpPr/>
          <p:nvPr/>
        </p:nvGrpSpPr>
        <p:grpSpPr>
          <a:xfrm>
            <a:off x="5115073" y="1156021"/>
            <a:ext cx="1063930" cy="331292"/>
            <a:chOff x="4257943" y="1205448"/>
            <a:chExt cx="1063930" cy="331292"/>
          </a:xfrm>
        </p:grpSpPr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DE5B9B41-BD75-3849-A56D-E17BFB69B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7943" y="1535174"/>
              <a:ext cx="1063930" cy="1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81B474A-BBA6-6C42-BE63-7DF6CF54C67F}"/>
                </a:ext>
              </a:extLst>
            </p:cNvPr>
            <p:cNvSpPr txBox="1"/>
            <p:nvPr/>
          </p:nvSpPr>
          <p:spPr>
            <a:xfrm>
              <a:off x="4324692" y="1205448"/>
              <a:ext cx="750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n-lt"/>
                </a:rPr>
                <a:t>manage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9F7B72-4723-E544-9CD8-6C58BF5B542D}"/>
              </a:ext>
            </a:extLst>
          </p:cNvPr>
          <p:cNvGrpSpPr/>
          <p:nvPr/>
        </p:nvGrpSpPr>
        <p:grpSpPr>
          <a:xfrm>
            <a:off x="841490" y="2198980"/>
            <a:ext cx="1205779" cy="896844"/>
            <a:chOff x="814639" y="2576591"/>
            <a:chExt cx="1205779" cy="89684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18C8A6-E132-E44D-AEC1-732F14416BCF}"/>
                </a:ext>
              </a:extLst>
            </p:cNvPr>
            <p:cNvSpPr txBox="1"/>
            <p:nvPr/>
          </p:nvSpPr>
          <p:spPr>
            <a:xfrm>
              <a:off x="814639" y="3187203"/>
              <a:ext cx="1205779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NSO service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114DC44-37F4-AB42-8A6F-6662EF8C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1102060" y="2576591"/>
              <a:ext cx="571461" cy="57146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5A5E95-D4EC-7445-9F11-3B2962FD2207}"/>
              </a:ext>
            </a:extLst>
          </p:cNvPr>
          <p:cNvGrpSpPr/>
          <p:nvPr/>
        </p:nvGrpSpPr>
        <p:grpSpPr>
          <a:xfrm>
            <a:off x="855469" y="1108605"/>
            <a:ext cx="1160895" cy="850772"/>
            <a:chOff x="3951422" y="3784230"/>
            <a:chExt cx="1160895" cy="85077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4042FA-7F44-8D46-B470-3E1B07AE4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8844" y="3784230"/>
              <a:ext cx="542995" cy="542995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AE9879-FB9E-824A-BDCD-25F6B3B23D18}"/>
                </a:ext>
              </a:extLst>
            </p:cNvPr>
            <p:cNvSpPr txBox="1"/>
            <p:nvPr/>
          </p:nvSpPr>
          <p:spPr>
            <a:xfrm>
              <a:off x="3951422" y="4327225"/>
              <a:ext cx="11608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NSO device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81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198CF-C9CC-8E43-B9D0-BE5C9DF6D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16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Introduction</a:t>
            </a:r>
            <a:br>
              <a:rPr lang="en-US" sz="16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</a:br>
            <a:r>
              <a:rPr lang="en-US" sz="16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Service Discovery and Challenges</a:t>
            </a:r>
            <a:br>
              <a:rPr lang="en-US" sz="16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</a:br>
            <a:r>
              <a:rPr lang="en-US" sz="16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Capabilities of NSO</a:t>
            </a:r>
            <a:br>
              <a:rPr lang="en-US" sz="16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</a:br>
            <a:r>
              <a:rPr lang="en-US" sz="16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NSO Service Discovery</a:t>
            </a:r>
            <a:br>
              <a:rPr lang="en-US" sz="16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</a:br>
            <a:r>
              <a:rPr lang="en-US" sz="16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Discovery Flow</a:t>
            </a:r>
            <a:br>
              <a:rPr lang="en-US" sz="1600" dirty="0"/>
            </a:br>
            <a:r>
              <a:rPr lang="en-US" sz="1600" dirty="0"/>
              <a:t> </a:t>
            </a:r>
            <a:r>
              <a:rPr lang="en-US" dirty="0">
                <a:solidFill>
                  <a:schemeClr val="accent5"/>
                </a:solidFill>
              </a:rPr>
              <a:t>Service Package Development</a:t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Service Instance Creation</a:t>
            </a:r>
            <a:br>
              <a:rPr lang="en-US" sz="16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</a:br>
            <a:r>
              <a:rPr lang="en-US" sz="16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  Service Validation</a:t>
            </a:r>
            <a:br>
              <a:rPr lang="en-US" sz="16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</a:br>
            <a:r>
              <a:rPr lang="en-US" sz="16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  Service Reconciliation</a:t>
            </a:r>
            <a:br>
              <a:rPr lang="en-US" sz="16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</a:br>
            <a:r>
              <a:rPr lang="en-US" sz="16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52276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A18415-B269-1144-8C6B-02226AAD2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02" y="1195012"/>
            <a:ext cx="3110298" cy="30830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1207D-DA4E-BA41-AEAE-6035A9178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an NSO Service Package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9DEC3-03A1-8947-880E-C1F56EC69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9D773C7E-F348-BD43-9742-69071400D6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 example service package</a:t>
            </a:r>
          </a:p>
          <a:p>
            <a:pPr lvl="1"/>
            <a:r>
              <a:rPr lang="en-US" dirty="0"/>
              <a:t>Service YANG model</a:t>
            </a:r>
          </a:p>
          <a:p>
            <a:pPr lvl="1"/>
            <a:r>
              <a:rPr lang="en-US" dirty="0"/>
              <a:t>Templates for service-&gt;device mapping</a:t>
            </a:r>
          </a:p>
          <a:p>
            <a:pPr lvl="1"/>
            <a:r>
              <a:rPr lang="en-US" dirty="0"/>
              <a:t>Python/java implementations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B02060-D91A-F645-B959-2D259E9A9025}"/>
              </a:ext>
            </a:extLst>
          </p:cNvPr>
          <p:cNvCxnSpPr>
            <a:cxnSpLocks/>
          </p:cNvCxnSpPr>
          <p:nvPr/>
        </p:nvCxnSpPr>
        <p:spPr>
          <a:xfrm>
            <a:off x="3091543" y="1676400"/>
            <a:ext cx="2471879" cy="1820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A7ADCE4-3319-4E48-9BA8-D356CD824226}"/>
              </a:ext>
            </a:extLst>
          </p:cNvPr>
          <p:cNvCxnSpPr>
            <a:cxnSpLocks/>
          </p:cNvCxnSpPr>
          <p:nvPr/>
        </p:nvCxnSpPr>
        <p:spPr>
          <a:xfrm>
            <a:off x="1785257" y="2220686"/>
            <a:ext cx="3427757" cy="159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D5214BA-27D9-D74C-AF58-466DD0109742}"/>
              </a:ext>
            </a:extLst>
          </p:cNvPr>
          <p:cNvCxnSpPr>
            <a:cxnSpLocks/>
          </p:cNvCxnSpPr>
          <p:nvPr/>
        </p:nvCxnSpPr>
        <p:spPr>
          <a:xfrm flipV="1">
            <a:off x="3682045" y="2571749"/>
            <a:ext cx="18813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8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1207D-DA4E-BA41-AEAE-6035A917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84" y="475868"/>
            <a:ext cx="8257032" cy="731520"/>
          </a:xfrm>
        </p:spPr>
        <p:txBody>
          <a:bodyPr/>
          <a:lstStyle/>
          <a:p>
            <a:r>
              <a:rPr lang="en-US" dirty="0"/>
              <a:t>Modeling: Analyze Service Activation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9DEC3-03A1-8947-880E-C1F56EC69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21CF58-F46A-BD42-B850-F4C2BC60AA1D}"/>
              </a:ext>
            </a:extLst>
          </p:cNvPr>
          <p:cNvGrpSpPr/>
          <p:nvPr/>
        </p:nvGrpSpPr>
        <p:grpSpPr>
          <a:xfrm>
            <a:off x="800522" y="1777485"/>
            <a:ext cx="2355081" cy="1940011"/>
            <a:chOff x="751095" y="1544593"/>
            <a:chExt cx="2355081" cy="194001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C8B98C7-8172-7443-9AE5-68B2B6AE6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095" y="1544593"/>
              <a:ext cx="1793725" cy="14828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CEB831-0B30-B64A-8060-EFE3A9854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8682" y="2094609"/>
              <a:ext cx="1737494" cy="13899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68AD1C1-3723-3040-9572-CE40DE822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804" y="1532238"/>
            <a:ext cx="3665346" cy="270578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D8B4E7-2B02-4644-89C0-5385D6012852}"/>
              </a:ext>
            </a:extLst>
          </p:cNvPr>
          <p:cNvCxnSpPr/>
          <p:nvPr/>
        </p:nvCxnSpPr>
        <p:spPr>
          <a:xfrm>
            <a:off x="3682314" y="2879124"/>
            <a:ext cx="556054" cy="0"/>
          </a:xfrm>
          <a:prstGeom prst="straightConnector1">
            <a:avLst/>
          </a:prstGeom>
          <a:ln w="476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77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1207D-DA4E-BA41-AEAE-6035A9178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Parametrize CLI’s to Create Service Attributes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9DEC3-03A1-8947-880E-C1F56EC69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7B380-EE3E-9244-A71B-DD783E05DE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785" indent="0">
              <a:buNone/>
            </a:pP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interface Bundle-Ether </a:t>
            </a:r>
            <a:r>
              <a:rPr lang="en-GB" sz="1400" i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&lt;PE Port number&gt;.&lt;stag&gt; </a:t>
            </a: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l2transport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pPr marL="1785" indent="0">
              <a:buNone/>
            </a:pP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  description </a:t>
            </a:r>
            <a:r>
              <a:rPr lang="en-GB" sz="1400" i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"&lt;customer name&gt;_&lt;order number&gt;”</a:t>
            </a:r>
            <a:endParaRPr lang="en-US" sz="1400" i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785" indent="0">
              <a:buNone/>
            </a:pPr>
            <a:r>
              <a:rPr lang="en-US" sz="1400" i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encapsulation dot1q </a:t>
            </a:r>
            <a:r>
              <a:rPr lang="en-GB" sz="1400" i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&lt;stag&gt;</a:t>
            </a:r>
            <a:endParaRPr lang="en-US" sz="1400" i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sz="11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C157AE-B645-0D4E-B4D4-FEB2231DA6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31400" y="1195012"/>
            <a:ext cx="3658714" cy="3507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Service Attributes</a:t>
            </a:r>
          </a:p>
        </p:txBody>
      </p:sp>
      <p:graphicFrame>
        <p:nvGraphicFramePr>
          <p:cNvPr id="7" name="Table Placeholder 7">
            <a:extLst>
              <a:ext uri="{FF2B5EF4-FFF2-40B4-BE49-F238E27FC236}">
                <a16:creationId xmlns:a16="http://schemas.microsoft.com/office/drawing/2014/main" id="{C5B0BF3A-9972-9E45-9625-D29E66BDE1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2459844"/>
              </p:ext>
            </p:extLst>
          </p:nvPr>
        </p:nvGraphicFramePr>
        <p:xfrm>
          <a:off x="4331400" y="1616538"/>
          <a:ext cx="3346702" cy="2165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0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304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iscoSansTT Light" panose="020B0503020201020303" pitchFamily="34" charset="0"/>
                        </a:rPr>
                        <a:t>Attribute</a:t>
                      </a:r>
                    </a:p>
                  </a:txBody>
                  <a:tcPr marL="212136" marR="212136" anchor="ctr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CiscoSansTT Light" panose="020B0503020201020303" pitchFamily="34" charset="0"/>
                        </a:rPr>
                        <a:t>Type</a:t>
                      </a:r>
                      <a:endParaRPr lang="en-US" sz="1600" b="0" dirty="0">
                        <a:solidFill>
                          <a:schemeClr val="tx2"/>
                        </a:solidFill>
                        <a:latin typeface="CiscoSansTT Light" panose="020B0503020201020303" pitchFamily="34" charset="0"/>
                      </a:endParaRPr>
                    </a:p>
                  </a:txBody>
                  <a:tcPr marL="212136" marR="212136" anchor="ctr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29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PE</a:t>
                      </a:r>
                    </a:p>
                  </a:txBody>
                  <a:tcPr marL="212136" marR="212136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list</a:t>
                      </a:r>
                    </a:p>
                  </a:txBody>
                  <a:tcPr marL="212136" marR="212136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747"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PE port number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integer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304"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service tag (stag)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string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304"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customer name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string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304"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order number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string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4628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1207D-DA4E-BA41-AEAE-6035A917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200" y="192024"/>
            <a:ext cx="8257475" cy="731837"/>
          </a:xfrm>
        </p:spPr>
        <p:txBody>
          <a:bodyPr/>
          <a:lstStyle/>
          <a:p>
            <a:r>
              <a:rPr lang="en-US" dirty="0"/>
              <a:t>Attributes to Service Model </a:t>
            </a:r>
            <a:r>
              <a:rPr lang="mr-IN" dirty="0"/>
              <a:t>–</a:t>
            </a:r>
            <a:r>
              <a:rPr lang="en-US" dirty="0"/>
              <a:t> YANG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BC062-ECF0-C64F-9BFE-0272186B8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164F86-CE12-6D40-A9EC-89EBBB99EC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15520" y="1030634"/>
            <a:ext cx="2883600" cy="3411850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E3EBCEA-368A-4641-9F27-426CAF06D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052963"/>
              </p:ext>
            </p:extLst>
          </p:nvPr>
        </p:nvGraphicFramePr>
        <p:xfrm>
          <a:off x="777721" y="1489170"/>
          <a:ext cx="3346702" cy="2165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0029">
                  <a:extLst>
                    <a:ext uri="{9D8B030D-6E8A-4147-A177-3AD203B41FA5}">
                      <a16:colId xmlns:a16="http://schemas.microsoft.com/office/drawing/2014/main" val="2580548911"/>
                    </a:ext>
                  </a:extLst>
                </a:gridCol>
                <a:gridCol w="1146673">
                  <a:extLst>
                    <a:ext uri="{9D8B030D-6E8A-4147-A177-3AD203B41FA5}">
                      <a16:colId xmlns:a16="http://schemas.microsoft.com/office/drawing/2014/main" val="3867039513"/>
                    </a:ext>
                  </a:extLst>
                </a:gridCol>
              </a:tblGrid>
              <a:tr h="323304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iscoSansTT Light" panose="020B0503020201020303" pitchFamily="34" charset="0"/>
                        </a:rPr>
                        <a:t>Attribute</a:t>
                      </a:r>
                    </a:p>
                  </a:txBody>
                  <a:tcPr marL="212136" marR="212136" anchor="ctr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CiscoSansTT Light" panose="020B0503020201020303" pitchFamily="34" charset="0"/>
                        </a:rPr>
                        <a:t>Type</a:t>
                      </a:r>
                      <a:endParaRPr lang="en-US" sz="1600" b="0" dirty="0">
                        <a:solidFill>
                          <a:schemeClr val="tx2"/>
                        </a:solidFill>
                        <a:latin typeface="CiscoSansTT Light" panose="020B0503020201020303" pitchFamily="34" charset="0"/>
                      </a:endParaRPr>
                    </a:p>
                  </a:txBody>
                  <a:tcPr marL="212136" marR="212136" anchor="ctr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926937"/>
                  </a:ext>
                </a:extLst>
              </a:tr>
              <a:tr h="40929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PE</a:t>
                      </a:r>
                    </a:p>
                  </a:txBody>
                  <a:tcPr marL="212136" marR="212136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list</a:t>
                      </a:r>
                    </a:p>
                  </a:txBody>
                  <a:tcPr marL="212136" marR="212136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663007"/>
                  </a:ext>
                </a:extLst>
              </a:tr>
              <a:tr h="414747"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PE port number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integer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201055"/>
                  </a:ext>
                </a:extLst>
              </a:tr>
              <a:tr h="323304"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service tag (stag)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string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877048"/>
                  </a:ext>
                </a:extLst>
              </a:tr>
              <a:tr h="323304"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customer name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string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6762800"/>
                  </a:ext>
                </a:extLst>
              </a:tr>
              <a:tr h="323304"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order number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string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331088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023C4C-27F4-1045-A858-DF9061A1C195}"/>
              </a:ext>
            </a:extLst>
          </p:cNvPr>
          <p:cNvCxnSpPr/>
          <p:nvPr/>
        </p:nvCxnSpPr>
        <p:spPr>
          <a:xfrm>
            <a:off x="4332514" y="2736559"/>
            <a:ext cx="475488" cy="0"/>
          </a:xfrm>
          <a:prstGeom prst="straightConnector1">
            <a:avLst/>
          </a:prstGeom>
          <a:ln w="476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3D10820-F914-3544-A6B2-791F65A2FB52}"/>
              </a:ext>
            </a:extLst>
          </p:cNvPr>
          <p:cNvCxnSpPr/>
          <p:nvPr/>
        </p:nvCxnSpPr>
        <p:spPr>
          <a:xfrm>
            <a:off x="2917371" y="2499360"/>
            <a:ext cx="2151018" cy="1271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438CE3-9F70-E44B-B2C6-187C734A862F}"/>
              </a:ext>
            </a:extLst>
          </p:cNvPr>
          <p:cNvCxnSpPr/>
          <p:nvPr/>
        </p:nvCxnSpPr>
        <p:spPr>
          <a:xfrm>
            <a:off x="2926080" y="2847703"/>
            <a:ext cx="2093499" cy="1201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96DCED-ECD6-814F-AE00-0E724B277860}"/>
              </a:ext>
            </a:extLst>
          </p:cNvPr>
          <p:cNvCxnSpPr/>
          <p:nvPr/>
        </p:nvCxnSpPr>
        <p:spPr>
          <a:xfrm flipV="1">
            <a:off x="2917371" y="2838994"/>
            <a:ext cx="2151018" cy="330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96D57F-1262-0248-BC11-A33D8AB41884}"/>
              </a:ext>
            </a:extLst>
          </p:cNvPr>
          <p:cNvCxnSpPr/>
          <p:nvPr/>
        </p:nvCxnSpPr>
        <p:spPr>
          <a:xfrm flipV="1">
            <a:off x="2987040" y="2499360"/>
            <a:ext cx="2081349" cy="1018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33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1207D-DA4E-BA41-AEAE-6035A9178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Mapping: Service Attributes to Device Attributes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A32F8-61F8-944B-8166-BEBBBDB004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054B190-7555-024D-8737-1BFDCA9A60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99331" y="1129697"/>
            <a:ext cx="3897612" cy="927703"/>
          </a:xfrm>
        </p:spPr>
        <p:txBody>
          <a:bodyPr/>
          <a:lstStyle/>
          <a:p>
            <a:r>
              <a:rPr lang="en-US" dirty="0"/>
              <a:t>Create XML template to plant service attribute as configuration CLI parameters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A900BE-AA14-794F-B746-A10A76B610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5200" y="1041519"/>
            <a:ext cx="2883600" cy="34118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F508D8-E3B7-9443-B9F6-0FDE97ED5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920" y="2057400"/>
            <a:ext cx="4095023" cy="218167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2A7F23-AB16-A947-80A8-0BC872BB0FF5}"/>
              </a:ext>
            </a:extLst>
          </p:cNvPr>
          <p:cNvCxnSpPr/>
          <p:nvPr/>
        </p:nvCxnSpPr>
        <p:spPr>
          <a:xfrm>
            <a:off x="3470778" y="2808514"/>
            <a:ext cx="478971" cy="0"/>
          </a:xfrm>
          <a:prstGeom prst="straightConnector1">
            <a:avLst/>
          </a:prstGeom>
          <a:ln w="444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56EA5B-E9B7-B44E-BD4E-654428716A53}"/>
              </a:ext>
            </a:extLst>
          </p:cNvPr>
          <p:cNvCxnSpPr>
            <a:cxnSpLocks/>
          </p:cNvCxnSpPr>
          <p:nvPr/>
        </p:nvCxnSpPr>
        <p:spPr>
          <a:xfrm>
            <a:off x="2397211" y="2571750"/>
            <a:ext cx="2372497" cy="628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AAC31E-68FE-9B48-9799-C8EA63447504}"/>
              </a:ext>
            </a:extLst>
          </p:cNvPr>
          <p:cNvCxnSpPr/>
          <p:nvPr/>
        </p:nvCxnSpPr>
        <p:spPr>
          <a:xfrm flipV="1">
            <a:off x="2397211" y="2571750"/>
            <a:ext cx="3064475" cy="925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FA6755-871C-EB4F-B623-CEABD850EE3B}"/>
              </a:ext>
            </a:extLst>
          </p:cNvPr>
          <p:cNvCxnSpPr>
            <a:cxnSpLocks/>
          </p:cNvCxnSpPr>
          <p:nvPr/>
        </p:nvCxnSpPr>
        <p:spPr>
          <a:xfrm flipV="1">
            <a:off x="2397211" y="3113903"/>
            <a:ext cx="3126259" cy="899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201B9F-313E-A549-AB21-3498A7FE60F2}"/>
              </a:ext>
            </a:extLst>
          </p:cNvPr>
          <p:cNvCxnSpPr>
            <a:cxnSpLocks/>
          </p:cNvCxnSpPr>
          <p:nvPr/>
        </p:nvCxnSpPr>
        <p:spPr>
          <a:xfrm flipV="1">
            <a:off x="2397211" y="3842951"/>
            <a:ext cx="2372497" cy="170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98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Deploy Service Packages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D3981-911A-4A48-BB7C-D41560290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29</a:t>
            </a:fld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36A93B-B1B0-AD4C-9857-CB948319788E}"/>
              </a:ext>
            </a:extLst>
          </p:cNvPr>
          <p:cNvGrpSpPr/>
          <p:nvPr/>
        </p:nvGrpSpPr>
        <p:grpSpPr>
          <a:xfrm>
            <a:off x="5046957" y="2279921"/>
            <a:ext cx="1536875" cy="1607402"/>
            <a:chOff x="5544393" y="2626306"/>
            <a:chExt cx="815420" cy="815420"/>
          </a:xfrm>
        </p:grpSpPr>
        <p:pic>
          <p:nvPicPr>
            <p:cNvPr id="11" name="Picture 27" descr="C:\Users\ecoffey\AppData\Local\Temp\Rar$DRa0.324\30072_Device_server_unreachable_64.png">
              <a:extLst>
                <a:ext uri="{FF2B5EF4-FFF2-40B4-BE49-F238E27FC236}">
                  <a16:creationId xmlns:a16="http://schemas.microsoft.com/office/drawing/2014/main" id="{97C3BA91-625D-1646-8AE0-93C7949F5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69C4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393" y="2626306"/>
              <a:ext cx="815420" cy="815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8D72EF-4A78-1E44-A491-A349A5BDBCD4}"/>
                </a:ext>
              </a:extLst>
            </p:cNvPr>
            <p:cNvSpPr txBox="1"/>
            <p:nvPr/>
          </p:nvSpPr>
          <p:spPr>
            <a:xfrm>
              <a:off x="5667362" y="3009527"/>
              <a:ext cx="5661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NSO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1364F7B5-4B53-6F4D-AB15-A95E20B63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943" y="3441884"/>
            <a:ext cx="425895" cy="44543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49E5117-7590-7D43-A73D-93FF3D57B67D}"/>
              </a:ext>
            </a:extLst>
          </p:cNvPr>
          <p:cNvGrpSpPr/>
          <p:nvPr/>
        </p:nvGrpSpPr>
        <p:grpSpPr>
          <a:xfrm>
            <a:off x="-332439" y="1339829"/>
            <a:ext cx="4275372" cy="2771074"/>
            <a:chOff x="985543" y="1927250"/>
            <a:chExt cx="4275372" cy="277107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B3190ED-66A6-4445-9CAB-E87814229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5543" y="1927250"/>
              <a:ext cx="4275372" cy="277107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42C55BA-0EBF-7142-AA69-3B66F0BBA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4000"/>
            </a:blip>
            <a:stretch>
              <a:fillRect/>
            </a:stretch>
          </p:blipFill>
          <p:spPr>
            <a:xfrm rot="805170">
              <a:off x="2227798" y="2860522"/>
              <a:ext cx="1508946" cy="80391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47685C1-6A14-8E4F-9A3C-D8B616F14BB3}"/>
                </a:ext>
              </a:extLst>
            </p:cNvPr>
            <p:cNvPicPr/>
            <p:nvPr/>
          </p:nvPicPr>
          <p:blipFill>
            <a:blip r:embed="rId7">
              <a:alphaModFix amt="72000"/>
            </a:blip>
            <a:stretch>
              <a:fillRect/>
            </a:stretch>
          </p:blipFill>
          <p:spPr>
            <a:xfrm>
              <a:off x="3556594" y="2073168"/>
              <a:ext cx="821401" cy="1223735"/>
            </a:xfrm>
            <a:prstGeom prst="rect">
              <a:avLst/>
            </a:prstGeom>
          </p:spPr>
        </p:pic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B997A6D-5698-3640-871B-BB7C9AF4EA51}"/>
              </a:ext>
            </a:extLst>
          </p:cNvPr>
          <p:cNvCxnSpPr>
            <a:cxnSpLocks/>
          </p:cNvCxnSpPr>
          <p:nvPr/>
        </p:nvCxnSpPr>
        <p:spPr>
          <a:xfrm>
            <a:off x="3346362" y="3053341"/>
            <a:ext cx="17005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4054FD48-A2FD-4D46-B43C-39E0C9B4A7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0260" y="1086335"/>
            <a:ext cx="1857792" cy="1393345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DDB70AD-48CF-B149-B2FC-DAFCF34A3F09}"/>
              </a:ext>
            </a:extLst>
          </p:cNvPr>
          <p:cNvCxnSpPr/>
          <p:nvPr/>
        </p:nvCxnSpPr>
        <p:spPr>
          <a:xfrm flipV="1">
            <a:off x="6905388" y="2725366"/>
            <a:ext cx="619877" cy="716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91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5A9C26-BCED-8346-896D-EC1C267D02C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Service Discovery Challenges</a:t>
            </a:r>
          </a:p>
          <a:p>
            <a:r>
              <a:rPr lang="en-US" dirty="0"/>
              <a:t>Capabilities of NSO</a:t>
            </a:r>
          </a:p>
          <a:p>
            <a:r>
              <a:rPr lang="en-US" dirty="0"/>
              <a:t>NSO Service Discovery</a:t>
            </a:r>
          </a:p>
          <a:p>
            <a:pPr lvl="1"/>
            <a:r>
              <a:rPr lang="en-US" dirty="0"/>
              <a:t>Discovery Flow</a:t>
            </a:r>
          </a:p>
          <a:p>
            <a:pPr lvl="1"/>
            <a:r>
              <a:rPr lang="en-US" dirty="0"/>
              <a:t>Service Package Development</a:t>
            </a:r>
          </a:p>
          <a:p>
            <a:pPr lvl="1"/>
            <a:r>
              <a:rPr lang="en-US" dirty="0"/>
              <a:t>Service Instance Creation</a:t>
            </a:r>
          </a:p>
          <a:p>
            <a:pPr lvl="1"/>
            <a:r>
              <a:rPr lang="en-US" dirty="0"/>
              <a:t>Service Validation</a:t>
            </a:r>
          </a:p>
          <a:p>
            <a:pPr lvl="1"/>
            <a:r>
              <a:rPr lang="en-US" dirty="0"/>
              <a:t>Service Reconciliation</a:t>
            </a:r>
          </a:p>
          <a:p>
            <a:r>
              <a:rPr lang="en-US" dirty="0"/>
              <a:t>Demo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2C6779-CB78-F149-9C24-A4AFD0C9B8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74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696A57-DFC1-604D-81AC-2053AF2A1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358" y="2923124"/>
            <a:ext cx="1857792" cy="1393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Services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43997" y="1098100"/>
            <a:ext cx="7926153" cy="646582"/>
          </a:xfrm>
        </p:spPr>
        <p:txBody>
          <a:bodyPr/>
          <a:lstStyle/>
          <a:p>
            <a:r>
              <a:rPr lang="en-US" sz="2000" dirty="0"/>
              <a:t>To activate new services, service instances are created using service packages, config CLI’s are sent to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D3981-911A-4A48-BB7C-D41560290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30</a:t>
            </a:fld>
            <a:endParaRPr lang="en-GB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4F3939-B5F3-884E-93D8-6E4C6B0D4A69}"/>
              </a:ext>
            </a:extLst>
          </p:cNvPr>
          <p:cNvCxnSpPr>
            <a:cxnSpLocks/>
          </p:cNvCxnSpPr>
          <p:nvPr/>
        </p:nvCxnSpPr>
        <p:spPr>
          <a:xfrm>
            <a:off x="1293303" y="2994966"/>
            <a:ext cx="652268" cy="383221"/>
          </a:xfrm>
          <a:prstGeom prst="straightConnector1">
            <a:avLst/>
          </a:prstGeom>
          <a:ln w="22225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89DB79-34D5-1E4F-8374-4AB1798545F1}"/>
              </a:ext>
            </a:extLst>
          </p:cNvPr>
          <p:cNvGrpSpPr/>
          <p:nvPr/>
        </p:nvGrpSpPr>
        <p:grpSpPr>
          <a:xfrm>
            <a:off x="2971590" y="1998212"/>
            <a:ext cx="2948747" cy="1493784"/>
            <a:chOff x="2971590" y="1998212"/>
            <a:chExt cx="2948747" cy="149378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9FBF28C-7DF2-DF47-847A-4512AE8E0E1E}"/>
                </a:ext>
              </a:extLst>
            </p:cNvPr>
            <p:cNvGrpSpPr/>
            <p:nvPr/>
          </p:nvGrpSpPr>
          <p:grpSpPr>
            <a:xfrm>
              <a:off x="3223662" y="1998212"/>
              <a:ext cx="2696675" cy="924912"/>
              <a:chOff x="5418972" y="1786261"/>
              <a:chExt cx="2696675" cy="92491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B054F0A-4077-3C4D-8AA4-2CD47E07F7BC}"/>
                  </a:ext>
                </a:extLst>
              </p:cNvPr>
              <p:cNvGrpSpPr/>
              <p:nvPr/>
            </p:nvGrpSpPr>
            <p:grpSpPr>
              <a:xfrm>
                <a:off x="5418972" y="2165682"/>
                <a:ext cx="2198141" cy="545491"/>
                <a:chOff x="5418972" y="2165682"/>
                <a:chExt cx="2198141" cy="545491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79569AB9-D208-714D-8B9B-071BDA6170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18972" y="2165682"/>
                  <a:ext cx="2045741" cy="478517"/>
                </a:xfrm>
                <a:prstGeom prst="rect">
                  <a:avLst/>
                </a:prstGeom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89DD3E7-5BC5-2C47-8E4B-DD8DBDB9D2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71372" y="2232656"/>
                  <a:ext cx="2045741" cy="4785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</p:pic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97389D-37DA-7C48-A4DD-16485841CD11}"/>
                  </a:ext>
                </a:extLst>
              </p:cNvPr>
              <p:cNvSpPr txBox="1"/>
              <p:nvPr/>
            </p:nvSpPr>
            <p:spPr>
              <a:xfrm>
                <a:off x="5807002" y="1786261"/>
                <a:ext cx="23086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+mn-lt"/>
                  </a:rPr>
                  <a:t>NSO service instances</a:t>
                </a:r>
              </a:p>
            </p:txBody>
          </p: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43B1DBE-F3D8-A04F-99CC-B87FEA97F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1590" y="3067408"/>
              <a:ext cx="746598" cy="424588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4985E9-6A56-1D4A-AE33-35D8D32743D7}"/>
              </a:ext>
            </a:extLst>
          </p:cNvPr>
          <p:cNvGrpSpPr/>
          <p:nvPr/>
        </p:nvGrpSpPr>
        <p:grpSpPr>
          <a:xfrm>
            <a:off x="556820" y="1941367"/>
            <a:ext cx="1618428" cy="884961"/>
            <a:chOff x="709825" y="1852083"/>
            <a:chExt cx="1618428" cy="884961"/>
          </a:xfrm>
        </p:grpSpPr>
        <p:pic>
          <p:nvPicPr>
            <p:cNvPr id="23" name="Content Placeholder 4">
              <a:extLst>
                <a:ext uri="{FF2B5EF4-FFF2-40B4-BE49-F238E27FC236}">
                  <a16:creationId xmlns:a16="http://schemas.microsoft.com/office/drawing/2014/main" id="{02939157-E044-6D45-BD98-51EA98495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9825" y="2224564"/>
              <a:ext cx="1388751" cy="51248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DC93C9-913E-8B44-BFD7-33D43AE3C5F8}"/>
                </a:ext>
              </a:extLst>
            </p:cNvPr>
            <p:cNvSpPr txBox="1"/>
            <p:nvPr/>
          </p:nvSpPr>
          <p:spPr>
            <a:xfrm>
              <a:off x="856375" y="1852083"/>
              <a:ext cx="1471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Service intent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C9F3C01-90CB-EF4C-BBDA-92BB60C8DDC1}"/>
              </a:ext>
            </a:extLst>
          </p:cNvPr>
          <p:cNvGrpSpPr/>
          <p:nvPr/>
        </p:nvGrpSpPr>
        <p:grpSpPr>
          <a:xfrm>
            <a:off x="3555779" y="3481912"/>
            <a:ext cx="2535478" cy="389874"/>
            <a:chOff x="3555779" y="3481912"/>
            <a:chExt cx="2535478" cy="38987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8D236DB-E643-CF47-84E5-80FEAD03A93A}"/>
                </a:ext>
              </a:extLst>
            </p:cNvPr>
            <p:cNvCxnSpPr/>
            <p:nvPr/>
          </p:nvCxnSpPr>
          <p:spPr>
            <a:xfrm>
              <a:off x="3555779" y="3871786"/>
              <a:ext cx="2535478" cy="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636ECD-6B25-E248-9DBD-DC76C8FF6338}"/>
                </a:ext>
              </a:extLst>
            </p:cNvPr>
            <p:cNvSpPr txBox="1"/>
            <p:nvPr/>
          </p:nvSpPr>
          <p:spPr>
            <a:xfrm>
              <a:off x="3636787" y="3481912"/>
              <a:ext cx="23439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service activation CLI’s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42F7BAB-0FCE-8446-B49A-9E24FE2CE47E}"/>
              </a:ext>
            </a:extLst>
          </p:cNvPr>
          <p:cNvGrpSpPr/>
          <p:nvPr/>
        </p:nvGrpSpPr>
        <p:grpSpPr>
          <a:xfrm>
            <a:off x="2108368" y="3307002"/>
            <a:ext cx="815420" cy="815420"/>
            <a:chOff x="2108368" y="3307002"/>
            <a:chExt cx="815420" cy="81542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236A93B-B1B0-AD4C-9857-CB948319788E}"/>
                </a:ext>
              </a:extLst>
            </p:cNvPr>
            <p:cNvGrpSpPr/>
            <p:nvPr/>
          </p:nvGrpSpPr>
          <p:grpSpPr>
            <a:xfrm>
              <a:off x="2108368" y="3307002"/>
              <a:ext cx="815420" cy="815420"/>
              <a:chOff x="5544393" y="2626306"/>
              <a:chExt cx="815420" cy="815420"/>
            </a:xfrm>
          </p:grpSpPr>
          <p:pic>
            <p:nvPicPr>
              <p:cNvPr id="11" name="Picture 27" descr="C:\Users\ecoffey\AppData\Local\Temp\Rar$DRa0.324\30072_Device_server_unreachable_64.png">
                <a:extLst>
                  <a:ext uri="{FF2B5EF4-FFF2-40B4-BE49-F238E27FC236}">
                    <a16:creationId xmlns:a16="http://schemas.microsoft.com/office/drawing/2014/main" id="{97C3BA91-625D-1646-8AE0-93C7949F53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prstClr val="black"/>
                  <a:srgbClr val="69C4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4393" y="2626306"/>
                <a:ext cx="815420" cy="815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8D72EF-4A78-1E44-A491-A349A5BDBCD4}"/>
                  </a:ext>
                </a:extLst>
              </p:cNvPr>
              <p:cNvSpPr txBox="1"/>
              <p:nvPr/>
            </p:nvSpPr>
            <p:spPr>
              <a:xfrm>
                <a:off x="5667362" y="3009527"/>
                <a:ext cx="5661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NSO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364F7B5-4B53-6F4D-AB15-A95E20B63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34686" y="3896455"/>
              <a:ext cx="225967" cy="225967"/>
            </a:xfrm>
            <a:prstGeom prst="rect">
              <a:avLst/>
            </a:prstGeom>
          </p:spPr>
        </p:pic>
      </p:grpSp>
      <p:sp>
        <p:nvSpPr>
          <p:cNvPr id="26" name="Triangle 25">
            <a:extLst>
              <a:ext uri="{FF2B5EF4-FFF2-40B4-BE49-F238E27FC236}">
                <a16:creationId xmlns:a16="http://schemas.microsoft.com/office/drawing/2014/main" id="{89C5D8FE-D550-D94E-9A37-F036882BC9E7}"/>
              </a:ext>
            </a:extLst>
          </p:cNvPr>
          <p:cNvSpPr/>
          <p:nvPr/>
        </p:nvSpPr>
        <p:spPr bwMode="auto">
          <a:xfrm>
            <a:off x="6770693" y="3651189"/>
            <a:ext cx="578336" cy="455384"/>
          </a:xfrm>
          <a:prstGeom prst="triangle">
            <a:avLst/>
          </a:prstGeom>
          <a:solidFill>
            <a:schemeClr val="accent2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67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696A57-DFC1-604D-81AC-2053AF2A1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358" y="2923124"/>
            <a:ext cx="1857792" cy="1393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 Services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43997" y="1098100"/>
            <a:ext cx="7926153" cy="646582"/>
          </a:xfrm>
        </p:spPr>
        <p:txBody>
          <a:bodyPr/>
          <a:lstStyle/>
          <a:p>
            <a:r>
              <a:rPr lang="en-US" sz="2000" dirty="0"/>
              <a:t>To activate new services, service instances are created using service packages, config CLI’s are sent to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D3981-911A-4A48-BB7C-D41560290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31</a:t>
            </a:fld>
            <a:endParaRPr lang="en-GB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89DB79-34D5-1E4F-8374-4AB1798545F1}"/>
              </a:ext>
            </a:extLst>
          </p:cNvPr>
          <p:cNvGrpSpPr/>
          <p:nvPr/>
        </p:nvGrpSpPr>
        <p:grpSpPr>
          <a:xfrm>
            <a:off x="2971590" y="1998212"/>
            <a:ext cx="2948747" cy="1493784"/>
            <a:chOff x="2971590" y="1998212"/>
            <a:chExt cx="2948747" cy="149378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9FBF28C-7DF2-DF47-847A-4512AE8E0E1E}"/>
                </a:ext>
              </a:extLst>
            </p:cNvPr>
            <p:cNvGrpSpPr/>
            <p:nvPr/>
          </p:nvGrpSpPr>
          <p:grpSpPr>
            <a:xfrm>
              <a:off x="3223662" y="1998212"/>
              <a:ext cx="2696675" cy="924912"/>
              <a:chOff x="5418972" y="1786261"/>
              <a:chExt cx="2696675" cy="92491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B054F0A-4077-3C4D-8AA4-2CD47E07F7BC}"/>
                  </a:ext>
                </a:extLst>
              </p:cNvPr>
              <p:cNvGrpSpPr/>
              <p:nvPr/>
            </p:nvGrpSpPr>
            <p:grpSpPr>
              <a:xfrm>
                <a:off x="5418972" y="2165682"/>
                <a:ext cx="2198141" cy="545491"/>
                <a:chOff x="5418972" y="2165682"/>
                <a:chExt cx="2198141" cy="545491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79569AB9-D208-714D-8B9B-071BDA6170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18972" y="2165682"/>
                  <a:ext cx="2045741" cy="478517"/>
                </a:xfrm>
                <a:prstGeom prst="rect">
                  <a:avLst/>
                </a:prstGeom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89DD3E7-5BC5-2C47-8E4B-DD8DBDB9D2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71372" y="2232656"/>
                  <a:ext cx="2045741" cy="4785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</p:pic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97389D-37DA-7C48-A4DD-16485841CD11}"/>
                  </a:ext>
                </a:extLst>
              </p:cNvPr>
              <p:cNvSpPr txBox="1"/>
              <p:nvPr/>
            </p:nvSpPr>
            <p:spPr>
              <a:xfrm>
                <a:off x="5807002" y="1786261"/>
                <a:ext cx="23086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+mn-lt"/>
                  </a:rPr>
                  <a:t>NSO service instances</a:t>
                </a:r>
              </a:p>
            </p:txBody>
          </p: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43B1DBE-F3D8-A04F-99CC-B87FEA97F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1590" y="3067408"/>
              <a:ext cx="746598" cy="424588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C9F3C01-90CB-EF4C-BBDA-92BB60C8DDC1}"/>
              </a:ext>
            </a:extLst>
          </p:cNvPr>
          <p:cNvGrpSpPr/>
          <p:nvPr/>
        </p:nvGrpSpPr>
        <p:grpSpPr>
          <a:xfrm>
            <a:off x="3555779" y="3450519"/>
            <a:ext cx="2535478" cy="421267"/>
            <a:chOff x="3555779" y="3450519"/>
            <a:chExt cx="2535478" cy="42126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8D236DB-E643-CF47-84E5-80FEAD03A93A}"/>
                </a:ext>
              </a:extLst>
            </p:cNvPr>
            <p:cNvCxnSpPr/>
            <p:nvPr/>
          </p:nvCxnSpPr>
          <p:spPr>
            <a:xfrm>
              <a:off x="3555779" y="3871786"/>
              <a:ext cx="2535478" cy="0"/>
            </a:xfrm>
            <a:prstGeom prst="straightConnector1">
              <a:avLst/>
            </a:prstGeom>
            <a:ln w="22225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636ECD-6B25-E248-9DBD-DC76C8FF6338}"/>
                </a:ext>
              </a:extLst>
            </p:cNvPr>
            <p:cNvSpPr txBox="1"/>
            <p:nvPr/>
          </p:nvSpPr>
          <p:spPr>
            <a:xfrm>
              <a:off x="3807855" y="3450519"/>
              <a:ext cx="21403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service configuration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42F7BAB-0FCE-8446-B49A-9E24FE2CE47E}"/>
              </a:ext>
            </a:extLst>
          </p:cNvPr>
          <p:cNvGrpSpPr/>
          <p:nvPr/>
        </p:nvGrpSpPr>
        <p:grpSpPr>
          <a:xfrm>
            <a:off x="2108368" y="3307002"/>
            <a:ext cx="815420" cy="815420"/>
            <a:chOff x="2108368" y="3307002"/>
            <a:chExt cx="815420" cy="81542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236A93B-B1B0-AD4C-9857-CB948319788E}"/>
                </a:ext>
              </a:extLst>
            </p:cNvPr>
            <p:cNvGrpSpPr/>
            <p:nvPr/>
          </p:nvGrpSpPr>
          <p:grpSpPr>
            <a:xfrm>
              <a:off x="2108368" y="3307002"/>
              <a:ext cx="815420" cy="815420"/>
              <a:chOff x="5544393" y="2626306"/>
              <a:chExt cx="815420" cy="815420"/>
            </a:xfrm>
          </p:grpSpPr>
          <p:pic>
            <p:nvPicPr>
              <p:cNvPr id="11" name="Picture 27" descr="C:\Users\ecoffey\AppData\Local\Temp\Rar$DRa0.324\30072_Device_server_unreachable_64.png">
                <a:extLst>
                  <a:ext uri="{FF2B5EF4-FFF2-40B4-BE49-F238E27FC236}">
                    <a16:creationId xmlns:a16="http://schemas.microsoft.com/office/drawing/2014/main" id="{97C3BA91-625D-1646-8AE0-93C7949F53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prstClr val="black"/>
                  <a:srgbClr val="69C4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4393" y="2626306"/>
                <a:ext cx="815420" cy="815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8D72EF-4A78-1E44-A491-A349A5BDBCD4}"/>
                  </a:ext>
                </a:extLst>
              </p:cNvPr>
              <p:cNvSpPr txBox="1"/>
              <p:nvPr/>
            </p:nvSpPr>
            <p:spPr>
              <a:xfrm>
                <a:off x="5667362" y="3009527"/>
                <a:ext cx="5661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NSO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364F7B5-4B53-6F4D-AB15-A95E20B63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4686" y="3896455"/>
              <a:ext cx="225967" cy="225967"/>
            </a:xfrm>
            <a:prstGeom prst="rect">
              <a:avLst/>
            </a:prstGeom>
          </p:spPr>
        </p:pic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1853BE01-0BE2-E744-9B63-4FA8FDA6738D}"/>
              </a:ext>
            </a:extLst>
          </p:cNvPr>
          <p:cNvSpPr/>
          <p:nvPr/>
        </p:nvSpPr>
        <p:spPr bwMode="auto">
          <a:xfrm>
            <a:off x="6770693" y="3651189"/>
            <a:ext cx="578336" cy="455384"/>
          </a:xfrm>
          <a:prstGeom prst="triangle">
            <a:avLst/>
          </a:prstGeom>
          <a:solidFill>
            <a:schemeClr val="accent5">
              <a:lumMod val="75000"/>
            </a:schemeClr>
          </a:solidFill>
          <a:ln w="12700" cap="flat">
            <a:solidFill>
              <a:schemeClr val="accent5">
                <a:lumMod val="75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55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198CF-C9CC-8E43-B9D0-BE5C9DF6D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Introduction</a:t>
            </a:r>
            <a:br>
              <a:rPr lang="en-US" dirty="0"/>
            </a:br>
            <a:r>
              <a:rPr lang="en-US" sz="1600" dirty="0"/>
              <a:t>Service Discovery Challenges</a:t>
            </a:r>
            <a:br>
              <a:rPr lang="en-US" sz="1600" dirty="0"/>
            </a:br>
            <a:r>
              <a:rPr lang="en-US" sz="1600" dirty="0"/>
              <a:t>Capabilities of NSO</a:t>
            </a:r>
            <a:br>
              <a:rPr lang="en-US" sz="1600" dirty="0"/>
            </a:br>
            <a:r>
              <a:rPr lang="en-US" sz="1600" dirty="0"/>
              <a:t>NSO Service Discovery</a:t>
            </a:r>
            <a:br>
              <a:rPr lang="en-US" sz="1600" dirty="0"/>
            </a:br>
            <a:r>
              <a:rPr lang="en-US" sz="1600" dirty="0"/>
              <a:t>Discovery Flow</a:t>
            </a:r>
            <a:br>
              <a:rPr lang="en-US" sz="1600" dirty="0"/>
            </a:br>
            <a:r>
              <a:rPr lang="en-US" sz="1600" dirty="0"/>
              <a:t> Service Package Development</a:t>
            </a:r>
            <a:br>
              <a:rPr lang="en-US" sz="1600" dirty="0"/>
            </a:br>
            <a:r>
              <a:rPr lang="en-US" sz="1600" dirty="0"/>
              <a:t> </a:t>
            </a:r>
            <a:r>
              <a:rPr lang="en-US" dirty="0">
                <a:solidFill>
                  <a:schemeClr val="accent5"/>
                </a:solidFill>
              </a:rPr>
              <a:t>Service Instance Creation</a:t>
            </a:r>
            <a:br>
              <a:rPr lang="en-US" sz="1600" dirty="0"/>
            </a:br>
            <a:r>
              <a:rPr lang="en-US" sz="1600" dirty="0"/>
              <a:t> Service Validation</a:t>
            </a:r>
            <a:br>
              <a:rPr lang="en-US" sz="1600" dirty="0"/>
            </a:br>
            <a:r>
              <a:rPr lang="en-US" sz="1600" dirty="0"/>
              <a:t> Service Reconciliation </a:t>
            </a:r>
            <a:br>
              <a:rPr lang="en-US" sz="1600" dirty="0"/>
            </a:br>
            <a:r>
              <a:rPr lang="en-US" sz="1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55783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D3981-911A-4A48-BB7C-D41560290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000" dirty="0"/>
              <a:t>A service provider builds automation management platform to support mobile backhaul and access control services . </a:t>
            </a:r>
          </a:p>
          <a:p>
            <a:r>
              <a:rPr lang="en-US" sz="2000" dirty="0"/>
              <a:t>Legacy service situation:</a:t>
            </a:r>
          </a:p>
          <a:p>
            <a:pPr lvl="1"/>
            <a:r>
              <a:rPr lang="en-US" sz="1800" dirty="0"/>
              <a:t>Large set of service attributes and device config data</a:t>
            </a:r>
            <a:endParaRPr lang="en-US" dirty="0"/>
          </a:p>
          <a:p>
            <a:pPr lvl="1"/>
            <a:r>
              <a:rPr lang="en-US" sz="1800" dirty="0"/>
              <a:t>Service attribute data is well formatted and maintained </a:t>
            </a:r>
          </a:p>
          <a:p>
            <a:pPr lvl="1"/>
            <a:r>
              <a:rPr lang="en-US" sz="1800" dirty="0"/>
              <a:t>Out-of-band operation happens between major service rollout</a:t>
            </a:r>
          </a:p>
          <a:p>
            <a:pPr lvl="1"/>
            <a:r>
              <a:rPr lang="en-US" sz="1800" dirty="0"/>
              <a:t>Disaster recovery scenario must be tested before roll out to production</a:t>
            </a:r>
          </a:p>
        </p:txBody>
      </p:sp>
    </p:spTree>
    <p:extLst>
      <p:ext uri="{BB962C8B-B14F-4D97-AF65-F5344CB8AC3E}">
        <p14:creationId xmlns:p14="http://schemas.microsoft.com/office/powerpoint/2010/main" val="315632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D3981-911A-4A48-BB7C-D41560290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000" dirty="0"/>
              <a:t>Asking:</a:t>
            </a:r>
          </a:p>
          <a:p>
            <a:pPr lvl="1"/>
            <a:r>
              <a:rPr lang="en-US" sz="1800" dirty="0"/>
              <a:t>Service activation and discovery</a:t>
            </a:r>
          </a:p>
          <a:p>
            <a:r>
              <a:rPr lang="en-US" sz="2000" dirty="0"/>
              <a:t>NSO solution </a:t>
            </a:r>
          </a:p>
          <a:p>
            <a:pPr lvl="1"/>
            <a:r>
              <a:rPr lang="en-US" sz="1800" dirty="0"/>
              <a:t>Design, develop, and install the activation service packages</a:t>
            </a:r>
            <a:endParaRPr lang="en-US" dirty="0"/>
          </a:p>
          <a:p>
            <a:pPr lvl="1"/>
            <a:r>
              <a:rPr lang="en-US" sz="1800" dirty="0"/>
              <a:t>Legacy service instances are created from attribute data</a:t>
            </a:r>
          </a:p>
        </p:txBody>
      </p:sp>
    </p:spTree>
    <p:extLst>
      <p:ext uri="{BB962C8B-B14F-4D97-AF65-F5344CB8AC3E}">
        <p14:creationId xmlns:p14="http://schemas.microsoft.com/office/powerpoint/2010/main" val="380410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A4714F3-8D64-6340-841B-8FF1EDE8FA98}"/>
              </a:ext>
            </a:extLst>
          </p:cNvPr>
          <p:cNvGrpSpPr/>
          <p:nvPr/>
        </p:nvGrpSpPr>
        <p:grpSpPr>
          <a:xfrm>
            <a:off x="2855602" y="1195068"/>
            <a:ext cx="929945" cy="960790"/>
            <a:chOff x="7317545" y="1310847"/>
            <a:chExt cx="929945" cy="960790"/>
          </a:xfrm>
        </p:grpSpPr>
        <p:pic>
          <p:nvPicPr>
            <p:cNvPr id="37" name="Picture 11" descr="C:\Users\ecoffey\AppData\Local\Temp\Rar$DRa0.376\30028_Device_file_server_default_64.png">
              <a:extLst>
                <a:ext uri="{FF2B5EF4-FFF2-40B4-BE49-F238E27FC236}">
                  <a16:creationId xmlns:a16="http://schemas.microsoft.com/office/drawing/2014/main" id="{0BE48651-7883-7743-98B1-1EB99EE1F6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7545" y="1310847"/>
              <a:ext cx="731837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9" descr="C:\Users\ecoffey\AppData\Local\Temp\Rar$DRa1.653\30059_Device_laptop_3145_default_24.png">
              <a:extLst>
                <a:ext uri="{FF2B5EF4-FFF2-40B4-BE49-F238E27FC236}">
                  <a16:creationId xmlns:a16="http://schemas.microsoft.com/office/drawing/2014/main" id="{64E4B945-EAB1-BA49-AC90-BE5EBB834B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9622" y="1823769"/>
              <a:ext cx="447868" cy="44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D696A57-DFC1-604D-81AC-2053AF2A1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39" y="2107448"/>
            <a:ext cx="1857792" cy="1393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D3981-911A-4A48-BB7C-D41560290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35</a:t>
            </a:fld>
            <a:endParaRPr lang="en-GB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9FBF28C-7DF2-DF47-847A-4512AE8E0E1E}"/>
              </a:ext>
            </a:extLst>
          </p:cNvPr>
          <p:cNvGrpSpPr/>
          <p:nvPr/>
        </p:nvGrpSpPr>
        <p:grpSpPr>
          <a:xfrm>
            <a:off x="5790678" y="2030639"/>
            <a:ext cx="2696675" cy="924912"/>
            <a:chOff x="5418972" y="1786261"/>
            <a:chExt cx="2696675" cy="92491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54F0A-4077-3C4D-8AA4-2CD47E07F7BC}"/>
                </a:ext>
              </a:extLst>
            </p:cNvPr>
            <p:cNvGrpSpPr/>
            <p:nvPr/>
          </p:nvGrpSpPr>
          <p:grpSpPr>
            <a:xfrm>
              <a:off x="5418972" y="2165682"/>
              <a:ext cx="2198141" cy="545491"/>
              <a:chOff x="5418972" y="2165682"/>
              <a:chExt cx="2198141" cy="54549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9569AB9-D208-714D-8B9B-071BDA6170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18972" y="2165682"/>
                <a:ext cx="2045741" cy="478517"/>
              </a:xfrm>
              <a:prstGeom prst="rect">
                <a:avLst/>
              </a:prstGeom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89DD3E7-5BC5-2C47-8E4B-DD8DBDB9D2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71372" y="2232656"/>
                <a:ext cx="2045741" cy="47851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97389D-37DA-7C48-A4DD-16485841CD11}"/>
                </a:ext>
              </a:extLst>
            </p:cNvPr>
            <p:cNvSpPr txBox="1"/>
            <p:nvPr/>
          </p:nvSpPr>
          <p:spPr>
            <a:xfrm>
              <a:off x="5807002" y="1786261"/>
              <a:ext cx="23086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NSO service instances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4F3939-B5F3-884E-93D8-6E4C6B0D4A69}"/>
              </a:ext>
            </a:extLst>
          </p:cNvPr>
          <p:cNvCxnSpPr>
            <a:cxnSpLocks/>
          </p:cNvCxnSpPr>
          <p:nvPr/>
        </p:nvCxnSpPr>
        <p:spPr>
          <a:xfrm>
            <a:off x="2702989" y="2309724"/>
            <a:ext cx="1033512" cy="447286"/>
          </a:xfrm>
          <a:prstGeom prst="straightConnector1">
            <a:avLst/>
          </a:prstGeom>
          <a:ln w="22225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3B1DBE-F3D8-A04F-99CC-B87FEA97F95A}"/>
              </a:ext>
            </a:extLst>
          </p:cNvPr>
          <p:cNvCxnSpPr/>
          <p:nvPr/>
        </p:nvCxnSpPr>
        <p:spPr>
          <a:xfrm>
            <a:off x="4870327" y="2757010"/>
            <a:ext cx="576942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99F55A5E-0177-4543-9960-66E1E86A2719}"/>
              </a:ext>
            </a:extLst>
          </p:cNvPr>
          <p:cNvCxnSpPr>
            <a:cxnSpLocks/>
            <a:stCxn id="15" idx="2"/>
            <a:endCxn id="9" idx="2"/>
          </p:cNvCxnSpPr>
          <p:nvPr/>
        </p:nvCxnSpPr>
        <p:spPr>
          <a:xfrm rot="5400000">
            <a:off x="3968221" y="503065"/>
            <a:ext cx="545242" cy="5450214"/>
          </a:xfrm>
          <a:prstGeom prst="bentConnector3">
            <a:avLst>
              <a:gd name="adj1" fmla="val 141926"/>
            </a:avLst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C6EFE96-4DB8-0F45-BFDD-6E3C426E6667}"/>
              </a:ext>
            </a:extLst>
          </p:cNvPr>
          <p:cNvGrpSpPr/>
          <p:nvPr/>
        </p:nvGrpSpPr>
        <p:grpSpPr>
          <a:xfrm>
            <a:off x="3940104" y="2309724"/>
            <a:ext cx="815420" cy="815420"/>
            <a:chOff x="2108368" y="3307002"/>
            <a:chExt cx="815420" cy="81542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8F34CD2-6349-5A4D-B2A3-337F941969D3}"/>
                </a:ext>
              </a:extLst>
            </p:cNvPr>
            <p:cNvGrpSpPr/>
            <p:nvPr/>
          </p:nvGrpSpPr>
          <p:grpSpPr>
            <a:xfrm>
              <a:off x="2108368" y="3307002"/>
              <a:ext cx="815420" cy="815420"/>
              <a:chOff x="5544393" y="2626306"/>
              <a:chExt cx="815420" cy="815420"/>
            </a:xfrm>
          </p:grpSpPr>
          <p:pic>
            <p:nvPicPr>
              <p:cNvPr id="25" name="Picture 27" descr="C:\Users\ecoffey\AppData\Local\Temp\Rar$DRa0.324\30072_Device_server_unreachable_64.png">
                <a:extLst>
                  <a:ext uri="{FF2B5EF4-FFF2-40B4-BE49-F238E27FC236}">
                    <a16:creationId xmlns:a16="http://schemas.microsoft.com/office/drawing/2014/main" id="{EAFF6490-D334-1B4B-9699-DADE19271B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prstClr val="black"/>
                  <a:srgbClr val="69C4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4393" y="2626306"/>
                <a:ext cx="815420" cy="815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273F87-F90C-C445-A926-B5614B0DB5D3}"/>
                  </a:ext>
                </a:extLst>
              </p:cNvPr>
              <p:cNvSpPr txBox="1"/>
              <p:nvPr/>
            </p:nvSpPr>
            <p:spPr>
              <a:xfrm>
                <a:off x="5667362" y="3009527"/>
                <a:ext cx="5661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NSO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1A5ED24-E42C-EF48-A727-E76278674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4686" y="3896455"/>
              <a:ext cx="225967" cy="225967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316C33B-2D67-784A-BB62-297E0CB7C6DA}"/>
              </a:ext>
            </a:extLst>
          </p:cNvPr>
          <p:cNvGrpSpPr/>
          <p:nvPr/>
        </p:nvGrpSpPr>
        <p:grpSpPr>
          <a:xfrm>
            <a:off x="1114092" y="1367686"/>
            <a:ext cx="1741510" cy="1155880"/>
            <a:chOff x="1114092" y="1367686"/>
            <a:chExt cx="1741510" cy="115588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9A006F0-7CC9-E94E-AD9F-36C2AD7C7573}"/>
                </a:ext>
              </a:extLst>
            </p:cNvPr>
            <p:cNvGrpSpPr/>
            <p:nvPr/>
          </p:nvGrpSpPr>
          <p:grpSpPr>
            <a:xfrm>
              <a:off x="1114092" y="1367686"/>
              <a:ext cx="1588897" cy="1155880"/>
              <a:chOff x="5877181" y="1022600"/>
              <a:chExt cx="1588897" cy="115588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ED35736C-9120-D744-9A3B-23FAC40BE9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50163" y="1387879"/>
                <a:ext cx="790601" cy="790601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AB20B9-443C-DE45-B33A-923FDE8DB927}"/>
                  </a:ext>
                </a:extLst>
              </p:cNvPr>
              <p:cNvSpPr txBox="1"/>
              <p:nvPr/>
            </p:nvSpPr>
            <p:spPr>
              <a:xfrm>
                <a:off x="5877181" y="1022600"/>
                <a:ext cx="15888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service attributes</a:t>
                </a:r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07CA09C-965F-D849-8633-1EB61606B6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7675" y="1742437"/>
              <a:ext cx="377927" cy="184468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889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Services From Legacy Service 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D3981-911A-4A48-BB7C-D41560290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43997" y="1210962"/>
            <a:ext cx="5388392" cy="3379326"/>
          </a:xfrm>
        </p:spPr>
        <p:txBody>
          <a:bodyPr/>
          <a:lstStyle/>
          <a:p>
            <a:r>
              <a:rPr lang="en-US" dirty="0"/>
              <a:t>The service model supports both new and pre-existing service attributes. </a:t>
            </a:r>
          </a:p>
          <a:p>
            <a:r>
              <a:rPr lang="en-US" dirty="0"/>
              <a:t>Revise service model</a:t>
            </a:r>
          </a:p>
          <a:p>
            <a:pPr lvl="1"/>
            <a:r>
              <a:rPr lang="en-US" dirty="0"/>
              <a:t>Missing and miss typed attributes</a:t>
            </a:r>
          </a:p>
          <a:p>
            <a:pPr lvl="1"/>
            <a:r>
              <a:rPr lang="en-US" dirty="0"/>
              <a:t>Out dated or errored attribute data</a:t>
            </a:r>
          </a:p>
          <a:p>
            <a:r>
              <a:rPr lang="en-US" dirty="0"/>
              <a:t>Outcome</a:t>
            </a:r>
          </a:p>
          <a:p>
            <a:pPr lvl="1"/>
            <a:r>
              <a:rPr lang="en-US" dirty="0"/>
              <a:t>The activation, discovery, and reconcile fits nicely into the customer’s service rollout process</a:t>
            </a:r>
          </a:p>
          <a:p>
            <a:pPr lvl="1"/>
            <a:r>
              <a:rPr lang="en-US" dirty="0"/>
              <a:t>Service discovery validates the attribute data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6630B9-DE4D-9343-BD32-E4AD410B9972}"/>
              </a:ext>
            </a:extLst>
          </p:cNvPr>
          <p:cNvCxnSpPr>
            <a:cxnSpLocks/>
          </p:cNvCxnSpPr>
          <p:nvPr/>
        </p:nvCxnSpPr>
        <p:spPr>
          <a:xfrm>
            <a:off x="6317615" y="2618643"/>
            <a:ext cx="1033512" cy="447286"/>
          </a:xfrm>
          <a:prstGeom prst="straightConnector1">
            <a:avLst/>
          </a:prstGeom>
          <a:ln w="60325" cmpd="sng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67E31F-24DF-B945-8A4D-EAFD4CC2E36F}"/>
              </a:ext>
            </a:extLst>
          </p:cNvPr>
          <p:cNvGrpSpPr/>
          <p:nvPr/>
        </p:nvGrpSpPr>
        <p:grpSpPr>
          <a:xfrm>
            <a:off x="7554730" y="2832485"/>
            <a:ext cx="815420" cy="815420"/>
            <a:chOff x="2108368" y="3307002"/>
            <a:chExt cx="815420" cy="81542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E50D2D3-113C-3347-B791-8641D27E86CE}"/>
                </a:ext>
              </a:extLst>
            </p:cNvPr>
            <p:cNvGrpSpPr/>
            <p:nvPr/>
          </p:nvGrpSpPr>
          <p:grpSpPr>
            <a:xfrm>
              <a:off x="2108368" y="3307002"/>
              <a:ext cx="815420" cy="815420"/>
              <a:chOff x="5544393" y="2626306"/>
              <a:chExt cx="815420" cy="815420"/>
            </a:xfrm>
          </p:grpSpPr>
          <p:pic>
            <p:nvPicPr>
              <p:cNvPr id="17" name="Picture 27" descr="C:\Users\ecoffey\AppData\Local\Temp\Rar$DRa0.324\30072_Device_server_unreachable_64.png">
                <a:extLst>
                  <a:ext uri="{FF2B5EF4-FFF2-40B4-BE49-F238E27FC236}">
                    <a16:creationId xmlns:a16="http://schemas.microsoft.com/office/drawing/2014/main" id="{7A29B95F-6C41-8C4A-B970-EB3CDB8A46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rgbClr val="69C4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4393" y="2626306"/>
                <a:ext cx="815420" cy="815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BCD8CE-CBE4-5F46-B792-395D6763B6EA}"/>
                  </a:ext>
                </a:extLst>
              </p:cNvPr>
              <p:cNvSpPr txBox="1"/>
              <p:nvPr/>
            </p:nvSpPr>
            <p:spPr>
              <a:xfrm>
                <a:off x="5667362" y="3009527"/>
                <a:ext cx="5661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NSO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4EE28BB-1356-C847-97FB-32653EE7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4686" y="3896455"/>
              <a:ext cx="225967" cy="22596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22445A-055F-4A48-B329-C01514EEB178}"/>
              </a:ext>
            </a:extLst>
          </p:cNvPr>
          <p:cNvGrpSpPr/>
          <p:nvPr/>
        </p:nvGrpSpPr>
        <p:grpSpPr>
          <a:xfrm>
            <a:off x="5449981" y="1447701"/>
            <a:ext cx="1901146" cy="1170942"/>
            <a:chOff x="6450163" y="1007538"/>
            <a:chExt cx="1901146" cy="117094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9E392CB-0A0C-1F42-837A-533102B40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0163" y="1387879"/>
              <a:ext cx="790601" cy="79060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24B49D1-A069-8E4B-A328-5D5F432D6717}"/>
                </a:ext>
              </a:extLst>
            </p:cNvPr>
            <p:cNvSpPr txBox="1"/>
            <p:nvPr/>
          </p:nvSpPr>
          <p:spPr>
            <a:xfrm>
              <a:off x="6762412" y="1007538"/>
              <a:ext cx="1588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service attributes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869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D3981-911A-4A48-BB7C-D41560290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43484" y="1049583"/>
            <a:ext cx="8257032" cy="3392424"/>
          </a:xfrm>
        </p:spPr>
        <p:txBody>
          <a:bodyPr/>
          <a:lstStyle/>
          <a:p>
            <a:r>
              <a:rPr lang="en-US" sz="2000" dirty="0"/>
              <a:t>A service provider supports Ethernet over 3</a:t>
            </a:r>
            <a:r>
              <a:rPr lang="en-US" sz="2000" baseline="30000" dirty="0"/>
              <a:t>rd</a:t>
            </a:r>
            <a:r>
              <a:rPr lang="en-US" sz="2000" dirty="0"/>
              <a:t> Party Vendor services</a:t>
            </a:r>
          </a:p>
          <a:p>
            <a:pPr lvl="1"/>
            <a:r>
              <a:rPr lang="en-US" sz="1800" dirty="0"/>
              <a:t>Multi-vendor environment </a:t>
            </a:r>
          </a:p>
          <a:p>
            <a:r>
              <a:rPr lang="en-US" sz="2000" dirty="0"/>
              <a:t>Legacy service situation</a:t>
            </a:r>
          </a:p>
          <a:p>
            <a:pPr lvl="1"/>
            <a:r>
              <a:rPr lang="en-US" sz="1800" dirty="0"/>
              <a:t>Multiple teams </a:t>
            </a:r>
            <a:r>
              <a:rPr lang="en-US" dirty="0"/>
              <a:t>manage separate function of the network with different legacy tools</a:t>
            </a:r>
          </a:p>
          <a:p>
            <a:pPr lvl="1"/>
            <a:r>
              <a:rPr lang="en-US" sz="1800" dirty="0"/>
              <a:t>Multiple external DB’s maintain legacy service data</a:t>
            </a:r>
          </a:p>
          <a:p>
            <a:pPr lvl="1"/>
            <a:r>
              <a:rPr lang="en-US" sz="1800" dirty="0"/>
              <a:t>Acquisitions</a:t>
            </a:r>
          </a:p>
          <a:p>
            <a:pPr lvl="2"/>
            <a:r>
              <a:rPr lang="en-US" sz="1600" dirty="0"/>
              <a:t>Requires consolidation of service activation methodology</a:t>
            </a:r>
          </a:p>
          <a:p>
            <a:endParaRPr lang="en-US" sz="20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1105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D3981-911A-4A48-BB7C-D41560290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38</a:t>
            </a:fld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43484" y="1049583"/>
            <a:ext cx="8257032" cy="3392424"/>
          </a:xfrm>
        </p:spPr>
        <p:txBody>
          <a:bodyPr/>
          <a:lstStyle/>
          <a:p>
            <a:r>
              <a:rPr lang="en-US" sz="2000" dirty="0"/>
              <a:t>Asking:</a:t>
            </a:r>
          </a:p>
          <a:p>
            <a:pPr lvl="1"/>
            <a:r>
              <a:rPr lang="en-US" sz="1800" dirty="0"/>
              <a:t>A cross-functional solution to support service orchestration for their multi-vendor network</a:t>
            </a:r>
          </a:p>
          <a:p>
            <a:pPr lvl="1"/>
            <a:r>
              <a:rPr lang="en-US" sz="1800" dirty="0"/>
              <a:t>Consolidate the legacy services in the network for CRUD operations</a:t>
            </a:r>
          </a:p>
          <a:p>
            <a:r>
              <a:rPr lang="en-US" sz="2000" dirty="0"/>
              <a:t>NSO solution</a:t>
            </a:r>
          </a:p>
          <a:p>
            <a:pPr lvl="1"/>
            <a:r>
              <a:rPr lang="en-US" sz="1800" dirty="0"/>
              <a:t>Service activation packages for new ethernet services</a:t>
            </a:r>
            <a:endParaRPr lang="en-US" dirty="0"/>
          </a:p>
          <a:p>
            <a:pPr lvl="1"/>
            <a:r>
              <a:rPr lang="en-US" sz="1800" dirty="0"/>
              <a:t>Legacy service instances creation</a:t>
            </a:r>
          </a:p>
          <a:p>
            <a:pPr lvl="2"/>
            <a:r>
              <a:rPr lang="en-US" sz="1800" dirty="0"/>
              <a:t>First attempt: create service instances from service attribute data</a:t>
            </a:r>
          </a:p>
          <a:p>
            <a:pPr lvl="2"/>
            <a:r>
              <a:rPr lang="en-US" sz="1800" dirty="0">
                <a:solidFill>
                  <a:schemeClr val="accent1"/>
                </a:solidFill>
              </a:rPr>
              <a:t>Create service instances from device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80986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B: Service Instances from DB Data?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D3981-911A-4A48-BB7C-D41560290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38433" y="1145054"/>
            <a:ext cx="3514104" cy="3362102"/>
          </a:xfrm>
        </p:spPr>
        <p:txBody>
          <a:bodyPr/>
          <a:lstStyle/>
          <a:p>
            <a:r>
              <a:rPr lang="en-US" sz="2000" dirty="0"/>
              <a:t>Requires service data manipulation</a:t>
            </a:r>
          </a:p>
          <a:p>
            <a:r>
              <a:rPr lang="en-US" sz="2000" dirty="0"/>
              <a:t>Outcome</a:t>
            </a:r>
          </a:p>
          <a:p>
            <a:pPr lvl="1"/>
            <a:r>
              <a:rPr lang="en-US" sz="1800" dirty="0"/>
              <a:t>Low successful discovery rate with extra data manipulation effort</a:t>
            </a:r>
          </a:p>
          <a:p>
            <a:pPr lvl="1"/>
            <a:r>
              <a:rPr lang="en-US" sz="1800" dirty="0"/>
              <a:t>Issues with resource management (VLAN-ID)</a:t>
            </a:r>
          </a:p>
          <a:p>
            <a:r>
              <a:rPr lang="en-US" sz="2000" dirty="0"/>
              <a:t>Discover after acquisition? </a:t>
            </a:r>
          </a:p>
          <a:p>
            <a:endParaRPr lang="en-US" sz="2200" dirty="0"/>
          </a:p>
          <a:p>
            <a:endParaRPr lang="en-US" sz="2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6C0497-9785-0D4D-82CC-28874EE9E589}"/>
              </a:ext>
            </a:extLst>
          </p:cNvPr>
          <p:cNvCxnSpPr>
            <a:cxnSpLocks/>
          </p:cNvCxnSpPr>
          <p:nvPr/>
        </p:nvCxnSpPr>
        <p:spPr>
          <a:xfrm>
            <a:off x="5925199" y="3051880"/>
            <a:ext cx="1852630" cy="460054"/>
          </a:xfrm>
          <a:prstGeom prst="straightConnector1">
            <a:avLst/>
          </a:prstGeom>
          <a:ln w="60325" cmpd="sng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2B36B650-9660-3445-8A4F-D03046E58C4A}"/>
              </a:ext>
            </a:extLst>
          </p:cNvPr>
          <p:cNvGrpSpPr/>
          <p:nvPr/>
        </p:nvGrpSpPr>
        <p:grpSpPr>
          <a:xfrm>
            <a:off x="7949058" y="3020996"/>
            <a:ext cx="815420" cy="815420"/>
            <a:chOff x="2145394" y="3436401"/>
            <a:chExt cx="815420" cy="81542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F39C3C2-4B77-2E4F-A359-A8095D18BEF7}"/>
                </a:ext>
              </a:extLst>
            </p:cNvPr>
            <p:cNvGrpSpPr/>
            <p:nvPr/>
          </p:nvGrpSpPr>
          <p:grpSpPr>
            <a:xfrm>
              <a:off x="2145394" y="3436401"/>
              <a:ext cx="815420" cy="815420"/>
              <a:chOff x="5581419" y="2755705"/>
              <a:chExt cx="815420" cy="815420"/>
            </a:xfrm>
          </p:grpSpPr>
          <p:pic>
            <p:nvPicPr>
              <p:cNvPr id="9" name="Picture 27" descr="C:\Users\ecoffey\AppData\Local\Temp\Rar$DRa0.324\30072_Device_server_unreachable_64.png">
                <a:extLst>
                  <a:ext uri="{FF2B5EF4-FFF2-40B4-BE49-F238E27FC236}">
                    <a16:creationId xmlns:a16="http://schemas.microsoft.com/office/drawing/2014/main" id="{B2CA21E0-5F4C-D94D-8BF7-8FAB7F9511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rgbClr val="69C4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1419" y="2755705"/>
                <a:ext cx="815420" cy="815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3ED7E4-5F2C-194C-AC51-91202A31AA26}"/>
                  </a:ext>
                </a:extLst>
              </p:cNvPr>
              <p:cNvSpPr txBox="1"/>
              <p:nvPr/>
            </p:nvSpPr>
            <p:spPr>
              <a:xfrm>
                <a:off x="5667362" y="3009527"/>
                <a:ext cx="5661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NSO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B77ECE-25EF-BF49-93C8-A324C1A01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4686" y="3896455"/>
              <a:ext cx="225967" cy="22596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4876918-A73F-974B-9269-2B2A9BBE9372}"/>
              </a:ext>
            </a:extLst>
          </p:cNvPr>
          <p:cNvSpPr txBox="1"/>
          <p:nvPr/>
        </p:nvSpPr>
        <p:spPr>
          <a:xfrm>
            <a:off x="8764478" y="128736"/>
            <a:ext cx="1588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service attributes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D5D6880-6E52-D04C-BCB8-7A1F04957E24}"/>
              </a:ext>
            </a:extLst>
          </p:cNvPr>
          <p:cNvCxnSpPr>
            <a:cxnSpLocks/>
          </p:cNvCxnSpPr>
          <p:nvPr/>
        </p:nvCxnSpPr>
        <p:spPr>
          <a:xfrm flipV="1">
            <a:off x="5981260" y="2320697"/>
            <a:ext cx="742543" cy="358894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E06E267-D1BE-734C-8C23-949E8C44B14E}"/>
              </a:ext>
            </a:extLst>
          </p:cNvPr>
          <p:cNvGrpSpPr/>
          <p:nvPr/>
        </p:nvGrpSpPr>
        <p:grpSpPr>
          <a:xfrm>
            <a:off x="4015672" y="1276202"/>
            <a:ext cx="1886142" cy="2250990"/>
            <a:chOff x="5796443" y="633663"/>
            <a:chExt cx="1886142" cy="2250990"/>
          </a:xfrm>
        </p:grpSpPr>
        <p:pic>
          <p:nvPicPr>
            <p:cNvPr id="25" name="Picture 11" descr="C:\Users\ecoffey\AppData\Local\Temp\Rar$DRa0.173\30019_Device_database_default_64.png">
              <a:extLst>
                <a:ext uri="{FF2B5EF4-FFF2-40B4-BE49-F238E27FC236}">
                  <a16:creationId xmlns:a16="http://schemas.microsoft.com/office/drawing/2014/main" id="{D8055376-2212-A240-8E1F-5CE517B61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282" y="633663"/>
              <a:ext cx="874474" cy="1616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CE44C74-AFEC-E64E-8636-05FD9DC4B00C}"/>
                </a:ext>
              </a:extLst>
            </p:cNvPr>
            <p:cNvGrpSpPr/>
            <p:nvPr/>
          </p:nvGrpSpPr>
          <p:grpSpPr>
            <a:xfrm>
              <a:off x="5796443" y="891155"/>
              <a:ext cx="929945" cy="960790"/>
              <a:chOff x="6024231" y="1192708"/>
              <a:chExt cx="929945" cy="960790"/>
            </a:xfrm>
          </p:grpSpPr>
          <p:pic>
            <p:nvPicPr>
              <p:cNvPr id="15" name="Picture 11" descr="C:\Users\ecoffey\AppData\Local\Temp\Rar$DRa0.376\30028_Device_file_server_default_64.png">
                <a:extLst>
                  <a:ext uri="{FF2B5EF4-FFF2-40B4-BE49-F238E27FC236}">
                    <a16:creationId xmlns:a16="http://schemas.microsoft.com/office/drawing/2014/main" id="{6D815443-AD1B-5943-B749-2D796ABA9D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24231" y="1192708"/>
                <a:ext cx="731837" cy="7318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9" descr="C:\Users\ecoffey\AppData\Local\Temp\Rar$DRa1.653\30059_Device_laptop_3145_default_24.png">
                <a:extLst>
                  <a:ext uri="{FF2B5EF4-FFF2-40B4-BE49-F238E27FC236}">
                    <a16:creationId xmlns:a16="http://schemas.microsoft.com/office/drawing/2014/main" id="{3DA7243C-60C1-5448-85F5-5D5FB0BBD9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06308" y="1705630"/>
                <a:ext cx="447868" cy="4478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4824DC4-7B6D-AC4B-99FB-4F28EF451A6A}"/>
                </a:ext>
              </a:extLst>
            </p:cNvPr>
            <p:cNvGrpSpPr/>
            <p:nvPr/>
          </p:nvGrpSpPr>
          <p:grpSpPr>
            <a:xfrm>
              <a:off x="6502454" y="1786275"/>
              <a:ext cx="1180131" cy="1098378"/>
              <a:chOff x="7192144" y="1898677"/>
              <a:chExt cx="1180131" cy="109837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8B0979-3B54-7948-90E8-E7D29DA5C188}"/>
                  </a:ext>
                </a:extLst>
              </p:cNvPr>
              <p:cNvSpPr txBox="1"/>
              <p:nvPr/>
            </p:nvSpPr>
            <p:spPr>
              <a:xfrm>
                <a:off x="7192144" y="2689278"/>
                <a:ext cx="11801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service data</a:t>
                </a: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AB37351-8273-CC48-884F-A475DE3B3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955" y="1898677"/>
                <a:ext cx="790601" cy="790601"/>
              </a:xfrm>
              <a:prstGeom prst="rect">
                <a:avLst/>
              </a:prstGeom>
            </p:spPr>
          </p:pic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9013536-37F3-754B-B0CE-7C6CB9872CC1}"/>
              </a:ext>
            </a:extLst>
          </p:cNvPr>
          <p:cNvGrpSpPr/>
          <p:nvPr/>
        </p:nvGrpSpPr>
        <p:grpSpPr>
          <a:xfrm>
            <a:off x="6266495" y="1276202"/>
            <a:ext cx="1588897" cy="1174024"/>
            <a:chOff x="5984321" y="1004456"/>
            <a:chExt cx="1588897" cy="117402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4C255DC-EA46-8C4A-B5EA-41E39002A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50163" y="1387879"/>
              <a:ext cx="790601" cy="79060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6BDD7E-DB87-5247-B8DE-9DCCB3D1F0FF}"/>
                </a:ext>
              </a:extLst>
            </p:cNvPr>
            <p:cNvSpPr txBox="1"/>
            <p:nvPr/>
          </p:nvSpPr>
          <p:spPr>
            <a:xfrm>
              <a:off x="5984321" y="1004456"/>
              <a:ext cx="1588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service attributes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851397C-FFC7-1B44-8447-1AC5655BB943}"/>
              </a:ext>
            </a:extLst>
          </p:cNvPr>
          <p:cNvCxnSpPr>
            <a:cxnSpLocks/>
          </p:cNvCxnSpPr>
          <p:nvPr/>
        </p:nvCxnSpPr>
        <p:spPr>
          <a:xfrm>
            <a:off x="7445303" y="2484848"/>
            <a:ext cx="508433" cy="50152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84AC4F4B-7024-0441-BBED-BB176CFBE1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1010" y="3149771"/>
            <a:ext cx="315199" cy="31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4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647D87-A99E-9C45-9F1D-7032B7ACE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Session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98E71C-A530-2447-B1FC-2E31F37B3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A3347D-AB9D-114D-923A-752F7CCF6A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session covers</a:t>
            </a:r>
          </a:p>
          <a:p>
            <a:r>
              <a:rPr lang="en-US" dirty="0"/>
              <a:t>How NSO supports service discovery</a:t>
            </a:r>
          </a:p>
          <a:p>
            <a:r>
              <a:rPr lang="en-US" dirty="0"/>
              <a:t>Customer use cases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F9B28C-1147-6649-A9A4-B293425F31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session is NOT</a:t>
            </a:r>
          </a:p>
          <a:p>
            <a:r>
              <a:rPr lang="en-US" dirty="0"/>
              <a:t>Product introduction</a:t>
            </a:r>
          </a:p>
          <a:p>
            <a:r>
              <a:rPr lang="en-US" dirty="0"/>
              <a:t>About basics of NSO/YANG/NET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46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User Story B: A Different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000" dirty="0"/>
              <a:t>NSO maintains model based device configuration for each device</a:t>
            </a:r>
          </a:p>
          <a:p>
            <a:r>
              <a:rPr lang="en-US" sz="2000" dirty="0"/>
              <a:t>Reverse mapping:  create instances from device config  </a:t>
            </a:r>
          </a:p>
          <a:p>
            <a:r>
              <a:rPr lang="en-US" sz="2000" dirty="0"/>
              <a:t>NSO provides API’s to extract attributes from device config</a:t>
            </a:r>
          </a:p>
          <a:p>
            <a:r>
              <a:rPr lang="en-US" sz="2000" dirty="0"/>
              <a:t>Service instances are created from extracted attributes</a:t>
            </a:r>
          </a:p>
          <a:p>
            <a:r>
              <a:rPr lang="en-US" sz="2000" dirty="0"/>
              <a:t>Able to manage resource allocation/deallocation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D3981-911A-4A48-BB7C-D41560290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672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696A57-DFC1-604D-81AC-2053AF2A1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38" y="1274538"/>
            <a:ext cx="1857792" cy="1393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User Story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D3981-911A-4A48-BB7C-D41560290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41</a:t>
            </a:fld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85D360A-DEF7-E54C-B3BA-02BEBA82E5E1}"/>
              </a:ext>
            </a:extLst>
          </p:cNvPr>
          <p:cNvGrpSpPr/>
          <p:nvPr/>
        </p:nvGrpSpPr>
        <p:grpSpPr>
          <a:xfrm>
            <a:off x="599178" y="2601811"/>
            <a:ext cx="1326717" cy="971568"/>
            <a:chOff x="345969" y="2527670"/>
            <a:chExt cx="1326717" cy="97156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DD04E83-F505-2142-99C8-369D9BB26D58}"/>
                </a:ext>
              </a:extLst>
            </p:cNvPr>
            <p:cNvCxnSpPr>
              <a:cxnSpLocks/>
            </p:cNvCxnSpPr>
            <p:nvPr/>
          </p:nvCxnSpPr>
          <p:spPr>
            <a:xfrm>
              <a:off x="1672686" y="2527670"/>
              <a:ext cx="0" cy="538263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788489-AC60-F845-936C-FAA04F9F31C1}"/>
                </a:ext>
              </a:extLst>
            </p:cNvPr>
            <p:cNvSpPr txBox="1"/>
            <p:nvPr/>
          </p:nvSpPr>
          <p:spPr>
            <a:xfrm>
              <a:off x="345969" y="3191461"/>
              <a:ext cx="10390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sync-from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F91CFF-A007-E849-9CC2-7A596DCCFCDD}"/>
              </a:ext>
            </a:extLst>
          </p:cNvPr>
          <p:cNvGrpSpPr/>
          <p:nvPr/>
        </p:nvGrpSpPr>
        <p:grpSpPr>
          <a:xfrm>
            <a:off x="2476830" y="1105574"/>
            <a:ext cx="2431585" cy="2034500"/>
            <a:chOff x="2476830" y="1105574"/>
            <a:chExt cx="2431585" cy="20345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A6EC26-E908-8F4D-AA9E-0BC3D4BC037E}"/>
                </a:ext>
              </a:extLst>
            </p:cNvPr>
            <p:cNvSpPr txBox="1"/>
            <p:nvPr/>
          </p:nvSpPr>
          <p:spPr>
            <a:xfrm>
              <a:off x="2795199" y="1105574"/>
              <a:ext cx="14446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device config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109AFDB-BC1C-BA4F-8125-0FFEE9969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6830" y="2671124"/>
              <a:ext cx="460136" cy="46895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7FF902C-DCD7-5D4E-AF36-7052ACF1E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6898" y="1493174"/>
              <a:ext cx="2201517" cy="871787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E20A3A9-40E5-5C42-A486-BFD352F26930}"/>
              </a:ext>
            </a:extLst>
          </p:cNvPr>
          <p:cNvGrpSpPr/>
          <p:nvPr/>
        </p:nvGrpSpPr>
        <p:grpSpPr>
          <a:xfrm>
            <a:off x="6061505" y="1290689"/>
            <a:ext cx="2308645" cy="961231"/>
            <a:chOff x="5821031" y="1096190"/>
            <a:chExt cx="2308645" cy="9612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54F0A-4077-3C4D-8AA4-2CD47E07F7BC}"/>
                </a:ext>
              </a:extLst>
            </p:cNvPr>
            <p:cNvGrpSpPr/>
            <p:nvPr/>
          </p:nvGrpSpPr>
          <p:grpSpPr>
            <a:xfrm>
              <a:off x="6157646" y="1452298"/>
              <a:ext cx="1635414" cy="605123"/>
              <a:chOff x="5418972" y="2165682"/>
              <a:chExt cx="2198141" cy="54549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9569AB9-D208-714D-8B9B-071BDA6170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18972" y="2165682"/>
                <a:ext cx="2045741" cy="478517"/>
              </a:xfrm>
              <a:prstGeom prst="rect">
                <a:avLst/>
              </a:prstGeom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89DD3E7-5BC5-2C47-8E4B-DD8DBDB9D2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71372" y="2232656"/>
                <a:ext cx="2045741" cy="47851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97389D-37DA-7C48-A4DD-16485841CD11}"/>
                </a:ext>
              </a:extLst>
            </p:cNvPr>
            <p:cNvSpPr txBox="1"/>
            <p:nvPr/>
          </p:nvSpPr>
          <p:spPr>
            <a:xfrm>
              <a:off x="5821031" y="1096190"/>
              <a:ext cx="23086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NSO service instances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5CA41F-662F-8348-8ED8-D1DF1A146154}"/>
              </a:ext>
            </a:extLst>
          </p:cNvPr>
          <p:cNvGrpSpPr/>
          <p:nvPr/>
        </p:nvGrpSpPr>
        <p:grpSpPr>
          <a:xfrm>
            <a:off x="4683645" y="1887289"/>
            <a:ext cx="2242922" cy="1089070"/>
            <a:chOff x="4635958" y="1629604"/>
            <a:chExt cx="2242922" cy="1089070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7D5B535-8E2B-2145-ACBD-237F2C4F6EB3}"/>
                </a:ext>
              </a:extLst>
            </p:cNvPr>
            <p:cNvCxnSpPr>
              <a:cxnSpLocks/>
            </p:cNvCxnSpPr>
            <p:nvPr/>
          </p:nvCxnSpPr>
          <p:spPr>
            <a:xfrm>
              <a:off x="5049371" y="1629604"/>
              <a:ext cx="118987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A75C75-F238-1D48-AD2E-47E926534569}"/>
                </a:ext>
              </a:extLst>
            </p:cNvPr>
            <p:cNvSpPr txBox="1"/>
            <p:nvPr/>
          </p:nvSpPr>
          <p:spPr>
            <a:xfrm>
              <a:off x="4635958" y="2195454"/>
              <a:ext cx="22429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navigate device config to</a:t>
              </a:r>
            </a:p>
            <a:p>
              <a:r>
                <a:rPr lang="en-US" sz="1400" dirty="0">
                  <a:latin typeface="+mn-lt"/>
                </a:rPr>
                <a:t>create service instances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00AC8E7-7748-DC4B-BECF-C1220B9490D9}"/>
              </a:ext>
            </a:extLst>
          </p:cNvPr>
          <p:cNvGrpSpPr/>
          <p:nvPr/>
        </p:nvGrpSpPr>
        <p:grpSpPr>
          <a:xfrm>
            <a:off x="1573848" y="3264225"/>
            <a:ext cx="815420" cy="815420"/>
            <a:chOff x="2108368" y="3307002"/>
            <a:chExt cx="815420" cy="81542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0005A21-5EF6-5C4A-8863-35CF3E2FD604}"/>
                </a:ext>
              </a:extLst>
            </p:cNvPr>
            <p:cNvGrpSpPr/>
            <p:nvPr/>
          </p:nvGrpSpPr>
          <p:grpSpPr>
            <a:xfrm>
              <a:off x="2108368" y="3307002"/>
              <a:ext cx="815420" cy="815420"/>
              <a:chOff x="5544393" y="2626306"/>
              <a:chExt cx="815420" cy="815420"/>
            </a:xfrm>
          </p:grpSpPr>
          <p:pic>
            <p:nvPicPr>
              <p:cNvPr id="33" name="Picture 27" descr="C:\Users\ecoffey\AppData\Local\Temp\Rar$DRa0.324\30072_Device_server_unreachable_64.png">
                <a:extLst>
                  <a:ext uri="{FF2B5EF4-FFF2-40B4-BE49-F238E27FC236}">
                    <a16:creationId xmlns:a16="http://schemas.microsoft.com/office/drawing/2014/main" id="{D7DB2B40-CCC3-A745-A25D-EAEBDC119D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prstClr val="black"/>
                  <a:srgbClr val="69C4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4393" y="2626306"/>
                <a:ext cx="815420" cy="815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F90740-D341-5A41-9626-E3152298AEC2}"/>
                  </a:ext>
                </a:extLst>
              </p:cNvPr>
              <p:cNvSpPr txBox="1"/>
              <p:nvPr/>
            </p:nvSpPr>
            <p:spPr>
              <a:xfrm>
                <a:off x="5667362" y="3009527"/>
                <a:ext cx="5661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NSO</a:t>
                </a:r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E015733-2E15-2442-AD1F-9E365949C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34686" y="3896455"/>
              <a:ext cx="225967" cy="225967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A65A5FB-2E71-D241-A0C7-FD2B0E6E706D}"/>
              </a:ext>
            </a:extLst>
          </p:cNvPr>
          <p:cNvGrpSpPr/>
          <p:nvPr/>
        </p:nvGrpSpPr>
        <p:grpSpPr>
          <a:xfrm>
            <a:off x="6467090" y="3251868"/>
            <a:ext cx="1205779" cy="839543"/>
            <a:chOff x="784900" y="2308509"/>
            <a:chExt cx="1205779" cy="83954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8603DE-6AB1-974E-9C01-417751556796}"/>
                </a:ext>
              </a:extLst>
            </p:cNvPr>
            <p:cNvSpPr txBox="1"/>
            <p:nvPr/>
          </p:nvSpPr>
          <p:spPr>
            <a:xfrm>
              <a:off x="784900" y="2308509"/>
              <a:ext cx="1205779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NSO service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3E8DB35-986A-A04A-A06B-762C17BE4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1102060" y="2576591"/>
              <a:ext cx="571461" cy="57146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022C9FD-5B31-4442-B173-19835F35FDFC}"/>
              </a:ext>
            </a:extLst>
          </p:cNvPr>
          <p:cNvGrpSpPr/>
          <p:nvPr/>
        </p:nvGrpSpPr>
        <p:grpSpPr>
          <a:xfrm>
            <a:off x="3138979" y="3212173"/>
            <a:ext cx="1160895" cy="896818"/>
            <a:chOff x="3951421" y="3409055"/>
            <a:chExt cx="1160895" cy="89681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422408F-FBA3-8146-BDE2-3286BC477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372" y="3762878"/>
              <a:ext cx="542995" cy="54299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B50947B-A05D-D84C-AB57-96E7775258B6}"/>
                </a:ext>
              </a:extLst>
            </p:cNvPr>
            <p:cNvSpPr txBox="1"/>
            <p:nvPr/>
          </p:nvSpPr>
          <p:spPr>
            <a:xfrm>
              <a:off x="3951421" y="3409055"/>
              <a:ext cx="11608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NSO device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665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Device Config of L2VPN Service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D3981-911A-4A48-BB7C-D41560290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42</a:t>
            </a:fld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Bundle-ethernet configuration, represented as </a:t>
            </a:r>
            <a:r>
              <a:rPr lang="en-US" sz="2000" dirty="0" err="1">
                <a:latin typeface="+mj-lt"/>
                <a:cs typeface="Courier New" panose="02070309020205020404" pitchFamily="49" charset="0"/>
              </a:rPr>
              <a:t>xpath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: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800" dirty="0" err="1"/>
              <a:t>admin@ncs</a:t>
            </a:r>
            <a:r>
              <a:rPr lang="en-US" sz="800" dirty="0"/>
              <a:t>% show devices device config </a:t>
            </a:r>
            <a:r>
              <a:rPr lang="en-US" sz="800" dirty="0" err="1"/>
              <a:t>cisco-ios-xr:interface</a:t>
            </a:r>
            <a:r>
              <a:rPr lang="en-US" sz="800" dirty="0"/>
              <a:t> Bundle-Ether-</a:t>
            </a:r>
            <a:r>
              <a:rPr lang="en-US" sz="800" dirty="0" err="1"/>
              <a:t>subinterface</a:t>
            </a:r>
            <a:r>
              <a:rPr lang="en-US" sz="800" dirty="0"/>
              <a:t> Bundle-Ether 100.2188 | display </a:t>
            </a:r>
            <a:r>
              <a:rPr lang="en-US" sz="800" dirty="0" err="1"/>
              <a:t>xpath</a:t>
            </a:r>
            <a:endParaRPr lang="en-US" sz="800" dirty="0"/>
          </a:p>
          <a:p>
            <a:pPr marL="0" indent="0">
              <a:buNone/>
            </a:pPr>
            <a:r>
              <a:rPr lang="en-US" sz="800" dirty="0"/>
              <a:t>/devices/device[name='asr9k0']/config/cisco-ios-xr:interface/Bundle-Ether-subinterface/Bundle-Ether[id='100.2188']/mode l2transport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/devices/device[name='asr9k0']/config/cisco-ios-xr:interface/Bundle-Ether-subinterface/Bundle-Ether[id='100.2188']/description </a:t>
            </a:r>
            <a:r>
              <a:rPr lang="en-US" sz="16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L_ford_318-L1111318</a:t>
            </a:r>
          </a:p>
          <a:p>
            <a:pPr marL="0" indent="0">
              <a:buNone/>
            </a:pPr>
            <a:r>
              <a:rPr lang="en-US" sz="800" dirty="0"/>
              <a:t>/devices/device[name='asr9k0']/config/cisco-ios-xr:interface/Bundle-Ether-subinterface/Bundle-Ether[id='100.2188']/encapsulation/dot1q/vlan-id [ 2188 ]</a:t>
            </a:r>
          </a:p>
          <a:p>
            <a:pPr marL="0" indent="0">
              <a:buNone/>
            </a:pPr>
            <a:r>
              <a:rPr lang="en-US" sz="800" dirty="0"/>
              <a:t>/devices/device[name='asr9k1']/config/cisco-ios-xr:interface/Bundle-Ether-subinterface/Bundle-Ether[id='100.2188']/mode l2transport</a:t>
            </a:r>
          </a:p>
          <a:p>
            <a:pPr marL="0" indent="0">
              <a:buNone/>
            </a:pPr>
            <a:r>
              <a:rPr lang="en-US" sz="800" dirty="0"/>
              <a:t>/devices/device[name='asr9k1']/config/cisco-ios-xr:interface/Bundle-Ether-subinterface/Bundle-Ether[id='100.2188']/description L_ford_318-L1111318</a:t>
            </a:r>
          </a:p>
          <a:p>
            <a:pPr marL="0" indent="0">
              <a:buNone/>
            </a:pPr>
            <a:r>
              <a:rPr lang="en-US" sz="800" dirty="0"/>
              <a:t>/devices/device[name='asr9k1']/config/cisco-ios-xr:interface/Bundle-Ether-subinterface/Bundle-Ether[id='100.2188']/encapsulation/dot1q/vlan-id [ 2188 ]</a:t>
            </a:r>
          </a:p>
          <a:p>
            <a:pPr marL="0" indent="0">
              <a:buNone/>
            </a:pPr>
            <a:r>
              <a:rPr lang="en-US" sz="800" dirty="0"/>
              <a:t>/devices/device[name='asr9k2']/config/cisco-ios-xr:interface/Bundle-Ether-subinterface/Bundle-Ether[id='100.2188']/mode l2transport</a:t>
            </a:r>
          </a:p>
          <a:p>
            <a:pPr marL="0" indent="0">
              <a:buNone/>
            </a:pPr>
            <a:r>
              <a:rPr lang="en-US" sz="800" dirty="0"/>
              <a:t>………….</a:t>
            </a:r>
            <a:endParaRPr lang="en-US" sz="9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0585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Navigate Device Config using </a:t>
            </a:r>
            <a:r>
              <a:rPr lang="en-US" dirty="0" err="1">
                <a:solidFill>
                  <a:schemeClr val="bg1"/>
                </a:solidFill>
              </a:rPr>
              <a:t>Maagic</a:t>
            </a:r>
            <a:r>
              <a:rPr lang="en-US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D3981-911A-4A48-BB7C-D41560290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43</a:t>
            </a:fld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   </a:t>
            </a:r>
            <a:r>
              <a:rPr lang="en-US" sz="1050" dirty="0"/>
              <a:t>……….</a:t>
            </a:r>
          </a:p>
          <a:p>
            <a:pPr marL="0" indent="0">
              <a:buNone/>
            </a:pPr>
            <a:r>
              <a:rPr lang="en-US" sz="1200" dirty="0"/>
              <a:t>   </a:t>
            </a:r>
            <a:r>
              <a:rPr lang="en-US" dirty="0"/>
              <a:t>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with ncs.maapi.Maapi() as m: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with ncs.maapi.Session(m, uinfo.username, uinfo.context):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with m.start_write_trans() as t: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try: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root = ncs.maagic.get_root(t)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pe_device = self.getDevice(input.device_name, root)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       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int_path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'/ncs:devices/ncs:device{%s}/config/cisco-ios-xr:interface/Bundle-Ether-subinterface/Bundle-Ether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 %input["</a:t>
            </a: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device-name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pPr marL="0" indent="0">
              <a:buNone/>
            </a:pPr>
            <a:r>
              <a:rPr lang="en-US" dirty="0"/>
              <a:t>   </a:t>
            </a:r>
            <a:r>
              <a:rPr lang="en-US" sz="1050" dirty="0"/>
              <a:t>……….</a:t>
            </a:r>
          </a:p>
          <a:p>
            <a:pPr marL="0" indent="0">
              <a:buNone/>
            </a:pPr>
            <a:r>
              <a:rPr lang="en-US" dirty="0"/>
              <a:t>             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3948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Navigate Device Config using </a:t>
            </a:r>
            <a:r>
              <a:rPr lang="en-US" dirty="0" err="1">
                <a:solidFill>
                  <a:schemeClr val="bg1"/>
                </a:solidFill>
              </a:rPr>
              <a:t>Maggic</a:t>
            </a:r>
            <a:r>
              <a:rPr lang="en-US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D3981-911A-4A48-BB7C-D41560290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44</a:t>
            </a:fld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404812" lvl="4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sr_path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'ncs:services/L2Vpn:L2Vpn{%s}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 %(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sr_name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4812" lvl="4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sr_node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ncs.maagic.get_node(t, "/ncs:services/L2Vpn:L2Vpn")</a:t>
            </a:r>
          </a:p>
          <a:p>
            <a:pPr marL="404812" lvl="4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sr_node.create(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sr_name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4812" lvl="4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obj.order_number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order_number</a:t>
            </a:r>
          </a:p>
          <a:p>
            <a:pPr marL="404812" lvl="4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……</a:t>
            </a:r>
          </a:p>
          <a:p>
            <a:pPr marL="404812" lvl="4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pe_path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sr_path + '/pe-devices'</a:t>
            </a:r>
          </a:p>
          <a:p>
            <a:pPr marL="404812" lvl="4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pes_node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ncs.maagic.get_node(t,pe_path)</a:t>
            </a:r>
          </a:p>
          <a:p>
            <a:pPr marL="404812" lvl="4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pe_obj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pes_node.create(input.device_name)</a:t>
            </a:r>
          </a:p>
          <a:p>
            <a:pPr marL="404812" lvl="4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pe_obj.stag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bstag</a:t>
            </a:r>
          </a:p>
          <a:p>
            <a:pPr marL="333375" lvl="3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………</a:t>
            </a:r>
          </a:p>
          <a:p>
            <a:pPr marL="404812" lvl="4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srs.append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(sr_name)</a:t>
            </a:r>
          </a:p>
          <a:p>
            <a:pPr marL="333375" lvl="3" indent="0">
              <a:buNone/>
            </a:pP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5049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User Story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000" dirty="0"/>
              <a:t>A service provider with multiple service lines</a:t>
            </a:r>
          </a:p>
          <a:p>
            <a:pPr lvl="1"/>
            <a:r>
              <a:rPr lang="en-US" sz="1800" dirty="0"/>
              <a:t>Business customers and consumers</a:t>
            </a:r>
          </a:p>
          <a:p>
            <a:pPr lvl="1"/>
            <a:r>
              <a:rPr lang="en-US" sz="1800" dirty="0"/>
              <a:t>Multi-vendor environment</a:t>
            </a:r>
          </a:p>
          <a:p>
            <a:r>
              <a:rPr lang="en-US" sz="2000" dirty="0"/>
              <a:t>Legacy service situation</a:t>
            </a:r>
          </a:p>
          <a:p>
            <a:pPr lvl="1"/>
            <a:r>
              <a:rPr lang="en-US" sz="2000" dirty="0"/>
              <a:t>Multiple teams </a:t>
            </a:r>
            <a:r>
              <a:rPr lang="en-US" sz="1800" dirty="0"/>
              <a:t>manage separate function of the network with different legacy tools</a:t>
            </a:r>
          </a:p>
          <a:p>
            <a:pPr lvl="1"/>
            <a:r>
              <a:rPr lang="en-US" sz="1800" dirty="0"/>
              <a:t>Long history of legacy services</a:t>
            </a:r>
          </a:p>
          <a:p>
            <a:pPr lvl="1"/>
            <a:r>
              <a:rPr lang="en-US" sz="1800" dirty="0"/>
              <a:t>Management team has low confidence of the correctness of service data</a:t>
            </a:r>
          </a:p>
          <a:p>
            <a:pPr lvl="1"/>
            <a:r>
              <a:rPr lang="en-US" sz="2000" dirty="0"/>
              <a:t>Acquisitions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169863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D3981-911A-4A48-BB7C-D41560290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570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User Story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000" dirty="0"/>
              <a:t>Asking</a:t>
            </a:r>
          </a:p>
          <a:p>
            <a:pPr lvl="1"/>
            <a:r>
              <a:rPr lang="en-US" sz="1800" dirty="0"/>
              <a:t>Provide a scalable orchestration tool to automate customer onboarding services</a:t>
            </a:r>
          </a:p>
          <a:p>
            <a:pPr lvl="1"/>
            <a:r>
              <a:rPr lang="en-US" sz="2000" dirty="0"/>
              <a:t>L</a:t>
            </a:r>
            <a:r>
              <a:rPr lang="en-US" sz="1800" dirty="0"/>
              <a:t>egacy services? Find them from network</a:t>
            </a:r>
          </a:p>
          <a:p>
            <a:r>
              <a:rPr lang="en-US" sz="2000" dirty="0"/>
              <a:t>NSO solution</a:t>
            </a:r>
          </a:p>
          <a:p>
            <a:pPr lvl="1"/>
            <a:r>
              <a:rPr lang="en-US" sz="1800" dirty="0"/>
              <a:t>Service activation packages to roll out customer onboarding services</a:t>
            </a:r>
          </a:p>
          <a:p>
            <a:pPr lvl="1"/>
            <a:r>
              <a:rPr lang="en-US" sz="1800" dirty="0"/>
              <a:t>Service discovery:</a:t>
            </a:r>
          </a:p>
          <a:p>
            <a:pPr lvl="2"/>
            <a:r>
              <a:rPr lang="en-US" sz="1600" dirty="0"/>
              <a:t>Transform the device config to service instances, using XSLT (</a:t>
            </a:r>
            <a:r>
              <a:rPr lang="en-US" sz="1600" dirty="0" err="1"/>
              <a:t>eXtensible</a:t>
            </a:r>
            <a:r>
              <a:rPr lang="en-US" sz="1600" dirty="0"/>
              <a:t> Stylesheet Language)</a:t>
            </a:r>
          </a:p>
          <a:p>
            <a:pPr lvl="2"/>
            <a:r>
              <a:rPr lang="en-US" sz="1600" dirty="0">
                <a:solidFill>
                  <a:schemeClr val="accent1"/>
                </a:solidFill>
              </a:rPr>
              <a:t>Key: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1"/>
                </a:solidFill>
              </a:rPr>
              <a:t>XSLT style sheet</a:t>
            </a:r>
          </a:p>
          <a:p>
            <a:pPr lvl="2"/>
            <a:endParaRPr lang="en-US" sz="1600" dirty="0"/>
          </a:p>
          <a:p>
            <a:pPr lvl="1"/>
            <a:endParaRPr lang="en-US" sz="1800" dirty="0"/>
          </a:p>
          <a:p>
            <a:pPr marL="169863" lvl="1" indent="0">
              <a:buNone/>
            </a:pPr>
            <a:endParaRPr lang="en-US" sz="1800" dirty="0"/>
          </a:p>
          <a:p>
            <a:pPr marL="341312" lvl="2" indent="0">
              <a:buNone/>
            </a:pPr>
            <a:endParaRPr lang="en-US" sz="1600" dirty="0"/>
          </a:p>
          <a:p>
            <a:endParaRPr lang="en-US" sz="2200" dirty="0"/>
          </a:p>
          <a:p>
            <a:endParaRPr lang="en-US" sz="20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D3981-911A-4A48-BB7C-D41560290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50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696A57-DFC1-604D-81AC-2053AF2A1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87" y="1208084"/>
            <a:ext cx="1857792" cy="1393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User Story C: Create Service Instances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D3981-911A-4A48-BB7C-D41560290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47</a:t>
            </a:fld>
            <a:endParaRPr lang="en-GB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6241B44-FDFC-4F43-8E30-74BD778B09AB}"/>
              </a:ext>
            </a:extLst>
          </p:cNvPr>
          <p:cNvGrpSpPr/>
          <p:nvPr/>
        </p:nvGrpSpPr>
        <p:grpSpPr>
          <a:xfrm>
            <a:off x="345969" y="2567332"/>
            <a:ext cx="1039067" cy="538263"/>
            <a:chOff x="345969" y="2567332"/>
            <a:chExt cx="1039067" cy="538263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DD04E83-F505-2142-99C8-369D9BB26D58}"/>
                </a:ext>
              </a:extLst>
            </p:cNvPr>
            <p:cNvCxnSpPr>
              <a:cxnSpLocks/>
            </p:cNvCxnSpPr>
            <p:nvPr/>
          </p:nvCxnSpPr>
          <p:spPr>
            <a:xfrm>
              <a:off x="1385036" y="2567332"/>
              <a:ext cx="0" cy="538263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788489-AC60-F845-936C-FAA04F9F31C1}"/>
                </a:ext>
              </a:extLst>
            </p:cNvPr>
            <p:cNvSpPr txBox="1"/>
            <p:nvPr/>
          </p:nvSpPr>
          <p:spPr>
            <a:xfrm>
              <a:off x="345969" y="2748329"/>
              <a:ext cx="10390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sync-from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FF0419C-33B7-EF4A-90B4-7C787BE7EBEA}"/>
              </a:ext>
            </a:extLst>
          </p:cNvPr>
          <p:cNvGrpSpPr/>
          <p:nvPr/>
        </p:nvGrpSpPr>
        <p:grpSpPr>
          <a:xfrm>
            <a:off x="2015058" y="2492257"/>
            <a:ext cx="5113884" cy="882691"/>
            <a:chOff x="1972850" y="3311358"/>
            <a:chExt cx="5113884" cy="882691"/>
          </a:xfrm>
        </p:grpSpPr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4AD5280F-0587-F442-9DCA-272A13C3FA2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972850" y="3311358"/>
              <a:ext cx="5113884" cy="876762"/>
            </a:xfrm>
            <a:prstGeom prst="bentConnector3">
              <a:avLst>
                <a:gd name="adj1" fmla="val 189"/>
              </a:avLst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F84EB5-4809-D748-A4BC-1191572483DD}"/>
                </a:ext>
              </a:extLst>
            </p:cNvPr>
            <p:cNvSpPr txBox="1"/>
            <p:nvPr/>
          </p:nvSpPr>
          <p:spPr>
            <a:xfrm>
              <a:off x="3840122" y="3886272"/>
              <a:ext cx="7088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import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2820B02-06F7-B94C-8908-6FCEA26163BF}"/>
              </a:ext>
            </a:extLst>
          </p:cNvPr>
          <p:cNvGrpSpPr/>
          <p:nvPr/>
        </p:nvGrpSpPr>
        <p:grpSpPr>
          <a:xfrm>
            <a:off x="1828754" y="1038517"/>
            <a:ext cx="2930263" cy="2213072"/>
            <a:chOff x="1837711" y="947810"/>
            <a:chExt cx="2930263" cy="22130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643B77-CE67-004C-95E9-A84DE0EAC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0050" y="1272266"/>
              <a:ext cx="1861931" cy="135490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A6EC26-E908-8F4D-AA9E-0BC3D4BC037E}"/>
                </a:ext>
              </a:extLst>
            </p:cNvPr>
            <p:cNvSpPr txBox="1"/>
            <p:nvPr/>
          </p:nvSpPr>
          <p:spPr>
            <a:xfrm>
              <a:off x="2576348" y="947810"/>
              <a:ext cx="21916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device config model xml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A51B06F-F4B2-F340-BB6C-D75CE86F4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7711" y="2748709"/>
              <a:ext cx="699830" cy="412173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B6DCDE-E689-EB49-92D1-FDDE03C01891}"/>
              </a:ext>
            </a:extLst>
          </p:cNvPr>
          <p:cNvGrpSpPr/>
          <p:nvPr/>
        </p:nvGrpSpPr>
        <p:grpSpPr>
          <a:xfrm>
            <a:off x="4697580" y="1029679"/>
            <a:ext cx="3398812" cy="1411219"/>
            <a:chOff x="4697581" y="971363"/>
            <a:chExt cx="3398812" cy="141121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A75C75-F238-1D48-AD2E-47E926534569}"/>
                </a:ext>
              </a:extLst>
            </p:cNvPr>
            <p:cNvSpPr txBox="1"/>
            <p:nvPr/>
          </p:nvSpPr>
          <p:spPr>
            <a:xfrm>
              <a:off x="4697581" y="1912707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+mn-lt"/>
                </a:rPr>
                <a:t>xslt</a:t>
              </a:r>
              <a:r>
                <a:rPr lang="en-US" sz="1400" dirty="0">
                  <a:latin typeface="+mn-lt"/>
                </a:rPr>
                <a:t> transform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0F00CCC-6B83-994A-BFF1-748AD67385E0}"/>
                </a:ext>
              </a:extLst>
            </p:cNvPr>
            <p:cNvGrpSpPr/>
            <p:nvPr/>
          </p:nvGrpSpPr>
          <p:grpSpPr>
            <a:xfrm>
              <a:off x="5810190" y="971363"/>
              <a:ext cx="2286203" cy="1411219"/>
              <a:chOff x="6001945" y="3208580"/>
              <a:chExt cx="2286203" cy="141121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97389D-37DA-7C48-A4DD-16485841CD11}"/>
                  </a:ext>
                </a:extLst>
              </p:cNvPr>
              <p:cNvSpPr txBox="1"/>
              <p:nvPr/>
            </p:nvSpPr>
            <p:spPr>
              <a:xfrm>
                <a:off x="6001945" y="3208580"/>
                <a:ext cx="22862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NSO service instance xml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D1F2A97-6E3A-0040-A2FB-36893D4111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6438" y="3560334"/>
                <a:ext cx="1861932" cy="1059465"/>
              </a:xfrm>
              <a:prstGeom prst="rect">
                <a:avLst/>
              </a:prstGeom>
            </p:spPr>
          </p:pic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B025C1-A441-9540-9D0C-33845B9D0E28}"/>
                </a:ext>
              </a:extLst>
            </p:cNvPr>
            <p:cNvCxnSpPr/>
            <p:nvPr/>
          </p:nvCxnSpPr>
          <p:spPr>
            <a:xfrm>
              <a:off x="4973489" y="1699249"/>
              <a:ext cx="541949" cy="0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03DABE-7E9A-E64A-B3E2-AF018966F3BF}"/>
              </a:ext>
            </a:extLst>
          </p:cNvPr>
          <p:cNvGrpSpPr/>
          <p:nvPr/>
        </p:nvGrpSpPr>
        <p:grpSpPr>
          <a:xfrm>
            <a:off x="977326" y="3160882"/>
            <a:ext cx="815420" cy="815420"/>
            <a:chOff x="2108368" y="3307002"/>
            <a:chExt cx="815420" cy="81542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2095123-30CC-8F46-81D9-82DD3A3CCD12}"/>
                </a:ext>
              </a:extLst>
            </p:cNvPr>
            <p:cNvGrpSpPr/>
            <p:nvPr/>
          </p:nvGrpSpPr>
          <p:grpSpPr>
            <a:xfrm>
              <a:off x="2108368" y="3307002"/>
              <a:ext cx="815420" cy="815420"/>
              <a:chOff x="5544393" y="2626306"/>
              <a:chExt cx="815420" cy="815420"/>
            </a:xfrm>
          </p:grpSpPr>
          <p:pic>
            <p:nvPicPr>
              <p:cNvPr id="28" name="Picture 27" descr="C:\Users\ecoffey\AppData\Local\Temp\Rar$DRa0.324\30072_Device_server_unreachable_64.png">
                <a:extLst>
                  <a:ext uri="{FF2B5EF4-FFF2-40B4-BE49-F238E27FC236}">
                    <a16:creationId xmlns:a16="http://schemas.microsoft.com/office/drawing/2014/main" id="{68102FEE-192D-1E4A-B9AE-C682DDB731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prstClr val="black"/>
                  <a:srgbClr val="69C4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4393" y="2626306"/>
                <a:ext cx="815420" cy="815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4535F2-C70F-1C4A-AB4B-750589180F96}"/>
                  </a:ext>
                </a:extLst>
              </p:cNvPr>
              <p:cNvSpPr txBox="1"/>
              <p:nvPr/>
            </p:nvSpPr>
            <p:spPr>
              <a:xfrm>
                <a:off x="5667362" y="3009527"/>
                <a:ext cx="5661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NSO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B637452-1EAD-8349-BA8D-0560EED66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4686" y="3896455"/>
              <a:ext cx="225967" cy="22596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F1EB3F2-8F28-F346-A573-AEF2203A660F}"/>
              </a:ext>
            </a:extLst>
          </p:cNvPr>
          <p:cNvGrpSpPr/>
          <p:nvPr/>
        </p:nvGrpSpPr>
        <p:grpSpPr>
          <a:xfrm>
            <a:off x="6465608" y="3576579"/>
            <a:ext cx="1205779" cy="839543"/>
            <a:chOff x="784900" y="2308509"/>
            <a:chExt cx="1205779" cy="83954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24C64B-E4BF-B543-AEB0-38BBDBBD5DD8}"/>
                </a:ext>
              </a:extLst>
            </p:cNvPr>
            <p:cNvSpPr txBox="1"/>
            <p:nvPr/>
          </p:nvSpPr>
          <p:spPr>
            <a:xfrm>
              <a:off x="784900" y="2308509"/>
              <a:ext cx="1205779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NSO service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E48488A-C316-7847-9FD9-3596025B2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1102060" y="2576591"/>
              <a:ext cx="571461" cy="571461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A8DA86-AC37-5942-A83B-BB8295EB42B9}"/>
              </a:ext>
            </a:extLst>
          </p:cNvPr>
          <p:cNvGrpSpPr/>
          <p:nvPr/>
        </p:nvGrpSpPr>
        <p:grpSpPr>
          <a:xfrm>
            <a:off x="3127602" y="3519950"/>
            <a:ext cx="1160895" cy="896818"/>
            <a:chOff x="3951421" y="3409055"/>
            <a:chExt cx="1160895" cy="89681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A4B1078-24DF-B240-8AF4-A8AFC887D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60372" y="3762878"/>
              <a:ext cx="542995" cy="54299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B6733A0-2D29-F348-997D-0CDCC4049E52}"/>
                </a:ext>
              </a:extLst>
            </p:cNvPr>
            <p:cNvSpPr txBox="1"/>
            <p:nvPr/>
          </p:nvSpPr>
          <p:spPr>
            <a:xfrm>
              <a:off x="3951421" y="3409055"/>
              <a:ext cx="11608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NSO device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A2C90FE-4929-7B43-B5D4-E78ACC34002F}"/>
              </a:ext>
            </a:extLst>
          </p:cNvPr>
          <p:cNvGrpSpPr/>
          <p:nvPr/>
        </p:nvGrpSpPr>
        <p:grpSpPr>
          <a:xfrm>
            <a:off x="4984348" y="2389540"/>
            <a:ext cx="1071127" cy="684168"/>
            <a:chOff x="6271527" y="1214391"/>
            <a:chExt cx="1071127" cy="68416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5AB6F75-AD7C-1144-B698-58DA5F8F5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48850" y="1462849"/>
              <a:ext cx="435710" cy="43571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125E35A-0F7F-334D-A51F-557A408F8B8F}"/>
                </a:ext>
              </a:extLst>
            </p:cNvPr>
            <p:cNvSpPr txBox="1"/>
            <p:nvPr/>
          </p:nvSpPr>
          <p:spPr>
            <a:xfrm>
              <a:off x="6271527" y="1214391"/>
              <a:ext cx="10711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style 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208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XSLT Stylesheet for L2VPN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D3981-911A-4A48-BB7C-D41560290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48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FE7826-EE87-4A4B-87A3-2AA47419499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xsl:</a:t>
            </a:r>
            <a:r>
              <a:rPr lang="en-US" sz="1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for-each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select="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x:config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t:devices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t:device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t:config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y:interface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y:Bundle-Ether-subinterface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y:Bundle-Ether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&lt;L2Vpn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="http://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example.com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/L2Vpn"&gt;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-name&gt;&lt;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xsl:</a:t>
            </a:r>
            <a:r>
              <a:rPr lang="en-US" sz="1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value-of</a:t>
            </a:r>
            <a:r>
              <a:rPr lang="en-US" sz="1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select=</a:t>
            </a:r>
            <a:r>
              <a:rPr lang="en-US" sz="1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concat</a:t>
            </a:r>
            <a:r>
              <a:rPr lang="en-US" sz="1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("./</a:t>
            </a:r>
            <a:r>
              <a:rPr lang="en-US" sz="1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y:description</a:t>
            </a:r>
            <a:r>
              <a:rPr lang="en-US" sz="1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","y:../../../../</a:t>
            </a:r>
            <a:r>
              <a:rPr lang="en-US" sz="1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t:name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"/&gt;&lt;/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-name&gt;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&lt;order-number&gt;&lt;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xsl:</a:t>
            </a:r>
            <a:r>
              <a:rPr lang="en-US" sz="1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value-of</a:t>
            </a:r>
            <a:r>
              <a:rPr lang="en-US" sz="1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select="substring-after(</a:t>
            </a:r>
            <a:r>
              <a:rPr lang="en-US" sz="1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y:description</a:t>
            </a:r>
            <a:r>
              <a:rPr lang="en-US" sz="1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'-')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"/&gt;&lt;/order-number&gt;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……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-devices&gt;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&lt;device-name&gt;&lt;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xsl:</a:t>
            </a:r>
            <a:r>
              <a:rPr lang="en-US" sz="1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value-of</a:t>
            </a:r>
            <a:r>
              <a:rPr lang="en-US" sz="1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select="y:../../../../</a:t>
            </a:r>
            <a:r>
              <a:rPr lang="en-US" sz="1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t:name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"/&gt;&lt;/device-name&gt;</a:t>
            </a:r>
          </a:p>
          <a:p>
            <a:pPr marL="0" indent="0">
              <a:buNone/>
            </a:pP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……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7715728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BEE2-7056-844C-B1F7-D5538CA06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Legacy Services - 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60DD72-4894-7C4E-B6A7-EFE4A7CD1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49</a:t>
            </a:fld>
            <a:endParaRPr lang="en-GB" dirty="0"/>
          </a:p>
        </p:txBody>
      </p:sp>
      <p:graphicFrame>
        <p:nvGraphicFramePr>
          <p:cNvPr id="4" name="Table Placeholder 7">
            <a:extLst>
              <a:ext uri="{FF2B5EF4-FFF2-40B4-BE49-F238E27FC236}">
                <a16:creationId xmlns:a16="http://schemas.microsoft.com/office/drawing/2014/main" id="{0E9EEC4A-F0F0-7B4D-9BE2-0BAE2F628A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077385"/>
              </p:ext>
            </p:extLst>
          </p:nvPr>
        </p:nvGraphicFramePr>
        <p:xfrm>
          <a:off x="686892" y="1056577"/>
          <a:ext cx="7770215" cy="29206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8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1027">
                  <a:extLst>
                    <a:ext uri="{9D8B030D-6E8A-4147-A177-3AD203B41FA5}">
                      <a16:colId xmlns:a16="http://schemas.microsoft.com/office/drawing/2014/main" val="2010289891"/>
                    </a:ext>
                  </a:extLst>
                </a:gridCol>
                <a:gridCol w="2188441">
                  <a:extLst>
                    <a:ext uri="{9D8B030D-6E8A-4147-A177-3AD203B41FA5}">
                      <a16:colId xmlns:a16="http://schemas.microsoft.com/office/drawing/2014/main" val="1291273757"/>
                    </a:ext>
                  </a:extLst>
                </a:gridCol>
                <a:gridCol w="1498958">
                  <a:extLst>
                    <a:ext uri="{9D8B030D-6E8A-4147-A177-3AD203B41FA5}">
                      <a16:colId xmlns:a16="http://schemas.microsoft.com/office/drawing/2014/main" val="1574309929"/>
                    </a:ext>
                  </a:extLst>
                </a:gridCol>
              </a:tblGrid>
              <a:tr h="573435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iscoSansTT Light" panose="020B0503020201020303" pitchFamily="34" charset="0"/>
                        </a:rPr>
                        <a:t>Case</a:t>
                      </a:r>
                    </a:p>
                  </a:txBody>
                  <a:tcPr marL="212136" marR="212136" anchor="ctr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iscoSansTT Light" panose="020B0503020201020303" pitchFamily="34" charset="0"/>
                        </a:rPr>
                        <a:t> Service data</a:t>
                      </a:r>
                    </a:p>
                  </a:txBody>
                  <a:tcPr marL="212136" marR="212136" anchor="ctr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iscoSansTT Light" panose="020B0503020201020303" pitchFamily="34" charset="0"/>
                        </a:rPr>
                        <a:t>Extra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iscoSansTT Light" panose="020B0503020201020303" pitchFamily="34" charset="0"/>
                        </a:rPr>
                        <a:t>req</a:t>
                      </a:r>
                      <a:endParaRPr lang="en-US" sz="1600" b="0" dirty="0">
                        <a:solidFill>
                          <a:schemeClr val="tx2"/>
                        </a:solidFill>
                        <a:latin typeface="CiscoSansTT Light" panose="020B0503020201020303" pitchFamily="34" charset="0"/>
                      </a:endParaRPr>
                    </a:p>
                  </a:txBody>
                  <a:tcPr marL="212136" marR="212136" anchor="ctr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iscoSansTT Light" panose="020B0503020201020303" pitchFamily="34" charset="0"/>
                        </a:rPr>
                        <a:t>Approach</a:t>
                      </a:r>
                    </a:p>
                  </a:txBody>
                  <a:tcPr marL="212136" marR="212136" anchor="ctr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iscoSansTT Light" panose="020B0503020201020303" pitchFamily="34" charset="0"/>
                        </a:rPr>
                        <a:t>Accuracy</a:t>
                      </a:r>
                    </a:p>
                  </a:txBody>
                  <a:tcPr marL="212136" marR="212136" anchor="ctr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43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A</a:t>
                      </a:r>
                    </a:p>
                  </a:txBody>
                  <a:tcPr marL="212136" marR="212136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Strict formatted</a:t>
                      </a:r>
                    </a:p>
                  </a:txBody>
                  <a:tcPr marL="212136" marR="212136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N</a:t>
                      </a:r>
                    </a:p>
                  </a:txBody>
                  <a:tcPr marL="212136" marR="212136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service data </a:t>
                      </a:r>
                    </a:p>
                  </a:txBody>
                  <a:tcPr marL="212136" marR="212136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H</a:t>
                      </a:r>
                    </a:p>
                  </a:txBody>
                  <a:tcPr marL="212136" marR="212136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435">
                <a:tc rowSpan="2"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B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Loosely format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Manage VLAN-ID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normalized service data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L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856">
                <a:tc vMerge="1"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CiscoSansTT Light" panose="020B0503020201020303" pitchFamily="34" charset="0"/>
                      </a:endParaRP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CiscoSansTT Light" panose="020B0503020201020303" pitchFamily="34" charset="0"/>
                      </a:endParaRP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CiscoSansTT Light" panose="020B0503020201020303" pitchFamily="34" charset="0"/>
                      </a:endParaRP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device model API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TBD (</a:t>
                      </a:r>
                      <a:r>
                        <a:rPr lang="en-US" sz="1600" dirty="0" err="1">
                          <a:latin typeface="CiscoSansTT Light" panose="020B0503020201020303" pitchFamily="34" charset="0"/>
                        </a:rPr>
                        <a:t>PoC</a:t>
                      </a: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)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435"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C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Not available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N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Device model transform XSLT 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H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1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198CF-C9CC-8E43-B9D0-BE5C9DF6D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Introduction</a:t>
            </a:r>
            <a:br>
              <a:rPr lang="en-US" dirty="0"/>
            </a:br>
            <a:r>
              <a:rPr lang="en-US" sz="1600" dirty="0"/>
              <a:t>Service Discovery Challenge</a:t>
            </a:r>
            <a:br>
              <a:rPr lang="en-US" sz="1600" dirty="0"/>
            </a:br>
            <a:r>
              <a:rPr lang="en-US" sz="1600" dirty="0"/>
              <a:t>NSO Capabilities</a:t>
            </a:r>
            <a:br>
              <a:rPr lang="en-US" sz="1600" dirty="0"/>
            </a:br>
            <a:r>
              <a:rPr lang="en-US" sz="1600" dirty="0"/>
              <a:t>NSO Service Discovery</a:t>
            </a:r>
            <a:br>
              <a:rPr lang="en-US" sz="1600" dirty="0"/>
            </a:br>
            <a:r>
              <a:rPr lang="en-US" sz="1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001446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BEE2-7056-844C-B1F7-D5538CA06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Legacy Services - 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60DD72-4894-7C4E-B6A7-EFE4A7CD1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50</a:t>
            </a:fld>
            <a:endParaRPr lang="en-GB" dirty="0"/>
          </a:p>
        </p:txBody>
      </p:sp>
      <p:graphicFrame>
        <p:nvGraphicFramePr>
          <p:cNvPr id="4" name="Table Placeholder 7">
            <a:extLst>
              <a:ext uri="{FF2B5EF4-FFF2-40B4-BE49-F238E27FC236}">
                <a16:creationId xmlns:a16="http://schemas.microsoft.com/office/drawing/2014/main" id="{0E9EEC4A-F0F0-7B4D-9BE2-0BAE2F628A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1303433"/>
              </p:ext>
            </p:extLst>
          </p:nvPr>
        </p:nvGraphicFramePr>
        <p:xfrm>
          <a:off x="445350" y="953982"/>
          <a:ext cx="7924800" cy="29916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5137">
                  <a:extLst>
                    <a:ext uri="{9D8B030D-6E8A-4147-A177-3AD203B41FA5}">
                      <a16:colId xmlns:a16="http://schemas.microsoft.com/office/drawing/2014/main" val="2682782568"/>
                    </a:ext>
                  </a:extLst>
                </a:gridCol>
                <a:gridCol w="17095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4660">
                  <a:extLst>
                    <a:ext uri="{9D8B030D-6E8A-4147-A177-3AD203B41FA5}">
                      <a16:colId xmlns:a16="http://schemas.microsoft.com/office/drawing/2014/main" val="2010289891"/>
                    </a:ext>
                  </a:extLst>
                </a:gridCol>
                <a:gridCol w="2525404">
                  <a:extLst>
                    <a:ext uri="{9D8B030D-6E8A-4147-A177-3AD203B41FA5}">
                      <a16:colId xmlns:a16="http://schemas.microsoft.com/office/drawing/2014/main" val="1291273757"/>
                    </a:ext>
                  </a:extLst>
                </a:gridCol>
              </a:tblGrid>
              <a:tr h="522816"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iscoSansTT Light" panose="020B0503020201020303" pitchFamily="34" charset="0"/>
                        </a:rPr>
                        <a:t>Approaches</a:t>
                      </a:r>
                    </a:p>
                  </a:txBody>
                  <a:tcPr marL="212136" marR="212136" anchor="ctr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iscoSansTT Light" panose="020B0503020201020303" pitchFamily="34" charset="0"/>
                        </a:rPr>
                        <a:t>Pros</a:t>
                      </a:r>
                    </a:p>
                  </a:txBody>
                  <a:tcPr marL="212136" marR="212136" anchor="ctr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iscoSansTT Light" panose="020B0503020201020303" pitchFamily="34" charset="0"/>
                        </a:rPr>
                        <a:t>Cons</a:t>
                      </a:r>
                    </a:p>
                  </a:txBody>
                  <a:tcPr marL="212136" marR="212136" anchor="ctr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iscoSansTT Light" panose="020B0503020201020303" pitchFamily="34" charset="0"/>
                        </a:rPr>
                        <a:t>Suitable Situation</a:t>
                      </a:r>
                    </a:p>
                  </a:txBody>
                  <a:tcPr marL="212136" marR="212136" anchor="ctr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375"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Legacy attributes driven</a:t>
                      </a:r>
                    </a:p>
                  </a:txBody>
                  <a:tcPr marL="212136" marR="212136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Low effort</a:t>
                      </a:r>
                    </a:p>
                  </a:txBody>
                  <a:tcPr marL="212136" marR="212136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Require high quality of attribute data</a:t>
                      </a:r>
                    </a:p>
                  </a:txBody>
                  <a:tcPr marL="212136" marR="212136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Single source, well formatted service attributes </a:t>
                      </a:r>
                    </a:p>
                  </a:txBody>
                  <a:tcPr marL="212136" marR="212136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989"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API based device model driving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High accuracy, leverage CDB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Programming skills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Less formatted/missing attribute data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196983"/>
                  </a:ext>
                </a:extLst>
              </a:tr>
              <a:tr h="744989"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D</a:t>
                      </a:r>
                      <a:r>
                        <a:rPr lang="en-US" sz="1600">
                          <a:latin typeface="CiscoSansTT Light" panose="020B0503020201020303" pitchFamily="34" charset="0"/>
                        </a:rPr>
                        <a:t>evice </a:t>
                      </a: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to service XML transformation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Light weight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XSLT skills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iscoSansTT Light" panose="020B0503020201020303" pitchFamily="34" charset="0"/>
                        </a:rPr>
                        <a:t>Less formatted/missing attribute data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16735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5198F28-AF37-D246-A189-F175325F443A}"/>
              </a:ext>
            </a:extLst>
          </p:cNvPr>
          <p:cNvSpPr txBox="1">
            <a:spLocks/>
          </p:cNvSpPr>
          <p:nvPr/>
        </p:nvSpPr>
        <p:spPr>
          <a:xfrm>
            <a:off x="218182" y="1331328"/>
            <a:ext cx="7972248" cy="2278837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indent="-402336">
              <a:lnSpc>
                <a:spcPct val="90000"/>
              </a:lnSpc>
            </a:pPr>
            <a:endParaRPr lang="en-US" dirty="0"/>
          </a:p>
          <a:p>
            <a:pPr indent="-402336">
              <a:lnSpc>
                <a:spcPct val="90000"/>
              </a:lnSpc>
            </a:pPr>
            <a:endParaRPr lang="en-US" dirty="0"/>
          </a:p>
          <a:p>
            <a:pPr indent="-402336">
              <a:lnSpc>
                <a:spcPct val="90000"/>
              </a:lnSpc>
            </a:pPr>
            <a:endParaRPr lang="en-US" dirty="0"/>
          </a:p>
          <a:p>
            <a:pPr indent="-402336">
              <a:lnSpc>
                <a:spcPct val="90000"/>
              </a:lnSpc>
            </a:pPr>
            <a:r>
              <a:rPr lang="en-US" dirty="0"/>
              <a:t>“</a:t>
            </a:r>
            <a:r>
              <a:rPr lang="en-US" sz="3200" i="1" dirty="0"/>
              <a:t>Mistakes are the portals of discovery.”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151D480-3877-6E4E-8494-8CD3C8704AA5}"/>
              </a:ext>
            </a:extLst>
          </p:cNvPr>
          <p:cNvSpPr txBox="1">
            <a:spLocks/>
          </p:cNvSpPr>
          <p:nvPr/>
        </p:nvSpPr>
        <p:spPr>
          <a:xfrm>
            <a:off x="398572" y="3348489"/>
            <a:ext cx="7791858" cy="976376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JAMES JOYCE</a:t>
            </a:r>
          </a:p>
          <a:p>
            <a:pPr marL="0" indent="0">
              <a:buNone/>
            </a:pPr>
            <a:r>
              <a:rPr lang="en-US" sz="2200" dirty="0">
                <a:hlinkClick r:id="rId3"/>
              </a:rPr>
              <a:t>https://en.wikipedia.org/wiki/James_Joyce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4728194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198CF-C9CC-8E43-B9D0-BE5C9DF6D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Introduction</a:t>
            </a:r>
            <a:br>
              <a:rPr lang="en-US" dirty="0"/>
            </a:br>
            <a:r>
              <a:rPr lang="en-US" sz="1600" dirty="0"/>
              <a:t>Service Discovery Challenges</a:t>
            </a:r>
            <a:br>
              <a:rPr lang="en-US" sz="1600" dirty="0"/>
            </a:br>
            <a:r>
              <a:rPr lang="en-US" sz="1600" dirty="0"/>
              <a:t>Capabilities of NSO</a:t>
            </a:r>
            <a:br>
              <a:rPr lang="en-US" sz="1600" dirty="0"/>
            </a:br>
            <a:r>
              <a:rPr lang="en-US" sz="1600" dirty="0"/>
              <a:t>NSO Service Discovery</a:t>
            </a:r>
            <a:br>
              <a:rPr lang="en-US" sz="1600" dirty="0"/>
            </a:br>
            <a:r>
              <a:rPr lang="en-US" sz="1600" dirty="0"/>
              <a:t>Discovery Flow</a:t>
            </a:r>
            <a:br>
              <a:rPr lang="en-US" sz="1600" dirty="0"/>
            </a:br>
            <a:r>
              <a:rPr lang="en-US" sz="1600" dirty="0"/>
              <a:t> Service Package Development</a:t>
            </a:r>
            <a:br>
              <a:rPr lang="en-US" sz="1600" dirty="0"/>
            </a:br>
            <a:r>
              <a:rPr lang="en-US" sz="1600" dirty="0"/>
              <a:t> Service Instance Creation</a:t>
            </a:r>
            <a:br>
              <a:rPr lang="en-US" sz="1600" dirty="0"/>
            </a:br>
            <a:r>
              <a:rPr lang="en-US" sz="1600" dirty="0"/>
              <a:t> </a:t>
            </a:r>
            <a:r>
              <a:rPr lang="en-US" dirty="0">
                <a:solidFill>
                  <a:schemeClr val="accent5"/>
                </a:solidFill>
              </a:rPr>
              <a:t>Service Validation</a:t>
            </a:r>
            <a:br>
              <a:rPr lang="en-US" sz="1600" dirty="0"/>
            </a:br>
            <a:r>
              <a:rPr lang="en-US" sz="1600" dirty="0"/>
              <a:t> Service Reconciliation</a:t>
            </a:r>
            <a:br>
              <a:rPr lang="en-US" sz="1600" dirty="0"/>
            </a:br>
            <a:r>
              <a:rPr lang="en-US" sz="1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28225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Validate the Created Service Instances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F2A9F-87ED-4C42-83E9-0C1927895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53</a:t>
            </a:fld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43997" y="1140579"/>
            <a:ext cx="8257032" cy="3392424"/>
          </a:xfrm>
        </p:spPr>
        <p:txBody>
          <a:bodyPr/>
          <a:lstStyle/>
          <a:p>
            <a:r>
              <a:rPr lang="en-US" sz="2000" dirty="0"/>
              <a:t>Activate services</a:t>
            </a:r>
          </a:p>
          <a:p>
            <a:pPr lvl="1"/>
            <a:r>
              <a:rPr lang="en-US" sz="1800" dirty="0"/>
              <a:t>NSO sends the activation CLI’s to network devices </a:t>
            </a:r>
          </a:p>
          <a:p>
            <a:r>
              <a:rPr lang="en-US" sz="2000" dirty="0"/>
              <a:t>Discover services:</a:t>
            </a:r>
          </a:p>
          <a:p>
            <a:pPr lvl="1"/>
            <a:r>
              <a:rPr lang="en-US" sz="1800" dirty="0"/>
              <a:t>Create service instances to </a:t>
            </a:r>
            <a:r>
              <a:rPr lang="en-US" sz="1800" dirty="0">
                <a:solidFill>
                  <a:schemeClr val="accent1"/>
                </a:solidFill>
              </a:rPr>
              <a:t>match</a:t>
            </a:r>
            <a:r>
              <a:rPr lang="en-US" sz="1800" dirty="0"/>
              <a:t> those in network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</a:rPr>
              <a:t>NO configuration CLI’s to network devices. </a:t>
            </a:r>
          </a:p>
          <a:p>
            <a:r>
              <a:rPr lang="en-US" sz="2200" dirty="0"/>
              <a:t>Key of validation:</a:t>
            </a:r>
          </a:p>
          <a:p>
            <a:pPr lvl="1"/>
            <a:r>
              <a:rPr lang="en-US" sz="1800" dirty="0"/>
              <a:t>Check the net configuration CLI’s generated for discovered services</a:t>
            </a:r>
          </a:p>
          <a:p>
            <a:pPr lvl="2"/>
            <a:r>
              <a:rPr lang="en-US" sz="1800" dirty="0"/>
              <a:t>Empty</a:t>
            </a:r>
          </a:p>
          <a:p>
            <a:pPr lvl="2"/>
            <a:r>
              <a:rPr lang="en-US" sz="1600" dirty="0"/>
              <a:t>Non-empty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CD0D73-7AFF-5649-9C5F-EACDD352F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374" y="3718158"/>
            <a:ext cx="340385" cy="3403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8836C9-F4C5-DA47-9241-ACC93EE5B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759" y="4173113"/>
            <a:ext cx="359890" cy="35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FADA528-3437-EB4C-BE5B-9115A0CD6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Service Instances for L2VPN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F2A9F-87ED-4C42-83E9-0C1927895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96A97DD0-5BE7-4856-A2A9-C42C6688E607}" type="slidenum">
              <a:rPr lang="en-GB" smtClean="0"/>
              <a:pPr/>
              <a:t>54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1D062A1-566C-124E-84E5-40CFB617745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[nso@cl-lab-211 ncs-run]$ ncs_cli -u admin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admin@ncs&gt; conf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admin@ncs% set services L2Vpn test1 order-number L1111318 customer-name L_ford_318 pe-devices asr9k0 Bundle-Ether 100 stag 2188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admin@ncs% 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dry-run outformat native                                                            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native {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4190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FADA528-3437-EB4C-BE5B-9115A0CD6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CLI is Not Empty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F2A9F-87ED-4C42-83E9-0C1927895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96A97DD0-5BE7-4856-A2A9-C42C6688E607}" type="slidenum">
              <a:rPr lang="en-GB" smtClean="0"/>
              <a:pPr/>
              <a:t>55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1D062A1-566C-124E-84E5-40CFB617745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000" dirty="0"/>
              <a:t>Validation fails</a:t>
            </a:r>
          </a:p>
          <a:p>
            <a:r>
              <a:rPr lang="en-US" sz="2000" dirty="0"/>
              <a:t>Revisit service model</a:t>
            </a:r>
          </a:p>
          <a:p>
            <a:pPr lvl="1"/>
            <a:r>
              <a:rPr lang="en-US" sz="1800" dirty="0"/>
              <a:t>Need enhancement?</a:t>
            </a:r>
          </a:p>
          <a:p>
            <a:r>
              <a:rPr lang="en-US" sz="2000" dirty="0"/>
              <a:t>Revisit the service instance creation process</a:t>
            </a:r>
          </a:p>
          <a:p>
            <a:pPr lvl="1"/>
            <a:r>
              <a:rPr lang="en-US" sz="1800" dirty="0"/>
              <a:t>Enhanced to handle extra cases?</a:t>
            </a:r>
          </a:p>
          <a:p>
            <a:r>
              <a:rPr lang="en-US" sz="2000" dirty="0"/>
              <a:t>Discuss with management/operation teams:</a:t>
            </a:r>
            <a:endParaRPr lang="en-US" sz="1800" dirty="0"/>
          </a:p>
          <a:p>
            <a:pPr lvl="1"/>
            <a:r>
              <a:rPr lang="en-US" sz="1800" dirty="0"/>
              <a:t>Error in device configure? </a:t>
            </a:r>
          </a:p>
        </p:txBody>
      </p:sp>
    </p:spTree>
    <p:extLst>
      <p:ext uri="{BB962C8B-B14F-4D97-AF65-F5344CB8AC3E}">
        <p14:creationId xmlns:p14="http://schemas.microsoft.com/office/powerpoint/2010/main" val="184983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36EB90A-827A-E84D-974D-E6FBDAF5FA49}"/>
              </a:ext>
            </a:extLst>
          </p:cNvPr>
          <p:cNvGrpSpPr/>
          <p:nvPr/>
        </p:nvGrpSpPr>
        <p:grpSpPr>
          <a:xfrm>
            <a:off x="7439944" y="1574581"/>
            <a:ext cx="1154427" cy="1151220"/>
            <a:chOff x="2108368" y="3307002"/>
            <a:chExt cx="815420" cy="81542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AEE3C42-9687-9D4A-9B45-9C11513BB3EA}"/>
                </a:ext>
              </a:extLst>
            </p:cNvPr>
            <p:cNvGrpSpPr/>
            <p:nvPr/>
          </p:nvGrpSpPr>
          <p:grpSpPr>
            <a:xfrm>
              <a:off x="2108368" y="3307002"/>
              <a:ext cx="815420" cy="815420"/>
              <a:chOff x="5544393" y="2626306"/>
              <a:chExt cx="815420" cy="815420"/>
            </a:xfrm>
          </p:grpSpPr>
          <p:pic>
            <p:nvPicPr>
              <p:cNvPr id="25" name="Picture 27" descr="C:\Users\ecoffey\AppData\Local\Temp\Rar$DRa0.324\30072_Device_server_unreachable_64.png">
                <a:extLst>
                  <a:ext uri="{FF2B5EF4-FFF2-40B4-BE49-F238E27FC236}">
                    <a16:creationId xmlns:a16="http://schemas.microsoft.com/office/drawing/2014/main" id="{76298BFE-1198-EC4F-8B59-48A05ABE52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rgbClr val="69C4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4393" y="2626306"/>
                <a:ext cx="815420" cy="815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7FB8629-8E40-0C42-A8B1-04D98F1CDC59}"/>
                  </a:ext>
                </a:extLst>
              </p:cNvPr>
              <p:cNvSpPr txBox="1"/>
              <p:nvPr/>
            </p:nvSpPr>
            <p:spPr>
              <a:xfrm>
                <a:off x="5730497" y="3014096"/>
                <a:ext cx="5661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NSO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9D6B35D-2999-8B40-98C9-9C5F4F4B4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4686" y="3896455"/>
              <a:ext cx="225967" cy="22596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D696A57-DFC1-604D-81AC-2053AF2A1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125" y="1285602"/>
            <a:ext cx="1567186" cy="1175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Service Instances Are Committed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D3981-911A-4A48-BB7C-D41560290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56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AA7512-252D-EF4D-987C-20394FE5B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5200" y="1285602"/>
            <a:ext cx="3558935" cy="299250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What’s next?</a:t>
            </a:r>
          </a:p>
          <a:p>
            <a:r>
              <a:rPr lang="en-GB" dirty="0"/>
              <a:t>The ultimate goal of service discovery</a:t>
            </a:r>
            <a:r>
              <a:rPr lang="en-GB" sz="2000" dirty="0"/>
              <a:t>:</a:t>
            </a:r>
          </a:p>
          <a:p>
            <a:pPr marL="215900" lvl="2" indent="0">
              <a:buNone/>
            </a:pPr>
            <a:r>
              <a:rPr lang="en-US" sz="1800" dirty="0"/>
              <a:t>The discovered service instances are managed by service activation package</a:t>
            </a:r>
          </a:p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9FBF28C-7DF2-DF47-847A-4512AE8E0E1E}"/>
              </a:ext>
            </a:extLst>
          </p:cNvPr>
          <p:cNvGrpSpPr/>
          <p:nvPr/>
        </p:nvGrpSpPr>
        <p:grpSpPr>
          <a:xfrm>
            <a:off x="5435261" y="2725801"/>
            <a:ext cx="2909771" cy="1171321"/>
            <a:chOff x="5347450" y="2165682"/>
            <a:chExt cx="2909771" cy="117132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54F0A-4077-3C4D-8AA4-2CD47E07F7BC}"/>
                </a:ext>
              </a:extLst>
            </p:cNvPr>
            <p:cNvGrpSpPr/>
            <p:nvPr/>
          </p:nvGrpSpPr>
          <p:grpSpPr>
            <a:xfrm>
              <a:off x="5418972" y="2165682"/>
              <a:ext cx="2300419" cy="656680"/>
              <a:chOff x="5418972" y="2165682"/>
              <a:chExt cx="2300419" cy="65668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9569AB9-D208-714D-8B9B-071BDA6170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18972" y="2165682"/>
                <a:ext cx="2045741" cy="478517"/>
              </a:xfrm>
              <a:prstGeom prst="rect">
                <a:avLst/>
              </a:prstGeom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89DD3E7-5BC5-2C47-8E4B-DD8DBDB9D2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3650" y="2343845"/>
                <a:ext cx="2045741" cy="47851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97389D-37DA-7C48-A4DD-16485841CD11}"/>
                </a:ext>
              </a:extLst>
            </p:cNvPr>
            <p:cNvSpPr txBox="1"/>
            <p:nvPr/>
          </p:nvSpPr>
          <p:spPr>
            <a:xfrm>
              <a:off x="5347450" y="2998449"/>
              <a:ext cx="29097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discovered service instances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CA6B18-3558-E34F-A698-29CC8CCF91D3}"/>
              </a:ext>
            </a:extLst>
          </p:cNvPr>
          <p:cNvGrpSpPr/>
          <p:nvPr/>
        </p:nvGrpSpPr>
        <p:grpSpPr>
          <a:xfrm>
            <a:off x="7069774" y="1850012"/>
            <a:ext cx="874474" cy="1616207"/>
            <a:chOff x="4723730" y="2328912"/>
            <a:chExt cx="874474" cy="1616207"/>
          </a:xfrm>
        </p:grpSpPr>
        <p:pic>
          <p:nvPicPr>
            <p:cNvPr id="23" name="Picture 11" descr="C:\Users\ecoffey\AppData\Local\Temp\Rar$DRa0.173\30019_Device_database_default_64.png">
              <a:extLst>
                <a:ext uri="{FF2B5EF4-FFF2-40B4-BE49-F238E27FC236}">
                  <a16:creationId xmlns:a16="http://schemas.microsoft.com/office/drawing/2014/main" id="{3C9D635E-534D-8842-9C9B-F2D4C96FFF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3730" y="2328912"/>
              <a:ext cx="874474" cy="1616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07EFDC-1E50-6145-8FC5-A44D7D25BBB4}"/>
                </a:ext>
              </a:extLst>
            </p:cNvPr>
            <p:cNvSpPr txBox="1"/>
            <p:nvPr/>
          </p:nvSpPr>
          <p:spPr>
            <a:xfrm>
              <a:off x="4887686" y="3331029"/>
              <a:ext cx="6094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  <a:latin typeface="+mn-lt"/>
                </a:rPr>
                <a:t>CDB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C3011B-43BF-2C4B-A983-718F120CEC94}"/>
              </a:ext>
            </a:extLst>
          </p:cNvPr>
          <p:cNvCxnSpPr>
            <a:cxnSpLocks/>
          </p:cNvCxnSpPr>
          <p:nvPr/>
        </p:nvCxnSpPr>
        <p:spPr>
          <a:xfrm>
            <a:off x="4671046" y="2541758"/>
            <a:ext cx="655681" cy="442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9819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198CF-C9CC-8E43-B9D0-BE5C9DF6D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10" y="1378676"/>
            <a:ext cx="4754880" cy="2560320"/>
          </a:xfrm>
        </p:spPr>
        <p:txBody>
          <a:bodyPr/>
          <a:lstStyle/>
          <a:p>
            <a:pPr lvl="1"/>
            <a:r>
              <a:rPr lang="en-US" sz="1600" dirty="0">
                <a:solidFill>
                  <a:srgbClr val="282828"/>
                </a:solidFill>
                <a:latin typeface="+mj-lt"/>
              </a:rPr>
              <a:t>Introduction</a:t>
            </a:r>
            <a:br>
              <a:rPr lang="en-US" sz="1600" dirty="0">
                <a:solidFill>
                  <a:srgbClr val="005073">
                    <a:lumMod val="75000"/>
                  </a:srgbClr>
                </a:solidFill>
                <a:latin typeface="+mj-lt"/>
              </a:rPr>
            </a:br>
            <a:r>
              <a:rPr lang="en-US" sz="1600" dirty="0">
                <a:solidFill>
                  <a:srgbClr val="005073">
                    <a:lumMod val="75000"/>
                  </a:srgbClr>
                </a:solidFill>
                <a:latin typeface="+mj-lt"/>
              </a:rPr>
              <a:t>Service Discovery Challenges</a:t>
            </a:r>
            <a:br>
              <a:rPr lang="en-US" sz="1600" dirty="0">
                <a:solidFill>
                  <a:srgbClr val="005073">
                    <a:lumMod val="75000"/>
                  </a:srgbClr>
                </a:solidFill>
                <a:latin typeface="+mj-lt"/>
              </a:rPr>
            </a:br>
            <a:r>
              <a:rPr lang="en-US" sz="1600" dirty="0">
                <a:solidFill>
                  <a:srgbClr val="005073">
                    <a:lumMod val="75000"/>
                  </a:srgbClr>
                </a:solidFill>
                <a:latin typeface="+mj-lt"/>
              </a:rPr>
              <a:t>Capabilities of NSO</a:t>
            </a:r>
            <a:br>
              <a:rPr lang="en-US" sz="1600" dirty="0">
                <a:solidFill>
                  <a:srgbClr val="005073">
                    <a:lumMod val="75000"/>
                  </a:srgbClr>
                </a:solidFill>
                <a:latin typeface="+mj-lt"/>
              </a:rPr>
            </a:br>
            <a:r>
              <a:rPr lang="en-US" sz="1600" dirty="0">
                <a:solidFill>
                  <a:srgbClr val="005073">
                    <a:lumMod val="75000"/>
                  </a:srgbClr>
                </a:solidFill>
                <a:latin typeface="+mj-lt"/>
              </a:rPr>
              <a:t>NSO Service Discovery</a:t>
            </a:r>
            <a:br>
              <a:rPr lang="en-US" sz="1600" dirty="0">
                <a:solidFill>
                  <a:srgbClr val="FBAB17"/>
                </a:solidFill>
                <a:latin typeface="+mj-lt"/>
              </a:rPr>
            </a:br>
            <a:r>
              <a:rPr lang="en-US" sz="1600" dirty="0">
                <a:solidFill>
                  <a:srgbClr val="FBAB17"/>
                </a:solidFill>
                <a:latin typeface="+mj-lt"/>
              </a:rPr>
              <a:t> </a:t>
            </a:r>
            <a:r>
              <a:rPr lang="en-US" sz="1600" dirty="0">
                <a:solidFill>
                  <a:srgbClr val="005073">
                    <a:lumMod val="75000"/>
                  </a:srgbClr>
                </a:solidFill>
                <a:latin typeface="+mj-lt"/>
              </a:rPr>
              <a:t>Discovery Flow</a:t>
            </a:r>
            <a:br>
              <a:rPr lang="en-US" sz="1600" dirty="0">
                <a:solidFill>
                  <a:srgbClr val="005073">
                    <a:lumMod val="75000"/>
                  </a:srgbClr>
                </a:solidFill>
                <a:latin typeface="+mj-lt"/>
              </a:rPr>
            </a:br>
            <a:r>
              <a:rPr lang="en-US" sz="1600" dirty="0">
                <a:solidFill>
                  <a:srgbClr val="005073">
                    <a:lumMod val="75000"/>
                  </a:srgbClr>
                </a:solidFill>
                <a:latin typeface="+mj-lt"/>
              </a:rPr>
              <a:t> Service Package Development</a:t>
            </a:r>
            <a:br>
              <a:rPr lang="en-US" sz="1600" dirty="0">
                <a:solidFill>
                  <a:srgbClr val="005073">
                    <a:lumMod val="75000"/>
                  </a:srgbClr>
                </a:solidFill>
                <a:latin typeface="+mj-lt"/>
              </a:rPr>
            </a:br>
            <a:r>
              <a:rPr lang="en-US" sz="1600" dirty="0">
                <a:solidFill>
                  <a:srgbClr val="005073">
                    <a:lumMod val="75000"/>
                  </a:srgbClr>
                </a:solidFill>
                <a:latin typeface="+mj-lt"/>
              </a:rPr>
              <a:t> Service Instance Creation</a:t>
            </a:r>
            <a:br>
              <a:rPr lang="en-US" sz="1600" dirty="0">
                <a:solidFill>
                  <a:srgbClr val="005073">
                    <a:lumMod val="75000"/>
                  </a:srgbClr>
                </a:solidFill>
                <a:latin typeface="+mj-lt"/>
              </a:rPr>
            </a:br>
            <a:r>
              <a:rPr lang="en-US" sz="1600" dirty="0">
                <a:solidFill>
                  <a:srgbClr val="005073">
                    <a:lumMod val="75000"/>
                  </a:srgbClr>
                </a:solidFill>
                <a:latin typeface="+mj-lt"/>
              </a:rPr>
              <a:t> Service Validation</a:t>
            </a:r>
            <a:br>
              <a:rPr lang="en-US" sz="1800" dirty="0">
                <a:solidFill>
                  <a:srgbClr val="282828"/>
                </a:solidFill>
                <a:latin typeface="+mj-lt"/>
              </a:rPr>
            </a:br>
            <a:r>
              <a:rPr lang="en-US" sz="1800" dirty="0">
                <a:solidFill>
                  <a:srgbClr val="282828"/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Service Reconciliation</a:t>
            </a:r>
            <a:br>
              <a:rPr lang="en-US" sz="1600" dirty="0">
                <a:solidFill>
                  <a:srgbClr val="005073">
                    <a:lumMod val="75000"/>
                  </a:srgbClr>
                </a:solidFill>
                <a:latin typeface="+mj-lt"/>
              </a:rPr>
            </a:br>
            <a:r>
              <a:rPr lang="en-US" sz="1600" dirty="0">
                <a:solidFill>
                  <a:srgbClr val="005073">
                    <a:lumMod val="75000"/>
                  </a:srgbClr>
                </a:solidFill>
                <a:latin typeface="+mj-lt"/>
              </a:rPr>
              <a:t>Demo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85964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DA1EFC2A-6B0A-6F41-9DF8-9366686C52D3}"/>
              </a:ext>
            </a:extLst>
          </p:cNvPr>
          <p:cNvGrpSpPr/>
          <p:nvPr/>
        </p:nvGrpSpPr>
        <p:grpSpPr>
          <a:xfrm>
            <a:off x="2500708" y="1690725"/>
            <a:ext cx="1376284" cy="1235048"/>
            <a:chOff x="1835568" y="1990583"/>
            <a:chExt cx="1376284" cy="123504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1CA0740-2A6C-6B49-AC39-AB634498E7E9}"/>
                </a:ext>
              </a:extLst>
            </p:cNvPr>
            <p:cNvGrpSpPr/>
            <p:nvPr/>
          </p:nvGrpSpPr>
          <p:grpSpPr>
            <a:xfrm>
              <a:off x="1835568" y="1990583"/>
              <a:ext cx="1376284" cy="1235048"/>
              <a:chOff x="577630" y="947216"/>
              <a:chExt cx="4275372" cy="2771073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3DD286E3-2D6F-2847-B8ED-B43EE270C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77630" y="947216"/>
                <a:ext cx="4275372" cy="2771073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FBC1125D-4FE3-9C42-A449-FFF969783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4000"/>
              </a:blip>
              <a:stretch>
                <a:fillRect/>
              </a:stretch>
            </p:blipFill>
            <p:spPr>
              <a:xfrm rot="805170">
                <a:off x="2207515" y="1811362"/>
                <a:ext cx="1270869" cy="803912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2703975D-08DA-4245-8FE1-A00E21641215}"/>
                  </a:ext>
                </a:extLst>
              </p:cNvPr>
              <p:cNvPicPr/>
              <p:nvPr/>
            </p:nvPicPr>
            <p:blipFill>
              <a:blip r:embed="rId5">
                <a:alphaModFix amt="72000"/>
              </a:blip>
              <a:stretch>
                <a:fillRect/>
              </a:stretch>
            </p:blipFill>
            <p:spPr>
              <a:xfrm>
                <a:off x="3117127" y="1530492"/>
                <a:ext cx="434681" cy="853484"/>
              </a:xfrm>
              <a:prstGeom prst="rect">
                <a:avLst/>
              </a:prstGeom>
            </p:spPr>
          </p:pic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9E0C605-5D01-4844-B36D-F62675CD9367}"/>
                </a:ext>
              </a:extLst>
            </p:cNvPr>
            <p:cNvSpPr/>
            <p:nvPr/>
          </p:nvSpPr>
          <p:spPr>
            <a:xfrm>
              <a:off x="2122102" y="2428139"/>
              <a:ext cx="717640" cy="71764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iscoSansTT Light" panose="020B0503020201020303" pitchFamily="34" charset="0"/>
                </a:rPr>
                <a:t>model</a:t>
              </a:r>
            </a:p>
          </p:txBody>
        </p:sp>
      </p:grpSp>
      <p:pic>
        <p:nvPicPr>
          <p:cNvPr id="130" name="Picture 27" descr="C:\Users\ecoffey\AppData\Local\Temp\Rar$DRa0.324\30072_Device_server_unreachable_64.png">
            <a:extLst>
              <a:ext uri="{FF2B5EF4-FFF2-40B4-BE49-F238E27FC236}">
                <a16:creationId xmlns:a16="http://schemas.microsoft.com/office/drawing/2014/main" id="{BDFCAF6F-A3E5-E741-8374-17A37DD68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814" y="1097380"/>
            <a:ext cx="829008" cy="82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Title 146">
            <a:extLst>
              <a:ext uri="{FF2B5EF4-FFF2-40B4-BE49-F238E27FC236}">
                <a16:creationId xmlns:a16="http://schemas.microsoft.com/office/drawing/2014/main" id="{F81B62B4-A043-904E-82AE-4A98D6C4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NSO Service Discovery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319C1-1993-A74B-A2D9-976B44179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58</a:t>
            </a:fld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7F16A3-1479-7C43-AC25-D790E83ADCE8}"/>
              </a:ext>
            </a:extLst>
          </p:cNvPr>
          <p:cNvSpPr txBox="1"/>
          <p:nvPr/>
        </p:nvSpPr>
        <p:spPr>
          <a:xfrm>
            <a:off x="4480220" y="1510317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NSO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4F9535F-227C-D142-80F7-A08B48A53EE3}"/>
              </a:ext>
            </a:extLst>
          </p:cNvPr>
          <p:cNvSpPr/>
          <p:nvPr/>
        </p:nvSpPr>
        <p:spPr>
          <a:xfrm>
            <a:off x="3943086" y="2080981"/>
            <a:ext cx="717640" cy="71764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iscoSansTT Light" panose="020B0503020201020303" pitchFamily="34" charset="0"/>
              </a:rPr>
              <a:t>instance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2E26DF-54F5-764C-B63D-483F455BB784}"/>
              </a:ext>
            </a:extLst>
          </p:cNvPr>
          <p:cNvSpPr/>
          <p:nvPr/>
        </p:nvSpPr>
        <p:spPr>
          <a:xfrm>
            <a:off x="2839534" y="3413450"/>
            <a:ext cx="717640" cy="71764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iscoSansTT Light" panose="020B0503020201020303" pitchFamily="34" charset="0"/>
              </a:rPr>
              <a:t>validate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A6821A9-A232-7843-9B91-8B62EEBBC7E4}"/>
              </a:ext>
            </a:extLst>
          </p:cNvPr>
          <p:cNvSpPr/>
          <p:nvPr/>
        </p:nvSpPr>
        <p:spPr>
          <a:xfrm>
            <a:off x="4434782" y="3423403"/>
            <a:ext cx="717640" cy="71764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iscoSansTT Light" panose="020B0503020201020303" pitchFamily="34" charset="0"/>
              </a:rPr>
              <a:t>commit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5976E0-5355-0C4E-B1BD-59D20EEE4B7D}"/>
              </a:ext>
            </a:extLst>
          </p:cNvPr>
          <p:cNvCxnSpPr>
            <a:cxnSpLocks/>
            <a:stCxn id="24" idx="4"/>
            <a:endCxn id="25" idx="7"/>
          </p:cNvCxnSpPr>
          <p:nvPr/>
        </p:nvCxnSpPr>
        <p:spPr>
          <a:xfrm flipH="1">
            <a:off x="3452078" y="2798621"/>
            <a:ext cx="849828" cy="719925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C7C8F6-A122-F949-880E-7864355CA97A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3542131" y="2439801"/>
            <a:ext cx="400955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1D4F6A2-0F2C-AE44-ABF7-3596D3A80428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>
            <a:off x="3557174" y="3772270"/>
            <a:ext cx="877608" cy="9953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82937D-2669-4941-8791-877593B58A58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3183311" y="2798621"/>
            <a:ext cx="15043" cy="614829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EF39901-76E2-454B-AD5E-7EB5D313EA94}"/>
              </a:ext>
            </a:extLst>
          </p:cNvPr>
          <p:cNvSpPr/>
          <p:nvPr/>
        </p:nvSpPr>
        <p:spPr>
          <a:xfrm>
            <a:off x="5288218" y="2653036"/>
            <a:ext cx="717640" cy="71764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iscoSansTT Light" panose="020B0503020201020303" pitchFamily="34" charset="0"/>
              </a:rPr>
              <a:t>reconcile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70C808B-A273-2F4C-9977-165AEBD385DF}"/>
              </a:ext>
            </a:extLst>
          </p:cNvPr>
          <p:cNvSpPr/>
          <p:nvPr/>
        </p:nvSpPr>
        <p:spPr>
          <a:xfrm>
            <a:off x="2766890" y="1081133"/>
            <a:ext cx="717640" cy="71764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iscoSansTT Light" panose="020B0503020201020303" pitchFamily="34" charset="0"/>
              </a:rPr>
              <a:t>sync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FB61FE3-F380-F542-88C2-6F9053F96580}"/>
              </a:ext>
            </a:extLst>
          </p:cNvPr>
          <p:cNvCxnSpPr>
            <a:cxnSpLocks/>
          </p:cNvCxnSpPr>
          <p:nvPr/>
        </p:nvCxnSpPr>
        <p:spPr>
          <a:xfrm flipH="1">
            <a:off x="3557174" y="1433020"/>
            <a:ext cx="8224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C57431D-F23C-4546-8D0C-19D2CDE22CEA}"/>
              </a:ext>
            </a:extLst>
          </p:cNvPr>
          <p:cNvCxnSpPr>
            <a:stCxn id="26" idx="6"/>
            <a:endCxn id="36" idx="4"/>
          </p:cNvCxnSpPr>
          <p:nvPr/>
        </p:nvCxnSpPr>
        <p:spPr>
          <a:xfrm flipV="1">
            <a:off x="5152422" y="3370676"/>
            <a:ext cx="494616" cy="411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5738AC6-7876-5E4E-9338-4D80F6541067}"/>
              </a:ext>
            </a:extLst>
          </p:cNvPr>
          <p:cNvCxnSpPr>
            <a:stCxn id="36" idx="0"/>
          </p:cNvCxnSpPr>
          <p:nvPr/>
        </p:nvCxnSpPr>
        <p:spPr>
          <a:xfrm flipH="1" flipV="1">
            <a:off x="4914450" y="1926388"/>
            <a:ext cx="732588" cy="726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Picture 143">
            <a:extLst>
              <a:ext uri="{FF2B5EF4-FFF2-40B4-BE49-F238E27FC236}">
                <a16:creationId xmlns:a16="http://schemas.microsoft.com/office/drawing/2014/main" id="{2F7F7FA1-ABA7-044B-9376-C957E88CB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8322" y="1046456"/>
            <a:ext cx="1857792" cy="139334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974C842-5A13-4F4A-960E-5D4F8102ABD4}"/>
              </a:ext>
            </a:extLst>
          </p:cNvPr>
          <p:cNvGrpSpPr/>
          <p:nvPr/>
        </p:nvGrpSpPr>
        <p:grpSpPr>
          <a:xfrm>
            <a:off x="5115073" y="1156021"/>
            <a:ext cx="1063930" cy="331292"/>
            <a:chOff x="4257943" y="1205448"/>
            <a:chExt cx="1063930" cy="331292"/>
          </a:xfrm>
        </p:grpSpPr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DE5B9B41-BD75-3849-A56D-E17BFB69B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7943" y="1535174"/>
              <a:ext cx="1063930" cy="1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81B474A-BBA6-6C42-BE63-7DF6CF54C67F}"/>
                </a:ext>
              </a:extLst>
            </p:cNvPr>
            <p:cNvSpPr txBox="1"/>
            <p:nvPr/>
          </p:nvSpPr>
          <p:spPr>
            <a:xfrm>
              <a:off x="4324692" y="1205448"/>
              <a:ext cx="750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n-lt"/>
                </a:rPr>
                <a:t>manage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9F7B72-4723-E544-9CD8-6C58BF5B542D}"/>
              </a:ext>
            </a:extLst>
          </p:cNvPr>
          <p:cNvGrpSpPr/>
          <p:nvPr/>
        </p:nvGrpSpPr>
        <p:grpSpPr>
          <a:xfrm>
            <a:off x="841490" y="2198980"/>
            <a:ext cx="1205779" cy="896844"/>
            <a:chOff x="814639" y="2576591"/>
            <a:chExt cx="1205779" cy="89684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18C8A6-E132-E44D-AEC1-732F14416BCF}"/>
                </a:ext>
              </a:extLst>
            </p:cNvPr>
            <p:cNvSpPr txBox="1"/>
            <p:nvPr/>
          </p:nvSpPr>
          <p:spPr>
            <a:xfrm>
              <a:off x="814639" y="3187203"/>
              <a:ext cx="1205779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NSO service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114DC44-37F4-AB42-8A6F-6662EF8C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1102060" y="2576591"/>
              <a:ext cx="571461" cy="57146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5A5E95-D4EC-7445-9F11-3B2962FD2207}"/>
              </a:ext>
            </a:extLst>
          </p:cNvPr>
          <p:cNvGrpSpPr/>
          <p:nvPr/>
        </p:nvGrpSpPr>
        <p:grpSpPr>
          <a:xfrm>
            <a:off x="855469" y="1108605"/>
            <a:ext cx="1160895" cy="850772"/>
            <a:chOff x="3951422" y="3784230"/>
            <a:chExt cx="1160895" cy="85077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4042FA-7F44-8D46-B470-3E1B07AE4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8844" y="3784230"/>
              <a:ext cx="542995" cy="542995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AE9879-FB9E-824A-BDCD-25F6B3B23D18}"/>
                </a:ext>
              </a:extLst>
            </p:cNvPr>
            <p:cNvSpPr txBox="1"/>
            <p:nvPr/>
          </p:nvSpPr>
          <p:spPr>
            <a:xfrm>
              <a:off x="3951422" y="4327225"/>
              <a:ext cx="11608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NSO device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71208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Configuration Ownership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43997" y="1062681"/>
            <a:ext cx="3225960" cy="3527607"/>
          </a:xfrm>
        </p:spPr>
        <p:txBody>
          <a:bodyPr/>
          <a:lstStyle/>
          <a:p>
            <a:r>
              <a:rPr lang="en-US" sz="2000" dirty="0"/>
              <a:t>What?</a:t>
            </a:r>
          </a:p>
          <a:p>
            <a:r>
              <a:rPr lang="en-US" sz="2000" dirty="0"/>
              <a:t>Why?</a:t>
            </a:r>
          </a:p>
          <a:p>
            <a:pPr lvl="1"/>
            <a:r>
              <a:rPr lang="en-US" sz="1800" dirty="0"/>
              <a:t>To avoid configuration overwritten</a:t>
            </a:r>
          </a:p>
          <a:p>
            <a:r>
              <a:rPr lang="en-US" sz="2000" dirty="0"/>
              <a:t>How?</a:t>
            </a:r>
          </a:p>
          <a:p>
            <a:pPr lvl="1"/>
            <a:r>
              <a:rPr lang="en-US" sz="1800" dirty="0"/>
              <a:t>NSO uses reference count and back-pointers to keep track of device configuration ownership</a:t>
            </a:r>
          </a:p>
          <a:p>
            <a:pPr lvl="1"/>
            <a:endParaRPr lang="en-US" sz="18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F2A9F-87ED-4C42-83E9-0C1927895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59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BDC60-D3EF-C442-841E-DF229BB45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222" y="923544"/>
            <a:ext cx="2063579" cy="154768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AAC1EA0-5039-4E45-B920-2F95A294C789}"/>
              </a:ext>
            </a:extLst>
          </p:cNvPr>
          <p:cNvGrpSpPr/>
          <p:nvPr/>
        </p:nvGrpSpPr>
        <p:grpSpPr>
          <a:xfrm>
            <a:off x="6315876" y="1242003"/>
            <a:ext cx="1597282" cy="929922"/>
            <a:chOff x="6390016" y="1657348"/>
            <a:chExt cx="1597282" cy="92992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0DEB44-EF96-A94A-B36F-56DA0E39FCB3}"/>
                </a:ext>
              </a:extLst>
            </p:cNvPr>
            <p:cNvGrpSpPr/>
            <p:nvPr/>
          </p:nvGrpSpPr>
          <p:grpSpPr>
            <a:xfrm>
              <a:off x="6390016" y="1657348"/>
              <a:ext cx="1035536" cy="929922"/>
              <a:chOff x="6390016" y="1657348"/>
              <a:chExt cx="1035536" cy="929922"/>
            </a:xfrm>
          </p:grpSpPr>
          <p:sp>
            <p:nvSpPr>
              <p:cNvPr id="11" name="Triangle 10">
                <a:extLst>
                  <a:ext uri="{FF2B5EF4-FFF2-40B4-BE49-F238E27FC236}">
                    <a16:creationId xmlns:a16="http://schemas.microsoft.com/office/drawing/2014/main" id="{5C6AF8A8-234E-8A4A-8A5C-FCA934554234}"/>
                  </a:ext>
                </a:extLst>
              </p:cNvPr>
              <p:cNvSpPr/>
              <p:nvPr/>
            </p:nvSpPr>
            <p:spPr bwMode="auto">
              <a:xfrm>
                <a:off x="6390016" y="1657348"/>
                <a:ext cx="578336" cy="455384"/>
              </a:xfrm>
              <a:prstGeom prst="triangle">
                <a:avLst/>
              </a:prstGeom>
              <a:solidFill>
                <a:schemeClr val="accent2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91440" tIns="45720" rIns="91440" bIns="45720" rtlCol="0" anchor="ctr"/>
              <a:lstStyle/>
              <a:p>
                <a:pPr algn="ctr" defTabSz="514350"/>
                <a:endParaRPr lang="en-US" sz="1400" dirty="0">
                  <a:solidFill>
                    <a:schemeClr val="bg1"/>
                  </a:solidFill>
                  <a:ea typeface="Arial" pitchFamily="-107" charset="0"/>
                  <a:cs typeface="Arial" pitchFamily="-107" charset="0"/>
                  <a:sym typeface="Arial" pitchFamily="-107" charset="0"/>
                </a:endParaRPr>
              </a:p>
            </p:txBody>
          </p:sp>
          <p:sp>
            <p:nvSpPr>
              <p:cNvPr id="12" name="Triangle 11">
                <a:extLst>
                  <a:ext uri="{FF2B5EF4-FFF2-40B4-BE49-F238E27FC236}">
                    <a16:creationId xmlns:a16="http://schemas.microsoft.com/office/drawing/2014/main" id="{258DF0AA-626C-7843-8DFE-9C648235CEAF}"/>
                  </a:ext>
                </a:extLst>
              </p:cNvPr>
              <p:cNvSpPr/>
              <p:nvPr/>
            </p:nvSpPr>
            <p:spPr bwMode="auto">
              <a:xfrm>
                <a:off x="6542416" y="1809748"/>
                <a:ext cx="578336" cy="455384"/>
              </a:xfrm>
              <a:prstGeom prst="triangle">
                <a:avLst/>
              </a:prstGeom>
              <a:solidFill>
                <a:schemeClr val="accent4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91440" tIns="45720" rIns="91440" bIns="45720" rtlCol="0" anchor="ctr"/>
              <a:lstStyle/>
              <a:p>
                <a:pPr algn="ctr" defTabSz="514350"/>
                <a:endParaRPr lang="en-US" sz="1400" dirty="0">
                  <a:solidFill>
                    <a:schemeClr val="bg1"/>
                  </a:solidFill>
                  <a:ea typeface="Arial" pitchFamily="-107" charset="0"/>
                  <a:cs typeface="Arial" pitchFamily="-107" charset="0"/>
                  <a:sym typeface="Arial" pitchFamily="-107" charset="0"/>
                </a:endParaRPr>
              </a:p>
            </p:txBody>
          </p:sp>
          <p:sp>
            <p:nvSpPr>
              <p:cNvPr id="13" name="Triangle 12">
                <a:extLst>
                  <a:ext uri="{FF2B5EF4-FFF2-40B4-BE49-F238E27FC236}">
                    <a16:creationId xmlns:a16="http://schemas.microsoft.com/office/drawing/2014/main" id="{EAB506A7-5197-6E45-9683-2E78C721E9A7}"/>
                  </a:ext>
                </a:extLst>
              </p:cNvPr>
              <p:cNvSpPr/>
              <p:nvPr/>
            </p:nvSpPr>
            <p:spPr bwMode="auto">
              <a:xfrm>
                <a:off x="6694816" y="1686012"/>
                <a:ext cx="578336" cy="731520"/>
              </a:xfrm>
              <a:prstGeom prst="triangle">
                <a:avLst/>
              </a:prstGeom>
              <a:solidFill>
                <a:schemeClr val="accent6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91440" tIns="45720" rIns="91440" bIns="45720" rtlCol="0" anchor="ctr"/>
              <a:lstStyle/>
              <a:p>
                <a:pPr algn="ctr" defTabSz="514350"/>
                <a:endParaRPr lang="en-US" sz="1400" dirty="0">
                  <a:solidFill>
                    <a:schemeClr val="bg1"/>
                  </a:solidFill>
                  <a:ea typeface="Arial" pitchFamily="-107" charset="0"/>
                  <a:cs typeface="Arial" pitchFamily="-107" charset="0"/>
                  <a:sym typeface="Arial" pitchFamily="-107" charset="0"/>
                </a:endParaRPr>
              </a:p>
            </p:txBody>
          </p:sp>
          <p:sp>
            <p:nvSpPr>
              <p:cNvPr id="14" name="Triangle 13">
                <a:extLst>
                  <a:ext uri="{FF2B5EF4-FFF2-40B4-BE49-F238E27FC236}">
                    <a16:creationId xmlns:a16="http://schemas.microsoft.com/office/drawing/2014/main" id="{51272A1E-002E-5C45-8D19-70C2E6152327}"/>
                  </a:ext>
                </a:extLst>
              </p:cNvPr>
              <p:cNvSpPr/>
              <p:nvPr/>
            </p:nvSpPr>
            <p:spPr bwMode="auto">
              <a:xfrm>
                <a:off x="6907784" y="1855750"/>
                <a:ext cx="517768" cy="731520"/>
              </a:xfrm>
              <a:prstGeom prst="triangle">
                <a:avLst/>
              </a:prstGeom>
              <a:solidFill>
                <a:schemeClr val="accent1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91440" tIns="45720" rIns="91440" bIns="45720" rtlCol="0" anchor="ctr"/>
              <a:lstStyle/>
              <a:p>
                <a:pPr algn="ctr" defTabSz="514350"/>
                <a:endParaRPr lang="en-US" sz="1400" dirty="0">
                  <a:solidFill>
                    <a:schemeClr val="bg1"/>
                  </a:solidFill>
                  <a:ea typeface="Arial" pitchFamily="-107" charset="0"/>
                  <a:cs typeface="Arial" pitchFamily="-107" charset="0"/>
                  <a:sym typeface="Arial" pitchFamily="-107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10E2CC1-1BC5-D442-AD45-00BBD49E7ED2}"/>
                </a:ext>
              </a:extLst>
            </p:cNvPr>
            <p:cNvGrpSpPr/>
            <p:nvPr/>
          </p:nvGrpSpPr>
          <p:grpSpPr>
            <a:xfrm>
              <a:off x="7043594" y="1746972"/>
              <a:ext cx="943704" cy="731520"/>
              <a:chOff x="4718189" y="2671401"/>
              <a:chExt cx="943704" cy="731520"/>
            </a:xfrm>
          </p:grpSpPr>
          <p:sp>
            <p:nvSpPr>
              <p:cNvPr id="16" name="Triangle 15">
                <a:extLst>
                  <a:ext uri="{FF2B5EF4-FFF2-40B4-BE49-F238E27FC236}">
                    <a16:creationId xmlns:a16="http://schemas.microsoft.com/office/drawing/2014/main" id="{C1ABCAB5-6D68-7B43-A955-DE0A022578B4}"/>
                  </a:ext>
                </a:extLst>
              </p:cNvPr>
              <p:cNvSpPr/>
              <p:nvPr/>
            </p:nvSpPr>
            <p:spPr bwMode="auto">
              <a:xfrm>
                <a:off x="4931157" y="2719845"/>
                <a:ext cx="578336" cy="455384"/>
              </a:xfrm>
              <a:prstGeom prst="triangle">
                <a:avLst/>
              </a:prstGeom>
              <a:solidFill>
                <a:schemeClr val="accent5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91440" tIns="45720" rIns="91440" bIns="45720" rtlCol="0" anchor="ctr"/>
              <a:lstStyle/>
              <a:p>
                <a:pPr algn="ctr" defTabSz="514350"/>
                <a:endParaRPr lang="en-US" sz="1400" dirty="0">
                  <a:solidFill>
                    <a:schemeClr val="bg1"/>
                  </a:solidFill>
                  <a:ea typeface="Arial" pitchFamily="-107" charset="0"/>
                  <a:cs typeface="Arial" pitchFamily="-107" charset="0"/>
                  <a:sym typeface="Arial" pitchFamily="-107" charset="0"/>
                </a:endParaRPr>
              </a:p>
            </p:txBody>
          </p:sp>
          <p:sp>
            <p:nvSpPr>
              <p:cNvPr id="17" name="Triangle 16">
                <a:extLst>
                  <a:ext uri="{FF2B5EF4-FFF2-40B4-BE49-F238E27FC236}">
                    <a16:creationId xmlns:a16="http://schemas.microsoft.com/office/drawing/2014/main" id="{0675ABE9-849B-D642-B2CC-A227D928E4BE}"/>
                  </a:ext>
                </a:extLst>
              </p:cNvPr>
              <p:cNvSpPr/>
              <p:nvPr/>
            </p:nvSpPr>
            <p:spPr bwMode="auto">
              <a:xfrm>
                <a:off x="5083557" y="2872245"/>
                <a:ext cx="578336" cy="455384"/>
              </a:xfrm>
              <a:prstGeom prst="triangle">
                <a:avLst/>
              </a:prstGeom>
              <a:solidFill>
                <a:schemeClr val="accent5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91440" tIns="45720" rIns="91440" bIns="45720" rtlCol="0" anchor="ctr"/>
              <a:lstStyle/>
              <a:p>
                <a:pPr algn="ctr" defTabSz="514350"/>
                <a:endParaRPr lang="en-US" sz="1400" dirty="0">
                  <a:solidFill>
                    <a:schemeClr val="bg1"/>
                  </a:solidFill>
                  <a:ea typeface="Arial" pitchFamily="-107" charset="0"/>
                  <a:cs typeface="Arial" pitchFamily="-107" charset="0"/>
                  <a:sym typeface="Arial" pitchFamily="-107" charset="0"/>
                </a:endParaRPr>
              </a:p>
            </p:txBody>
          </p:sp>
          <p:sp>
            <p:nvSpPr>
              <p:cNvPr id="18" name="Triangle 17">
                <a:extLst>
                  <a:ext uri="{FF2B5EF4-FFF2-40B4-BE49-F238E27FC236}">
                    <a16:creationId xmlns:a16="http://schemas.microsoft.com/office/drawing/2014/main" id="{242C295A-5BD2-5A48-B950-4132D50BEE84}"/>
                  </a:ext>
                </a:extLst>
              </p:cNvPr>
              <p:cNvSpPr/>
              <p:nvPr/>
            </p:nvSpPr>
            <p:spPr bwMode="auto">
              <a:xfrm>
                <a:off x="4718189" y="2671401"/>
                <a:ext cx="578336" cy="731520"/>
              </a:xfrm>
              <a:prstGeom prst="triangle">
                <a:avLst/>
              </a:prstGeom>
              <a:solidFill>
                <a:schemeClr val="accent5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91440" tIns="45720" rIns="91440" bIns="45720" rtlCol="0" anchor="ctr"/>
              <a:lstStyle/>
              <a:p>
                <a:pPr algn="ctr" defTabSz="514350"/>
                <a:endParaRPr lang="en-US" sz="1400" dirty="0">
                  <a:solidFill>
                    <a:schemeClr val="bg1"/>
                  </a:solidFill>
                  <a:ea typeface="Arial" pitchFamily="-107" charset="0"/>
                  <a:cs typeface="Arial" pitchFamily="-107" charset="0"/>
                  <a:sym typeface="Arial" pitchFamily="-107" charset="0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E8B045-3093-A847-ADF0-84388F910A00}"/>
              </a:ext>
            </a:extLst>
          </p:cNvPr>
          <p:cNvGrpSpPr/>
          <p:nvPr/>
        </p:nvGrpSpPr>
        <p:grpSpPr>
          <a:xfrm>
            <a:off x="3615417" y="2471229"/>
            <a:ext cx="1205779" cy="839543"/>
            <a:chOff x="784900" y="2308509"/>
            <a:chExt cx="1205779" cy="83954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B27537A-1259-EA46-90B4-2869B9643CF1}"/>
                </a:ext>
              </a:extLst>
            </p:cNvPr>
            <p:cNvSpPr txBox="1"/>
            <p:nvPr/>
          </p:nvSpPr>
          <p:spPr>
            <a:xfrm>
              <a:off x="784900" y="2308509"/>
              <a:ext cx="1205779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NSO service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1AFB95C-05BF-CE41-9BAE-F7A441282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1102060" y="2576591"/>
              <a:ext cx="571461" cy="571461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191558D-0459-2343-A1FF-20C2AC10A890}"/>
              </a:ext>
            </a:extLst>
          </p:cNvPr>
          <p:cNvGrpSpPr/>
          <p:nvPr/>
        </p:nvGrpSpPr>
        <p:grpSpPr>
          <a:xfrm>
            <a:off x="4323616" y="1532470"/>
            <a:ext cx="2551345" cy="2141404"/>
            <a:chOff x="4323616" y="1532470"/>
            <a:chExt cx="2551345" cy="214140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5F29251-6019-7D40-9D59-08A0C48F311E}"/>
                </a:ext>
              </a:extLst>
            </p:cNvPr>
            <p:cNvGrpSpPr/>
            <p:nvPr/>
          </p:nvGrpSpPr>
          <p:grpSpPr>
            <a:xfrm>
              <a:off x="4323616" y="2930442"/>
              <a:ext cx="1680890" cy="743432"/>
              <a:chOff x="4496610" y="3563235"/>
              <a:chExt cx="1680890" cy="743432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8E00C74-FB73-0949-8031-4BC1B84239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6610" y="3563235"/>
                <a:ext cx="1223690" cy="2862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97FE221F-4F4D-1A4F-9A61-3F4D45259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9010" y="3715635"/>
                <a:ext cx="1223690" cy="2862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F9B26D1-76D9-C144-8FEA-42496124C0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17702" y="3839891"/>
                <a:ext cx="1223690" cy="2862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72FD749-0D27-8D47-AD37-05752997C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53810" y="4020435"/>
                <a:ext cx="1223690" cy="2862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</p:pic>
        </p:grp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3B66C33D-2E49-6547-BDA6-2AB6B082F0C0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rot="10800000" flipV="1">
              <a:off x="4935461" y="1532470"/>
              <a:ext cx="1482300" cy="139797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AEF090AF-028F-5142-9863-96A84F77A20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87861" y="1684870"/>
              <a:ext cx="1482300" cy="139797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1F2B7A21-DE06-2443-A2DA-21EA79DB60E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240261" y="1837270"/>
              <a:ext cx="1482300" cy="139797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B7C93C93-9B46-B74E-A9BD-BC54090E3F4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392661" y="1989670"/>
              <a:ext cx="1482300" cy="139797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042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Greenfield and Brownfield</a:t>
            </a:r>
            <a:endParaRPr lang="en-US" dirty="0">
              <a:solidFill>
                <a:schemeClr val="tx2"/>
              </a:solidFill>
              <a:cs typeface="CiscoSansTT Light" panose="020B05030202010203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BF1B4-9B87-5842-87CD-FCF0B5900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43997" y="1066800"/>
            <a:ext cx="4128003" cy="338488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A </a:t>
            </a:r>
            <a:r>
              <a:rPr lang="en-US" sz="2000" dirty="0">
                <a:solidFill>
                  <a:schemeClr val="accent1"/>
                </a:solidFill>
              </a:rPr>
              <a:t>greenfield project</a:t>
            </a:r>
            <a:r>
              <a:rPr lang="en-US" dirty="0"/>
              <a:t> is the installation and configuration of a network where </a:t>
            </a:r>
            <a:r>
              <a:rPr lang="en-US" sz="2000" dirty="0">
                <a:solidFill>
                  <a:schemeClr val="accent1"/>
                </a:solidFill>
              </a:rPr>
              <a:t>none</a:t>
            </a:r>
            <a:r>
              <a:rPr lang="en-US" dirty="0"/>
              <a:t> existed before.</a:t>
            </a:r>
          </a:p>
          <a:p>
            <a:pPr marL="0" indent="0">
              <a:buNone/>
            </a:pPr>
            <a:r>
              <a:rPr lang="en-US" dirty="0"/>
              <a:t> A</a:t>
            </a:r>
            <a:r>
              <a:rPr lang="en-US" sz="2000" dirty="0">
                <a:solidFill>
                  <a:schemeClr val="accent1"/>
                </a:solidFill>
              </a:rPr>
              <a:t> brownfield project </a:t>
            </a:r>
            <a:r>
              <a:rPr lang="en-US" dirty="0"/>
              <a:t>is an upgrade or addition to an </a:t>
            </a:r>
            <a:r>
              <a:rPr lang="en-US" sz="2000" dirty="0">
                <a:solidFill>
                  <a:schemeClr val="accent1"/>
                </a:solidFill>
              </a:rPr>
              <a:t>existing</a:t>
            </a:r>
            <a:r>
              <a:rPr lang="en-US" dirty="0"/>
              <a:t> network and uses some legacy components.</a:t>
            </a:r>
          </a:p>
          <a:p>
            <a:pPr marL="0" indent="0">
              <a:buNone/>
            </a:pPr>
            <a:r>
              <a:rPr lang="en-US" dirty="0"/>
              <a:t>In network, brownfield deployment </a:t>
            </a:r>
            <a:r>
              <a:rPr lang="en-US" dirty="0">
                <a:solidFill>
                  <a:schemeClr val="accent1"/>
                </a:solidFill>
              </a:rPr>
              <a:t>still </a:t>
            </a:r>
            <a:r>
              <a:rPr lang="en-US" dirty="0"/>
              <a:t>requires discovery.</a:t>
            </a:r>
          </a:p>
          <a:p>
            <a:pPr marL="0" indent="0">
              <a:buNone/>
            </a:pPr>
            <a:endParaRPr lang="en-US" sz="2000" dirty="0">
              <a:cs typeface="CiscoSansTT Light" panose="020B0503020201020303" pitchFamily="34" charset="0"/>
            </a:endParaRPr>
          </a:p>
          <a:p>
            <a:endParaRPr lang="en-US" sz="2200" dirty="0">
              <a:cs typeface="CiscoSansTT Light" panose="020B05030202010203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536D4E-5700-3F4F-9D99-3FA235D70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823" y="1358051"/>
            <a:ext cx="3641097" cy="242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Configuration Ownership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000" dirty="0"/>
              <a:t>Reference count of  pre-exist configuration starts from 1.</a:t>
            </a:r>
          </a:p>
          <a:p>
            <a:r>
              <a:rPr lang="en-US" sz="1800" dirty="0"/>
              <a:t>When a service instance is committed, NSO increments the reference count of </a:t>
            </a:r>
            <a:r>
              <a:rPr lang="en-US" dirty="0"/>
              <a:t>its</a:t>
            </a:r>
            <a:r>
              <a:rPr lang="en-US" sz="1800" dirty="0"/>
              <a:t> configuration, sets a back-pointer to the service instance.</a:t>
            </a:r>
          </a:p>
          <a:p>
            <a:r>
              <a:rPr lang="en-US" sz="1800" dirty="0"/>
              <a:t>When a service instance is decommissioned, NSO decrement the reference count of the configuration, and remove the back-pointer. </a:t>
            </a:r>
          </a:p>
          <a:p>
            <a:r>
              <a:rPr lang="en-US" dirty="0">
                <a:solidFill>
                  <a:schemeClr val="accent1"/>
                </a:solidFill>
              </a:rPr>
              <a:t>The configuration is removed from devices only when </a:t>
            </a:r>
            <a:r>
              <a:rPr lang="en-US" sz="1800" dirty="0">
                <a:solidFill>
                  <a:schemeClr val="accent1"/>
                </a:solidFill>
              </a:rPr>
              <a:t>its reference count is 0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Pre-existing config is never removed!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F2A9F-87ED-4C42-83E9-0C1927895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60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476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Reconcile: Transfer Configuration Ownership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000" dirty="0"/>
              <a:t>Make the discovered service instances the owner of the configuration </a:t>
            </a:r>
          </a:p>
          <a:p>
            <a:pPr lvl="1"/>
            <a:r>
              <a:rPr lang="en-US" sz="1800" dirty="0"/>
              <a:t>Enable CRUD operation</a:t>
            </a:r>
          </a:p>
          <a:p>
            <a:r>
              <a:rPr lang="en-US" sz="2000" dirty="0"/>
              <a:t>How?</a:t>
            </a:r>
          </a:p>
          <a:p>
            <a:pPr lvl="1"/>
            <a:r>
              <a:rPr lang="en-US" sz="1800" dirty="0"/>
              <a:t>Reset reference count of configuration for discovered service instances</a:t>
            </a:r>
          </a:p>
          <a:p>
            <a:pPr lvl="1"/>
            <a:r>
              <a:rPr lang="en-US" sz="1800" dirty="0"/>
              <a:t>Invoke “redeploy reconcile” action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Service reconciliation allows NSO to fully manage the discovered service instances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F2A9F-87ED-4C42-83E9-0C1927895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61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152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5ECCD40-F84B-2A49-9B1C-72230B8EAFD2}"/>
              </a:ext>
            </a:extLst>
          </p:cNvPr>
          <p:cNvGrpSpPr/>
          <p:nvPr/>
        </p:nvGrpSpPr>
        <p:grpSpPr>
          <a:xfrm>
            <a:off x="982162" y="1980317"/>
            <a:ext cx="1667750" cy="749505"/>
            <a:chOff x="982162" y="1980317"/>
            <a:chExt cx="1667750" cy="749505"/>
          </a:xfrm>
        </p:grpSpPr>
        <p:sp>
          <p:nvSpPr>
            <p:cNvPr id="12" name="TextBox 11"/>
            <p:cNvSpPr txBox="1"/>
            <p:nvPr/>
          </p:nvSpPr>
          <p:spPr>
            <a:xfrm>
              <a:off x="1385370" y="1980317"/>
              <a:ext cx="736581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600" dirty="0">
                  <a:solidFill>
                    <a:schemeClr val="bg1"/>
                  </a:solidFill>
                </a:rPr>
                <a:t>svc-A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113AA7C-E6E2-0246-8BAF-D3E6D53B9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2162" y="2339720"/>
              <a:ext cx="1667750" cy="39010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EC84083-E53B-C344-884D-60D02701D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51" y="3376259"/>
            <a:ext cx="1219202" cy="914402"/>
          </a:xfrm>
          <a:prstGeom prst="rect">
            <a:avLst/>
          </a:prstGeom>
        </p:spPr>
      </p:pic>
      <p:sp>
        <p:nvSpPr>
          <p:cNvPr id="3" name="Triangle 2"/>
          <p:cNvSpPr/>
          <p:nvPr/>
        </p:nvSpPr>
        <p:spPr bwMode="auto">
          <a:xfrm>
            <a:off x="3447333" y="1299424"/>
            <a:ext cx="2133600" cy="1905000"/>
          </a:xfrm>
          <a:prstGeom prst="triangle">
            <a:avLst/>
          </a:prstGeom>
          <a:solidFill>
            <a:schemeClr val="accent2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r>
              <a:rPr lang="en-US" sz="1400" dirty="0">
                <a:solidFill>
                  <a:schemeClr val="bg1"/>
                </a:solidFill>
                <a:ea typeface="Arial" pitchFamily="-107" charset="0"/>
                <a:cs typeface="Arial" pitchFamily="-107" charset="0"/>
                <a:sym typeface="Arial" pitchFamily="-107" charset="0"/>
              </a:rPr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4329824" y="2060413"/>
            <a:ext cx="252555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Reconcile?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43997" y="1197864"/>
            <a:ext cx="3742170" cy="484574"/>
          </a:xfrm>
        </p:spPr>
        <p:txBody>
          <a:bodyPr/>
          <a:lstStyle/>
          <a:p>
            <a:r>
              <a:rPr lang="en-US" dirty="0"/>
              <a:t>Green field – activate svc-A</a:t>
            </a:r>
          </a:p>
        </p:txBody>
      </p:sp>
      <p:sp>
        <p:nvSpPr>
          <p:cNvPr id="25" name="Triangle 24"/>
          <p:cNvSpPr/>
          <p:nvPr/>
        </p:nvSpPr>
        <p:spPr bwMode="auto">
          <a:xfrm>
            <a:off x="6770693" y="3651189"/>
            <a:ext cx="578336" cy="455384"/>
          </a:xfrm>
          <a:prstGeom prst="triangle">
            <a:avLst/>
          </a:prstGeom>
          <a:solidFill>
            <a:schemeClr val="accent2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r>
              <a:rPr lang="en-US" sz="1400" dirty="0">
                <a:solidFill>
                  <a:schemeClr val="bg1"/>
                </a:solidFill>
                <a:ea typeface="Arial" pitchFamily="-107" charset="0"/>
                <a:cs typeface="Arial" pitchFamily="-107" charset="0"/>
                <a:sym typeface="Arial" pitchFamily="-107" charset="0"/>
              </a:rPr>
              <a:t>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B4FFF-09D8-354D-8D62-E9B2801B3CFE}"/>
              </a:ext>
            </a:extLst>
          </p:cNvPr>
          <p:cNvGrpSpPr/>
          <p:nvPr/>
        </p:nvGrpSpPr>
        <p:grpSpPr>
          <a:xfrm>
            <a:off x="2582582" y="1774194"/>
            <a:ext cx="1313180" cy="377096"/>
            <a:chOff x="2582582" y="1774194"/>
            <a:chExt cx="1313180" cy="377096"/>
          </a:xfrm>
        </p:grpSpPr>
        <p:cxnSp>
          <p:nvCxnSpPr>
            <p:cNvPr id="23" name="Straight Arrow Connector 22"/>
            <p:cNvCxnSpPr/>
            <p:nvPr/>
          </p:nvCxnSpPr>
          <p:spPr bwMode="auto">
            <a:xfrm flipH="1" flipV="1">
              <a:off x="2682291" y="2144928"/>
              <a:ext cx="1019207" cy="6362"/>
            </a:xfrm>
            <a:prstGeom prst="straightConnector1">
              <a:avLst/>
            </a:prstGeom>
            <a:solidFill>
              <a:srgbClr val="0183B7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2582582" y="1774194"/>
              <a:ext cx="1313180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600" dirty="0"/>
                <a:t>back-pointer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276130-4374-AB4A-A87F-282B156F8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62</a:t>
            </a:fld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764523-BA75-4644-B060-C4D696EE62FA}"/>
              </a:ext>
            </a:extLst>
          </p:cNvPr>
          <p:cNvGrpSpPr/>
          <p:nvPr/>
        </p:nvGrpSpPr>
        <p:grpSpPr>
          <a:xfrm>
            <a:off x="3589841" y="3561963"/>
            <a:ext cx="1946367" cy="840874"/>
            <a:chOff x="3642518" y="3784230"/>
            <a:chExt cx="1946367" cy="840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25BF41D-B015-C448-BEB7-CF91CD891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38844" y="3784230"/>
              <a:ext cx="542995" cy="54299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E00DF3-624D-074D-BCCD-A82533AADFEF}"/>
                </a:ext>
              </a:extLst>
            </p:cNvPr>
            <p:cNvSpPr txBox="1"/>
            <p:nvPr/>
          </p:nvSpPr>
          <p:spPr>
            <a:xfrm>
              <a:off x="3642518" y="4286550"/>
              <a:ext cx="19463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NSO device model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2B55A1-90F5-204F-88CA-3329866AFCEF}"/>
              </a:ext>
            </a:extLst>
          </p:cNvPr>
          <p:cNvGrpSpPr/>
          <p:nvPr/>
        </p:nvGrpSpPr>
        <p:grpSpPr>
          <a:xfrm>
            <a:off x="658083" y="2571749"/>
            <a:ext cx="1335622" cy="917795"/>
            <a:chOff x="658083" y="2571749"/>
            <a:chExt cx="1335622" cy="917795"/>
          </a:xfrm>
        </p:grpSpPr>
        <p:sp>
          <p:nvSpPr>
            <p:cNvPr id="10" name="TextBox 9"/>
            <p:cNvSpPr txBox="1"/>
            <p:nvPr/>
          </p:nvSpPr>
          <p:spPr>
            <a:xfrm>
              <a:off x="658083" y="3175612"/>
              <a:ext cx="1335622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600" dirty="0">
                  <a:solidFill>
                    <a:schemeClr val="bg1"/>
                  </a:solidFill>
                </a:rPr>
                <a:t>NSO service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F1C240B-46FE-0C47-B25A-0D069F6D7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097219" y="2571749"/>
              <a:ext cx="576303" cy="57630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186ACE-889E-A446-B44B-3C78E7B04D22}"/>
              </a:ext>
            </a:extLst>
          </p:cNvPr>
          <p:cNvSpPr txBox="1"/>
          <p:nvPr/>
        </p:nvSpPr>
        <p:spPr>
          <a:xfrm>
            <a:off x="5536208" y="1629514"/>
            <a:ext cx="1609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Reference count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91C818-B32E-744E-94B1-64BFEE88A720}"/>
              </a:ext>
            </a:extLst>
          </p:cNvPr>
          <p:cNvCxnSpPr>
            <a:cxnSpLocks/>
          </p:cNvCxnSpPr>
          <p:nvPr/>
        </p:nvCxnSpPr>
        <p:spPr>
          <a:xfrm flipH="1">
            <a:off x="4644974" y="1881407"/>
            <a:ext cx="763812" cy="3186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03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2"/>
      <p:bldP spid="25" grpId="0" animBg="1"/>
      <p:bldP spid="6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5ECCD40-F84B-2A49-9B1C-72230B8EAFD2}"/>
              </a:ext>
            </a:extLst>
          </p:cNvPr>
          <p:cNvGrpSpPr/>
          <p:nvPr/>
        </p:nvGrpSpPr>
        <p:grpSpPr>
          <a:xfrm>
            <a:off x="982162" y="1980317"/>
            <a:ext cx="1667750" cy="749505"/>
            <a:chOff x="982162" y="1980317"/>
            <a:chExt cx="1667750" cy="749505"/>
          </a:xfrm>
        </p:grpSpPr>
        <p:sp>
          <p:nvSpPr>
            <p:cNvPr id="12" name="TextBox 11"/>
            <p:cNvSpPr txBox="1"/>
            <p:nvPr/>
          </p:nvSpPr>
          <p:spPr>
            <a:xfrm>
              <a:off x="1385370" y="1980317"/>
              <a:ext cx="736581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600" dirty="0">
                  <a:solidFill>
                    <a:schemeClr val="bg1"/>
                  </a:solidFill>
                </a:rPr>
                <a:t>svc-A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113AA7C-E6E2-0246-8BAF-D3E6D53B9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2162" y="2339720"/>
              <a:ext cx="1667750" cy="39010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EC84083-E53B-C344-884D-60D02701D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51" y="3376259"/>
            <a:ext cx="1219202" cy="914402"/>
          </a:xfrm>
          <a:prstGeom prst="rect">
            <a:avLst/>
          </a:prstGeom>
        </p:spPr>
      </p:pic>
      <p:sp>
        <p:nvSpPr>
          <p:cNvPr id="3" name="Triangle 2"/>
          <p:cNvSpPr/>
          <p:nvPr/>
        </p:nvSpPr>
        <p:spPr bwMode="auto">
          <a:xfrm>
            <a:off x="3447333" y="1299424"/>
            <a:ext cx="2133600" cy="1905000"/>
          </a:xfrm>
          <a:prstGeom prst="triangle">
            <a:avLst/>
          </a:prstGeom>
          <a:solidFill>
            <a:schemeClr val="accent2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r>
              <a:rPr lang="en-US" sz="1400" dirty="0">
                <a:solidFill>
                  <a:schemeClr val="bg1"/>
                </a:solidFill>
                <a:ea typeface="Arial" pitchFamily="-107" charset="0"/>
                <a:cs typeface="Arial" pitchFamily="-107" charset="0"/>
                <a:sym typeface="Arial" pitchFamily="-107" charset="0"/>
              </a:rPr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4329824" y="2060413"/>
            <a:ext cx="252555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Reconcile?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43997" y="1197864"/>
            <a:ext cx="4804243" cy="585539"/>
          </a:xfrm>
        </p:spPr>
        <p:txBody>
          <a:bodyPr/>
          <a:lstStyle/>
          <a:p>
            <a:r>
              <a:rPr lang="en-US" dirty="0"/>
              <a:t>Green field – decommission svc-A</a:t>
            </a:r>
          </a:p>
          <a:p>
            <a:r>
              <a:rPr lang="en-US" dirty="0">
                <a:solidFill>
                  <a:schemeClr val="accent1"/>
                </a:solidFill>
              </a:rPr>
              <a:t>NSO is managing A</a:t>
            </a:r>
          </a:p>
        </p:txBody>
      </p:sp>
      <p:sp>
        <p:nvSpPr>
          <p:cNvPr id="25" name="Triangle 24"/>
          <p:cNvSpPr/>
          <p:nvPr/>
        </p:nvSpPr>
        <p:spPr bwMode="auto">
          <a:xfrm>
            <a:off x="6770693" y="3651189"/>
            <a:ext cx="578336" cy="455384"/>
          </a:xfrm>
          <a:prstGeom prst="triangle">
            <a:avLst/>
          </a:prstGeom>
          <a:solidFill>
            <a:schemeClr val="accent2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r>
              <a:rPr lang="en-US" sz="1400" dirty="0">
                <a:solidFill>
                  <a:schemeClr val="bg1"/>
                </a:solidFill>
                <a:ea typeface="Arial" pitchFamily="-107" charset="0"/>
                <a:cs typeface="Arial" pitchFamily="-107" charset="0"/>
                <a:sym typeface="Arial" pitchFamily="-107" charset="0"/>
              </a:rPr>
              <a:t>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B4FFF-09D8-354D-8D62-E9B2801B3CFE}"/>
              </a:ext>
            </a:extLst>
          </p:cNvPr>
          <p:cNvGrpSpPr/>
          <p:nvPr/>
        </p:nvGrpSpPr>
        <p:grpSpPr>
          <a:xfrm>
            <a:off x="2582582" y="1774194"/>
            <a:ext cx="1313180" cy="377096"/>
            <a:chOff x="2582582" y="1774194"/>
            <a:chExt cx="1313180" cy="377096"/>
          </a:xfrm>
        </p:grpSpPr>
        <p:cxnSp>
          <p:nvCxnSpPr>
            <p:cNvPr id="23" name="Straight Arrow Connector 22"/>
            <p:cNvCxnSpPr/>
            <p:nvPr/>
          </p:nvCxnSpPr>
          <p:spPr bwMode="auto">
            <a:xfrm flipH="1" flipV="1">
              <a:off x="2682291" y="2144928"/>
              <a:ext cx="1019207" cy="6362"/>
            </a:xfrm>
            <a:prstGeom prst="straightConnector1">
              <a:avLst/>
            </a:prstGeom>
            <a:solidFill>
              <a:srgbClr val="0183B7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2582582" y="1774194"/>
              <a:ext cx="1313180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600" dirty="0"/>
                <a:t>back-pointer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276130-4374-AB4A-A87F-282B156F8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63</a:t>
            </a:fld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764523-BA75-4644-B060-C4D696EE62FA}"/>
              </a:ext>
            </a:extLst>
          </p:cNvPr>
          <p:cNvGrpSpPr/>
          <p:nvPr/>
        </p:nvGrpSpPr>
        <p:grpSpPr>
          <a:xfrm>
            <a:off x="3589841" y="3561963"/>
            <a:ext cx="1848583" cy="840874"/>
            <a:chOff x="3642518" y="3784230"/>
            <a:chExt cx="1848583" cy="840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25BF41D-B015-C448-BEB7-CF91CD891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38844" y="3784230"/>
              <a:ext cx="542995" cy="54299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E00DF3-624D-074D-BCCD-A82533AADFEF}"/>
                </a:ext>
              </a:extLst>
            </p:cNvPr>
            <p:cNvSpPr txBox="1"/>
            <p:nvPr/>
          </p:nvSpPr>
          <p:spPr>
            <a:xfrm>
              <a:off x="3642518" y="4286550"/>
              <a:ext cx="18485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+mn-lt"/>
                </a:rPr>
                <a:t>nso</a:t>
              </a:r>
              <a:r>
                <a:rPr lang="en-US" sz="1600" dirty="0">
                  <a:latin typeface="+mn-lt"/>
                </a:rPr>
                <a:t> device model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2B55A1-90F5-204F-88CA-3329866AFCEF}"/>
              </a:ext>
            </a:extLst>
          </p:cNvPr>
          <p:cNvGrpSpPr/>
          <p:nvPr/>
        </p:nvGrpSpPr>
        <p:grpSpPr>
          <a:xfrm>
            <a:off x="658083" y="2571749"/>
            <a:ext cx="1335622" cy="917795"/>
            <a:chOff x="658083" y="2571749"/>
            <a:chExt cx="1335622" cy="917795"/>
          </a:xfrm>
        </p:grpSpPr>
        <p:sp>
          <p:nvSpPr>
            <p:cNvPr id="10" name="TextBox 9"/>
            <p:cNvSpPr txBox="1"/>
            <p:nvPr/>
          </p:nvSpPr>
          <p:spPr>
            <a:xfrm>
              <a:off x="658083" y="3175612"/>
              <a:ext cx="1335622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600" dirty="0">
                  <a:solidFill>
                    <a:schemeClr val="bg1"/>
                  </a:solidFill>
                </a:rPr>
                <a:t>NSO service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F1C240B-46FE-0C47-B25A-0D069F6D7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097219" y="2571749"/>
              <a:ext cx="576303" cy="576303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1DD5358-D5E0-ED4E-A43A-1D2BA7F69DB8}"/>
              </a:ext>
            </a:extLst>
          </p:cNvPr>
          <p:cNvSpPr txBox="1"/>
          <p:nvPr/>
        </p:nvSpPr>
        <p:spPr>
          <a:xfrm>
            <a:off x="5536208" y="1629514"/>
            <a:ext cx="1609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Reference count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192E2A-B5CF-F04C-9877-FBD45CD43318}"/>
              </a:ext>
            </a:extLst>
          </p:cNvPr>
          <p:cNvCxnSpPr>
            <a:cxnSpLocks/>
          </p:cNvCxnSpPr>
          <p:nvPr/>
        </p:nvCxnSpPr>
        <p:spPr>
          <a:xfrm flipH="1">
            <a:off x="4644974" y="1881407"/>
            <a:ext cx="763812" cy="3186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99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/>
      <p:bldP spid="25" grpId="0" animBg="1"/>
      <p:bldP spid="2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C84083-E53B-C344-884D-60D02701D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051" y="3376259"/>
            <a:ext cx="1219202" cy="914402"/>
          </a:xfrm>
          <a:prstGeom prst="rect">
            <a:avLst/>
          </a:prstGeom>
        </p:spPr>
      </p:pic>
      <p:sp>
        <p:nvSpPr>
          <p:cNvPr id="3" name="Triangle 2"/>
          <p:cNvSpPr/>
          <p:nvPr/>
        </p:nvSpPr>
        <p:spPr bwMode="auto">
          <a:xfrm>
            <a:off x="3447333" y="1299424"/>
            <a:ext cx="2133600" cy="1905000"/>
          </a:xfrm>
          <a:prstGeom prst="triangle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r>
              <a:rPr lang="en-US" sz="1400" dirty="0">
                <a:solidFill>
                  <a:schemeClr val="bg1"/>
                </a:solidFill>
                <a:ea typeface="Arial" pitchFamily="-107" charset="0"/>
                <a:cs typeface="Arial" pitchFamily="-107" charset="0"/>
                <a:sym typeface="Arial" pitchFamily="-107" charset="0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4329824" y="2060413"/>
            <a:ext cx="252555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Reconcile?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43997" y="1197864"/>
            <a:ext cx="4804243" cy="585539"/>
          </a:xfrm>
        </p:spPr>
        <p:txBody>
          <a:bodyPr/>
          <a:lstStyle/>
          <a:p>
            <a:r>
              <a:rPr lang="en-US" dirty="0"/>
              <a:t>Brown field – discover svc-B</a:t>
            </a:r>
          </a:p>
          <a:p>
            <a:endParaRPr lang="en-US" dirty="0"/>
          </a:p>
        </p:txBody>
      </p:sp>
      <p:sp>
        <p:nvSpPr>
          <p:cNvPr id="25" name="Triangle 24"/>
          <p:cNvSpPr/>
          <p:nvPr/>
        </p:nvSpPr>
        <p:spPr bwMode="auto">
          <a:xfrm>
            <a:off x="6770693" y="3651189"/>
            <a:ext cx="578336" cy="455384"/>
          </a:xfrm>
          <a:prstGeom prst="triangle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r>
              <a:rPr lang="en-US" sz="1400" dirty="0">
                <a:solidFill>
                  <a:schemeClr val="bg1"/>
                </a:solidFill>
                <a:ea typeface="Arial" pitchFamily="-107" charset="0"/>
                <a:cs typeface="Arial" pitchFamily="-107" charset="0"/>
                <a:sym typeface="Arial" pitchFamily="-107" charset="0"/>
              </a:rPr>
              <a:t>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276130-4374-AB4A-A87F-282B156F8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64</a:t>
            </a:fld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764523-BA75-4644-B060-C4D696EE62FA}"/>
              </a:ext>
            </a:extLst>
          </p:cNvPr>
          <p:cNvGrpSpPr/>
          <p:nvPr/>
        </p:nvGrpSpPr>
        <p:grpSpPr>
          <a:xfrm>
            <a:off x="3589841" y="3561963"/>
            <a:ext cx="1848583" cy="840874"/>
            <a:chOff x="3642518" y="3784230"/>
            <a:chExt cx="1848583" cy="840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25BF41D-B015-C448-BEB7-CF91CD891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8844" y="3784230"/>
              <a:ext cx="542995" cy="54299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E00DF3-624D-074D-BCCD-A82533AADFEF}"/>
                </a:ext>
              </a:extLst>
            </p:cNvPr>
            <p:cNvSpPr txBox="1"/>
            <p:nvPr/>
          </p:nvSpPr>
          <p:spPr>
            <a:xfrm>
              <a:off x="3642518" y="4286550"/>
              <a:ext cx="18485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+mn-lt"/>
                </a:rPr>
                <a:t>nso</a:t>
              </a:r>
              <a:r>
                <a:rPr lang="en-US" sz="1600" dirty="0">
                  <a:latin typeface="+mn-lt"/>
                </a:rPr>
                <a:t> device model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2B55A1-90F5-204F-88CA-3329866AFCEF}"/>
              </a:ext>
            </a:extLst>
          </p:cNvPr>
          <p:cNvGrpSpPr/>
          <p:nvPr/>
        </p:nvGrpSpPr>
        <p:grpSpPr>
          <a:xfrm>
            <a:off x="658083" y="2571749"/>
            <a:ext cx="1335622" cy="917795"/>
            <a:chOff x="658083" y="2571749"/>
            <a:chExt cx="1335622" cy="917795"/>
          </a:xfrm>
        </p:grpSpPr>
        <p:sp>
          <p:nvSpPr>
            <p:cNvPr id="10" name="TextBox 9"/>
            <p:cNvSpPr txBox="1"/>
            <p:nvPr/>
          </p:nvSpPr>
          <p:spPr>
            <a:xfrm>
              <a:off x="658083" y="3175612"/>
              <a:ext cx="1335622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600" dirty="0">
                  <a:solidFill>
                    <a:schemeClr val="bg1"/>
                  </a:solidFill>
                </a:rPr>
                <a:t>NSO service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F1C240B-46FE-0C47-B25A-0D069F6D7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097219" y="2571749"/>
              <a:ext cx="576303" cy="576303"/>
            </a:xfrm>
            <a:prstGeom prst="rect">
              <a:avLst/>
            </a:prstGeom>
          </p:spPr>
        </p:pic>
      </p:grp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16447752-330C-3042-BB4B-348276D0E423}"/>
              </a:ext>
            </a:extLst>
          </p:cNvPr>
          <p:cNvCxnSpPr/>
          <p:nvPr/>
        </p:nvCxnSpPr>
        <p:spPr bwMode="auto">
          <a:xfrm>
            <a:off x="4952535" y="2168142"/>
            <a:ext cx="2082026" cy="1368327"/>
          </a:xfrm>
          <a:prstGeom prst="bentConnector3">
            <a:avLst>
              <a:gd name="adj1" fmla="val 100641"/>
            </a:avLst>
          </a:prstGeom>
          <a:solidFill>
            <a:srgbClr val="0183B7"/>
          </a:solidFill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triangle"/>
          </a:ln>
          <a:effectLst/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C57D12-3177-1342-901B-3AFD4C8DFA85}"/>
              </a:ext>
            </a:extLst>
          </p:cNvPr>
          <p:cNvGrpSpPr/>
          <p:nvPr/>
        </p:nvGrpSpPr>
        <p:grpSpPr>
          <a:xfrm>
            <a:off x="4922804" y="3651189"/>
            <a:ext cx="1164101" cy="387600"/>
            <a:chOff x="4922804" y="3651189"/>
            <a:chExt cx="1164101" cy="38760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19099DB-17CD-D940-8798-080EB26FD001}"/>
                </a:ext>
              </a:extLst>
            </p:cNvPr>
            <p:cNvCxnSpPr/>
            <p:nvPr/>
          </p:nvCxnSpPr>
          <p:spPr>
            <a:xfrm flipH="1">
              <a:off x="4952535" y="3651189"/>
              <a:ext cx="10410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32363F-7E31-1B4F-B5FA-6070DCB66856}"/>
                </a:ext>
              </a:extLst>
            </p:cNvPr>
            <p:cNvSpPr txBox="1"/>
            <p:nvPr/>
          </p:nvSpPr>
          <p:spPr>
            <a:xfrm>
              <a:off x="4922804" y="3700235"/>
              <a:ext cx="11641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sync-from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BDB4813-A7C6-964E-91D4-69D040A76EE7}"/>
              </a:ext>
            </a:extLst>
          </p:cNvPr>
          <p:cNvGrpSpPr/>
          <p:nvPr/>
        </p:nvGrpSpPr>
        <p:grpSpPr>
          <a:xfrm>
            <a:off x="4644974" y="1629514"/>
            <a:ext cx="2501179" cy="570552"/>
            <a:chOff x="4644974" y="1629514"/>
            <a:chExt cx="2501179" cy="5705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281391-B75E-F546-9739-23F1983A6DD0}"/>
                </a:ext>
              </a:extLst>
            </p:cNvPr>
            <p:cNvSpPr txBox="1"/>
            <p:nvPr/>
          </p:nvSpPr>
          <p:spPr>
            <a:xfrm>
              <a:off x="5536208" y="1629514"/>
              <a:ext cx="16099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Reference count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5D435CB-E05A-2742-83C6-9A4864D405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4974" y="1881407"/>
              <a:ext cx="763812" cy="31865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20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5ECCD40-F84B-2A49-9B1C-72230B8EAFD2}"/>
              </a:ext>
            </a:extLst>
          </p:cNvPr>
          <p:cNvGrpSpPr/>
          <p:nvPr/>
        </p:nvGrpSpPr>
        <p:grpSpPr>
          <a:xfrm>
            <a:off x="982162" y="1980317"/>
            <a:ext cx="1667750" cy="749505"/>
            <a:chOff x="982162" y="1980317"/>
            <a:chExt cx="1667750" cy="749505"/>
          </a:xfrm>
        </p:grpSpPr>
        <p:sp>
          <p:nvSpPr>
            <p:cNvPr id="12" name="TextBox 11"/>
            <p:cNvSpPr txBox="1"/>
            <p:nvPr/>
          </p:nvSpPr>
          <p:spPr>
            <a:xfrm>
              <a:off x="1385370" y="1980317"/>
              <a:ext cx="736581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600" dirty="0">
                  <a:solidFill>
                    <a:schemeClr val="bg1"/>
                  </a:solidFill>
                </a:rPr>
                <a:t>svc-B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113AA7C-E6E2-0246-8BAF-D3E6D53B9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2162" y="2339720"/>
              <a:ext cx="1667750" cy="39010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EC84083-E53B-C344-884D-60D02701D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51" y="3376259"/>
            <a:ext cx="1219202" cy="9144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Reconcile?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43997" y="1197864"/>
            <a:ext cx="3742170" cy="514026"/>
          </a:xfrm>
        </p:spPr>
        <p:txBody>
          <a:bodyPr/>
          <a:lstStyle/>
          <a:p>
            <a:r>
              <a:rPr lang="en-US" dirty="0"/>
              <a:t>Brown field – discover svc-B</a:t>
            </a:r>
          </a:p>
          <a:p>
            <a:endParaRPr lang="en-US" dirty="0"/>
          </a:p>
        </p:txBody>
      </p:sp>
      <p:sp>
        <p:nvSpPr>
          <p:cNvPr id="25" name="Triangle 24"/>
          <p:cNvSpPr/>
          <p:nvPr/>
        </p:nvSpPr>
        <p:spPr bwMode="auto">
          <a:xfrm>
            <a:off x="6770693" y="3651189"/>
            <a:ext cx="578336" cy="455384"/>
          </a:xfrm>
          <a:prstGeom prst="triangle">
            <a:avLst/>
          </a:prstGeom>
          <a:solidFill>
            <a:schemeClr val="accent5">
              <a:lumMod val="75000"/>
            </a:schemeClr>
          </a:solidFill>
          <a:ln w="12700" cap="flat">
            <a:solidFill>
              <a:schemeClr val="accent5">
                <a:lumMod val="75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r>
              <a:rPr lang="en-US" sz="1400" dirty="0">
                <a:solidFill>
                  <a:schemeClr val="bg1"/>
                </a:solidFill>
                <a:ea typeface="Arial" pitchFamily="-107" charset="0"/>
                <a:cs typeface="Arial" pitchFamily="-107" charset="0"/>
                <a:sym typeface="Arial" pitchFamily="-107" charset="0"/>
              </a:rPr>
              <a:t>B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B4FFF-09D8-354D-8D62-E9B2801B3CFE}"/>
              </a:ext>
            </a:extLst>
          </p:cNvPr>
          <p:cNvGrpSpPr/>
          <p:nvPr/>
        </p:nvGrpSpPr>
        <p:grpSpPr>
          <a:xfrm>
            <a:off x="2582582" y="1774194"/>
            <a:ext cx="1313180" cy="377096"/>
            <a:chOff x="2582582" y="1774194"/>
            <a:chExt cx="1313180" cy="377096"/>
          </a:xfrm>
        </p:grpSpPr>
        <p:cxnSp>
          <p:nvCxnSpPr>
            <p:cNvPr id="23" name="Straight Arrow Connector 22"/>
            <p:cNvCxnSpPr/>
            <p:nvPr/>
          </p:nvCxnSpPr>
          <p:spPr bwMode="auto">
            <a:xfrm flipH="1" flipV="1">
              <a:off x="2682291" y="2144928"/>
              <a:ext cx="1019207" cy="6362"/>
            </a:xfrm>
            <a:prstGeom prst="straightConnector1">
              <a:avLst/>
            </a:prstGeom>
            <a:solidFill>
              <a:srgbClr val="0183B7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2582582" y="1774194"/>
              <a:ext cx="1313180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600" dirty="0"/>
                <a:t>back-pointer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276130-4374-AB4A-A87F-282B156F8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65</a:t>
            </a:fld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764523-BA75-4644-B060-C4D696EE62FA}"/>
              </a:ext>
            </a:extLst>
          </p:cNvPr>
          <p:cNvGrpSpPr/>
          <p:nvPr/>
        </p:nvGrpSpPr>
        <p:grpSpPr>
          <a:xfrm>
            <a:off x="3589841" y="3561963"/>
            <a:ext cx="1848583" cy="840874"/>
            <a:chOff x="3642518" y="3784230"/>
            <a:chExt cx="1848583" cy="840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25BF41D-B015-C448-BEB7-CF91CD891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38844" y="3784230"/>
              <a:ext cx="542995" cy="54299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E00DF3-624D-074D-BCCD-A82533AADFEF}"/>
                </a:ext>
              </a:extLst>
            </p:cNvPr>
            <p:cNvSpPr txBox="1"/>
            <p:nvPr/>
          </p:nvSpPr>
          <p:spPr>
            <a:xfrm>
              <a:off x="3642518" y="4286550"/>
              <a:ext cx="18485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+mn-lt"/>
                </a:rPr>
                <a:t>nso</a:t>
              </a:r>
              <a:r>
                <a:rPr lang="en-US" sz="1600" dirty="0">
                  <a:latin typeface="+mn-lt"/>
                </a:rPr>
                <a:t> device model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2B55A1-90F5-204F-88CA-3329866AFCEF}"/>
              </a:ext>
            </a:extLst>
          </p:cNvPr>
          <p:cNvGrpSpPr/>
          <p:nvPr/>
        </p:nvGrpSpPr>
        <p:grpSpPr>
          <a:xfrm>
            <a:off x="658083" y="2571749"/>
            <a:ext cx="1335622" cy="917795"/>
            <a:chOff x="658083" y="2571749"/>
            <a:chExt cx="1335622" cy="917795"/>
          </a:xfrm>
        </p:grpSpPr>
        <p:sp>
          <p:nvSpPr>
            <p:cNvPr id="10" name="TextBox 9"/>
            <p:cNvSpPr txBox="1"/>
            <p:nvPr/>
          </p:nvSpPr>
          <p:spPr>
            <a:xfrm>
              <a:off x="658083" y="3175612"/>
              <a:ext cx="1335622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600" dirty="0">
                  <a:solidFill>
                    <a:schemeClr val="bg1"/>
                  </a:solidFill>
                </a:rPr>
                <a:t>NSO service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F1C240B-46FE-0C47-B25A-0D069F6D7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097219" y="2571749"/>
              <a:ext cx="576303" cy="576303"/>
            </a:xfrm>
            <a:prstGeom prst="rect">
              <a:avLst/>
            </a:prstGeom>
          </p:spPr>
        </p:pic>
      </p:grpSp>
      <p:sp>
        <p:nvSpPr>
          <p:cNvPr id="3" name="Triangle 2"/>
          <p:cNvSpPr/>
          <p:nvPr/>
        </p:nvSpPr>
        <p:spPr bwMode="auto">
          <a:xfrm>
            <a:off x="3447333" y="1299424"/>
            <a:ext cx="2133600" cy="1905000"/>
          </a:xfrm>
          <a:prstGeom prst="triangle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r>
              <a:rPr lang="en-US" sz="1400" dirty="0">
                <a:solidFill>
                  <a:schemeClr val="bg1"/>
                </a:solidFill>
                <a:ea typeface="Arial" pitchFamily="-107" charset="0"/>
                <a:cs typeface="Arial" pitchFamily="-107" charset="0"/>
                <a:sym typeface="Arial" pitchFamily="-107" charset="0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4329824" y="2060413"/>
            <a:ext cx="25255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dirty="0">
                <a:highlight>
                  <a:srgbClr val="86DBF2"/>
                </a:highlight>
              </a:rPr>
              <a:t>2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C50A30-5B42-DA4A-BDD7-EC008C3D0B61}"/>
              </a:ext>
            </a:extLst>
          </p:cNvPr>
          <p:cNvCxnSpPr/>
          <p:nvPr/>
        </p:nvCxnSpPr>
        <p:spPr bwMode="auto">
          <a:xfrm>
            <a:off x="4952535" y="2168142"/>
            <a:ext cx="2082026" cy="1368327"/>
          </a:xfrm>
          <a:prstGeom prst="bentConnector3">
            <a:avLst>
              <a:gd name="adj1" fmla="val 100641"/>
            </a:avLst>
          </a:prstGeom>
          <a:solidFill>
            <a:srgbClr val="0183B7"/>
          </a:solidFill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BDC27FF-AF57-E84B-A416-DD09DD73ADF0}"/>
              </a:ext>
            </a:extLst>
          </p:cNvPr>
          <p:cNvSpPr txBox="1"/>
          <p:nvPr/>
        </p:nvSpPr>
        <p:spPr>
          <a:xfrm>
            <a:off x="5536208" y="1629514"/>
            <a:ext cx="1609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Reference count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E50C0C3-CF3A-FB4A-851F-A65CE3D67742}"/>
              </a:ext>
            </a:extLst>
          </p:cNvPr>
          <p:cNvCxnSpPr>
            <a:cxnSpLocks/>
          </p:cNvCxnSpPr>
          <p:nvPr/>
        </p:nvCxnSpPr>
        <p:spPr>
          <a:xfrm flipH="1">
            <a:off x="4644974" y="1881407"/>
            <a:ext cx="763812" cy="3186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3024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5ECCD40-F84B-2A49-9B1C-72230B8EAFD2}"/>
              </a:ext>
            </a:extLst>
          </p:cNvPr>
          <p:cNvGrpSpPr/>
          <p:nvPr/>
        </p:nvGrpSpPr>
        <p:grpSpPr>
          <a:xfrm>
            <a:off x="982162" y="1980317"/>
            <a:ext cx="1667750" cy="749505"/>
            <a:chOff x="982162" y="1980317"/>
            <a:chExt cx="1667750" cy="749505"/>
          </a:xfrm>
        </p:grpSpPr>
        <p:sp>
          <p:nvSpPr>
            <p:cNvPr id="12" name="TextBox 11"/>
            <p:cNvSpPr txBox="1"/>
            <p:nvPr/>
          </p:nvSpPr>
          <p:spPr>
            <a:xfrm>
              <a:off x="1385370" y="1980317"/>
              <a:ext cx="736581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600" dirty="0">
                  <a:solidFill>
                    <a:schemeClr val="bg1"/>
                  </a:solidFill>
                </a:rPr>
                <a:t>svc-B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113AA7C-E6E2-0246-8BAF-D3E6D53B9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2162" y="2339720"/>
              <a:ext cx="1667750" cy="39010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EC84083-E53B-C344-884D-60D02701D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51" y="3376259"/>
            <a:ext cx="1219202" cy="9144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Reconcile?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43996" y="1200554"/>
            <a:ext cx="4285166" cy="643355"/>
          </a:xfrm>
        </p:spPr>
        <p:txBody>
          <a:bodyPr/>
          <a:lstStyle/>
          <a:p>
            <a:r>
              <a:rPr lang="en-US" dirty="0"/>
              <a:t>Brown field – decommission svc-B without reconcile</a:t>
            </a:r>
          </a:p>
        </p:txBody>
      </p:sp>
      <p:sp>
        <p:nvSpPr>
          <p:cNvPr id="25" name="Triangle 24"/>
          <p:cNvSpPr/>
          <p:nvPr/>
        </p:nvSpPr>
        <p:spPr bwMode="auto">
          <a:xfrm>
            <a:off x="6770693" y="3651189"/>
            <a:ext cx="578336" cy="455384"/>
          </a:xfrm>
          <a:prstGeom prst="triangle">
            <a:avLst/>
          </a:prstGeom>
          <a:solidFill>
            <a:schemeClr val="accent5">
              <a:lumMod val="75000"/>
            </a:schemeClr>
          </a:solidFill>
          <a:ln w="12700" cap="flat">
            <a:solidFill>
              <a:schemeClr val="accent5">
                <a:lumMod val="75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r>
              <a:rPr lang="en-US" sz="1400" dirty="0">
                <a:solidFill>
                  <a:schemeClr val="bg1"/>
                </a:solidFill>
                <a:ea typeface="Arial" pitchFamily="-107" charset="0"/>
                <a:cs typeface="Arial" pitchFamily="-107" charset="0"/>
                <a:sym typeface="Arial" pitchFamily="-107" charset="0"/>
              </a:rPr>
              <a:t>B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B4FFF-09D8-354D-8D62-E9B2801B3CFE}"/>
              </a:ext>
            </a:extLst>
          </p:cNvPr>
          <p:cNvGrpSpPr/>
          <p:nvPr/>
        </p:nvGrpSpPr>
        <p:grpSpPr>
          <a:xfrm>
            <a:off x="2582582" y="1774194"/>
            <a:ext cx="1313180" cy="377096"/>
            <a:chOff x="2582582" y="1774194"/>
            <a:chExt cx="1313180" cy="377096"/>
          </a:xfrm>
        </p:grpSpPr>
        <p:cxnSp>
          <p:nvCxnSpPr>
            <p:cNvPr id="23" name="Straight Arrow Connector 22"/>
            <p:cNvCxnSpPr/>
            <p:nvPr/>
          </p:nvCxnSpPr>
          <p:spPr bwMode="auto">
            <a:xfrm flipH="1" flipV="1">
              <a:off x="2682291" y="2144928"/>
              <a:ext cx="1019207" cy="6362"/>
            </a:xfrm>
            <a:prstGeom prst="straightConnector1">
              <a:avLst/>
            </a:prstGeom>
            <a:solidFill>
              <a:srgbClr val="0183B7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2582582" y="1774194"/>
              <a:ext cx="1313180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600" dirty="0"/>
                <a:t>back-pointer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276130-4374-AB4A-A87F-282B156F8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66</a:t>
            </a:fld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764523-BA75-4644-B060-C4D696EE62FA}"/>
              </a:ext>
            </a:extLst>
          </p:cNvPr>
          <p:cNvGrpSpPr/>
          <p:nvPr/>
        </p:nvGrpSpPr>
        <p:grpSpPr>
          <a:xfrm>
            <a:off x="3589841" y="3561963"/>
            <a:ext cx="1848583" cy="840874"/>
            <a:chOff x="3642518" y="3784230"/>
            <a:chExt cx="1848583" cy="840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25BF41D-B015-C448-BEB7-CF91CD891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38844" y="3784230"/>
              <a:ext cx="542995" cy="54299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E00DF3-624D-074D-BCCD-A82533AADFEF}"/>
                </a:ext>
              </a:extLst>
            </p:cNvPr>
            <p:cNvSpPr txBox="1"/>
            <p:nvPr/>
          </p:nvSpPr>
          <p:spPr>
            <a:xfrm>
              <a:off x="3642518" y="4286550"/>
              <a:ext cx="18485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+mn-lt"/>
                </a:rPr>
                <a:t>nso</a:t>
              </a:r>
              <a:r>
                <a:rPr lang="en-US" sz="1600" dirty="0">
                  <a:latin typeface="+mn-lt"/>
                </a:rPr>
                <a:t> device model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2B55A1-90F5-204F-88CA-3329866AFCEF}"/>
              </a:ext>
            </a:extLst>
          </p:cNvPr>
          <p:cNvGrpSpPr/>
          <p:nvPr/>
        </p:nvGrpSpPr>
        <p:grpSpPr>
          <a:xfrm>
            <a:off x="658083" y="2571749"/>
            <a:ext cx="1335622" cy="917795"/>
            <a:chOff x="658083" y="2571749"/>
            <a:chExt cx="1335622" cy="917795"/>
          </a:xfrm>
        </p:grpSpPr>
        <p:sp>
          <p:nvSpPr>
            <p:cNvPr id="10" name="TextBox 9"/>
            <p:cNvSpPr txBox="1"/>
            <p:nvPr/>
          </p:nvSpPr>
          <p:spPr>
            <a:xfrm>
              <a:off x="658083" y="3175612"/>
              <a:ext cx="1335622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600" dirty="0">
                  <a:solidFill>
                    <a:schemeClr val="bg1"/>
                  </a:solidFill>
                </a:rPr>
                <a:t>NSO service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F1C240B-46FE-0C47-B25A-0D069F6D7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097219" y="2571749"/>
              <a:ext cx="576303" cy="576303"/>
            </a:xfrm>
            <a:prstGeom prst="rect">
              <a:avLst/>
            </a:prstGeom>
          </p:spPr>
        </p:pic>
      </p:grpSp>
      <p:sp>
        <p:nvSpPr>
          <p:cNvPr id="3" name="Triangle 2"/>
          <p:cNvSpPr/>
          <p:nvPr/>
        </p:nvSpPr>
        <p:spPr bwMode="auto">
          <a:xfrm>
            <a:off x="3447333" y="1299424"/>
            <a:ext cx="2133600" cy="1905000"/>
          </a:xfrm>
          <a:prstGeom prst="triangle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r>
              <a:rPr lang="en-US" sz="1400" dirty="0">
                <a:solidFill>
                  <a:schemeClr val="bg1"/>
                </a:solidFill>
                <a:ea typeface="Arial" pitchFamily="-107" charset="0"/>
                <a:cs typeface="Arial" pitchFamily="-107" charset="0"/>
                <a:sym typeface="Arial" pitchFamily="-107" charset="0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4329824" y="2060413"/>
            <a:ext cx="25255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dirty="0">
                <a:highlight>
                  <a:srgbClr val="86DBF2"/>
                </a:highlight>
              </a:rPr>
              <a:t>2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C50A30-5B42-DA4A-BDD7-EC008C3D0B61}"/>
              </a:ext>
            </a:extLst>
          </p:cNvPr>
          <p:cNvCxnSpPr/>
          <p:nvPr/>
        </p:nvCxnSpPr>
        <p:spPr bwMode="auto">
          <a:xfrm>
            <a:off x="4952535" y="2168142"/>
            <a:ext cx="2082026" cy="1368327"/>
          </a:xfrm>
          <a:prstGeom prst="bentConnector3">
            <a:avLst>
              <a:gd name="adj1" fmla="val 100641"/>
            </a:avLst>
          </a:prstGeom>
          <a:solidFill>
            <a:srgbClr val="0183B7"/>
          </a:solidFill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9BAD01A-57D8-6845-A9C6-0DBB37DF022B}"/>
              </a:ext>
            </a:extLst>
          </p:cNvPr>
          <p:cNvSpPr txBox="1"/>
          <p:nvPr/>
        </p:nvSpPr>
        <p:spPr>
          <a:xfrm>
            <a:off x="5536208" y="1629514"/>
            <a:ext cx="1609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Reference count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64A7CD-AEBE-DB43-8108-38AB357429F9}"/>
              </a:ext>
            </a:extLst>
          </p:cNvPr>
          <p:cNvCxnSpPr>
            <a:cxnSpLocks/>
          </p:cNvCxnSpPr>
          <p:nvPr/>
        </p:nvCxnSpPr>
        <p:spPr>
          <a:xfrm flipH="1">
            <a:off x="4644974" y="1881407"/>
            <a:ext cx="763812" cy="3186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26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C84083-E53B-C344-884D-60D02701D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051" y="3376259"/>
            <a:ext cx="1219202" cy="9144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Reconcile?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43996" y="1200554"/>
            <a:ext cx="4138383" cy="1517932"/>
          </a:xfrm>
        </p:spPr>
        <p:txBody>
          <a:bodyPr/>
          <a:lstStyle/>
          <a:p>
            <a:r>
              <a:rPr lang="en-US" dirty="0"/>
              <a:t>Brown field – decommission svc-B without reconcile</a:t>
            </a:r>
          </a:p>
          <a:p>
            <a:r>
              <a:rPr lang="en-US" dirty="0">
                <a:solidFill>
                  <a:schemeClr val="accent1"/>
                </a:solidFill>
              </a:rPr>
              <a:t>B is not removed from device</a:t>
            </a:r>
          </a:p>
          <a:p>
            <a:r>
              <a:rPr lang="en-US" dirty="0">
                <a:solidFill>
                  <a:schemeClr val="accent1"/>
                </a:solidFill>
              </a:rPr>
              <a:t>NSO is not managing B</a:t>
            </a:r>
          </a:p>
        </p:txBody>
      </p:sp>
      <p:sp>
        <p:nvSpPr>
          <p:cNvPr id="25" name="Triangle 24"/>
          <p:cNvSpPr/>
          <p:nvPr/>
        </p:nvSpPr>
        <p:spPr bwMode="auto">
          <a:xfrm>
            <a:off x="6770693" y="3651189"/>
            <a:ext cx="578336" cy="455384"/>
          </a:xfrm>
          <a:prstGeom prst="triangle">
            <a:avLst/>
          </a:prstGeom>
          <a:solidFill>
            <a:schemeClr val="accent5">
              <a:lumMod val="75000"/>
            </a:schemeClr>
          </a:solidFill>
          <a:ln w="12700" cap="flat">
            <a:solidFill>
              <a:schemeClr val="accent5">
                <a:lumMod val="75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r>
              <a:rPr lang="en-US" sz="1400" dirty="0">
                <a:solidFill>
                  <a:schemeClr val="bg1"/>
                </a:solidFill>
                <a:ea typeface="Arial" pitchFamily="-107" charset="0"/>
                <a:cs typeface="Arial" pitchFamily="-107" charset="0"/>
                <a:sym typeface="Arial" pitchFamily="-107" charset="0"/>
              </a:rPr>
              <a:t>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276130-4374-AB4A-A87F-282B156F8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67</a:t>
            </a:fld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764523-BA75-4644-B060-C4D696EE62FA}"/>
              </a:ext>
            </a:extLst>
          </p:cNvPr>
          <p:cNvGrpSpPr/>
          <p:nvPr/>
        </p:nvGrpSpPr>
        <p:grpSpPr>
          <a:xfrm>
            <a:off x="3589841" y="3561963"/>
            <a:ext cx="1848583" cy="840874"/>
            <a:chOff x="3642518" y="3784230"/>
            <a:chExt cx="1848583" cy="840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25BF41D-B015-C448-BEB7-CF91CD891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8844" y="3784230"/>
              <a:ext cx="542995" cy="54299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E00DF3-624D-074D-BCCD-A82533AADFEF}"/>
                </a:ext>
              </a:extLst>
            </p:cNvPr>
            <p:cNvSpPr txBox="1"/>
            <p:nvPr/>
          </p:nvSpPr>
          <p:spPr>
            <a:xfrm>
              <a:off x="3642518" y="4286550"/>
              <a:ext cx="18485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+mn-lt"/>
                </a:rPr>
                <a:t>nso</a:t>
              </a:r>
              <a:r>
                <a:rPr lang="en-US" sz="1600" dirty="0">
                  <a:latin typeface="+mn-lt"/>
                </a:rPr>
                <a:t> device model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2B55A1-90F5-204F-88CA-3329866AFCEF}"/>
              </a:ext>
            </a:extLst>
          </p:cNvPr>
          <p:cNvGrpSpPr/>
          <p:nvPr/>
        </p:nvGrpSpPr>
        <p:grpSpPr>
          <a:xfrm>
            <a:off x="658083" y="2571749"/>
            <a:ext cx="1335622" cy="917795"/>
            <a:chOff x="658083" y="2571749"/>
            <a:chExt cx="1335622" cy="917795"/>
          </a:xfrm>
        </p:grpSpPr>
        <p:sp>
          <p:nvSpPr>
            <p:cNvPr id="10" name="TextBox 9"/>
            <p:cNvSpPr txBox="1"/>
            <p:nvPr/>
          </p:nvSpPr>
          <p:spPr>
            <a:xfrm>
              <a:off x="658083" y="3175612"/>
              <a:ext cx="1335622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600" dirty="0">
                  <a:solidFill>
                    <a:schemeClr val="bg1"/>
                  </a:solidFill>
                </a:rPr>
                <a:t>NSO service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F1C240B-46FE-0C47-B25A-0D069F6D7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097219" y="2571749"/>
              <a:ext cx="576303" cy="576303"/>
            </a:xfrm>
            <a:prstGeom prst="rect">
              <a:avLst/>
            </a:prstGeom>
          </p:spPr>
        </p:pic>
      </p:grpSp>
      <p:sp>
        <p:nvSpPr>
          <p:cNvPr id="3" name="Triangle 2"/>
          <p:cNvSpPr/>
          <p:nvPr/>
        </p:nvSpPr>
        <p:spPr bwMode="auto">
          <a:xfrm>
            <a:off x="3447333" y="1299424"/>
            <a:ext cx="2133600" cy="1905000"/>
          </a:xfrm>
          <a:prstGeom prst="triangle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r>
              <a:rPr lang="en-US" sz="1400" dirty="0">
                <a:solidFill>
                  <a:schemeClr val="bg1"/>
                </a:solidFill>
                <a:ea typeface="Arial" pitchFamily="-107" charset="0"/>
                <a:cs typeface="Arial" pitchFamily="-107" charset="0"/>
                <a:sym typeface="Arial" pitchFamily="-107" charset="0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4329824" y="2060413"/>
            <a:ext cx="25255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dirty="0"/>
              <a:t>1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C50A30-5B42-DA4A-BDD7-EC008C3D0B61}"/>
              </a:ext>
            </a:extLst>
          </p:cNvPr>
          <p:cNvCxnSpPr/>
          <p:nvPr/>
        </p:nvCxnSpPr>
        <p:spPr bwMode="auto">
          <a:xfrm>
            <a:off x="4952535" y="2168142"/>
            <a:ext cx="2082026" cy="1368327"/>
          </a:xfrm>
          <a:prstGeom prst="bentConnector3">
            <a:avLst>
              <a:gd name="adj1" fmla="val 100641"/>
            </a:avLst>
          </a:prstGeom>
          <a:solidFill>
            <a:srgbClr val="0183B7"/>
          </a:solidFill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F84D8AC-4891-B246-BAC3-6B2736144B8C}"/>
              </a:ext>
            </a:extLst>
          </p:cNvPr>
          <p:cNvSpPr txBox="1"/>
          <p:nvPr/>
        </p:nvSpPr>
        <p:spPr>
          <a:xfrm>
            <a:off x="5536208" y="1629514"/>
            <a:ext cx="1609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Reference count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9CBF68-CFA9-3942-8617-534D246256F8}"/>
              </a:ext>
            </a:extLst>
          </p:cNvPr>
          <p:cNvCxnSpPr>
            <a:cxnSpLocks/>
          </p:cNvCxnSpPr>
          <p:nvPr/>
        </p:nvCxnSpPr>
        <p:spPr>
          <a:xfrm flipH="1">
            <a:off x="4644974" y="1881407"/>
            <a:ext cx="763812" cy="3186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69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5ECCD40-F84B-2A49-9B1C-72230B8EAFD2}"/>
              </a:ext>
            </a:extLst>
          </p:cNvPr>
          <p:cNvGrpSpPr/>
          <p:nvPr/>
        </p:nvGrpSpPr>
        <p:grpSpPr>
          <a:xfrm>
            <a:off x="982162" y="1980317"/>
            <a:ext cx="1667750" cy="749505"/>
            <a:chOff x="982162" y="1980317"/>
            <a:chExt cx="1667750" cy="749505"/>
          </a:xfrm>
        </p:grpSpPr>
        <p:sp>
          <p:nvSpPr>
            <p:cNvPr id="12" name="TextBox 11"/>
            <p:cNvSpPr txBox="1"/>
            <p:nvPr/>
          </p:nvSpPr>
          <p:spPr>
            <a:xfrm>
              <a:off x="1385370" y="1980317"/>
              <a:ext cx="736581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600" dirty="0">
                  <a:solidFill>
                    <a:schemeClr val="bg1"/>
                  </a:solidFill>
                </a:rPr>
                <a:t>svc-B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113AA7C-E6E2-0246-8BAF-D3E6D53B9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2162" y="2339720"/>
              <a:ext cx="1667750" cy="39010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EC84083-E53B-C344-884D-60D02701D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51" y="3376259"/>
            <a:ext cx="1219202" cy="9144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Reconcile to Reset the Reference Count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43996" y="1200554"/>
            <a:ext cx="4285166" cy="643355"/>
          </a:xfrm>
        </p:spPr>
        <p:txBody>
          <a:bodyPr/>
          <a:lstStyle/>
          <a:p>
            <a:r>
              <a:rPr lang="en-US" dirty="0"/>
              <a:t>Brown field – before reset</a:t>
            </a:r>
          </a:p>
        </p:txBody>
      </p:sp>
      <p:sp>
        <p:nvSpPr>
          <p:cNvPr id="25" name="Triangle 24"/>
          <p:cNvSpPr/>
          <p:nvPr/>
        </p:nvSpPr>
        <p:spPr bwMode="auto">
          <a:xfrm>
            <a:off x="6770693" y="3651189"/>
            <a:ext cx="578336" cy="455384"/>
          </a:xfrm>
          <a:prstGeom prst="triangle">
            <a:avLst/>
          </a:prstGeom>
          <a:solidFill>
            <a:schemeClr val="accent5">
              <a:lumMod val="75000"/>
            </a:schemeClr>
          </a:solidFill>
          <a:ln w="12700" cap="flat">
            <a:solidFill>
              <a:schemeClr val="accent5">
                <a:lumMod val="75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r>
              <a:rPr lang="en-US" sz="1400" dirty="0">
                <a:solidFill>
                  <a:schemeClr val="bg1"/>
                </a:solidFill>
                <a:ea typeface="Arial" pitchFamily="-107" charset="0"/>
                <a:cs typeface="Arial" pitchFamily="-107" charset="0"/>
                <a:sym typeface="Arial" pitchFamily="-107" charset="0"/>
              </a:rPr>
              <a:t>B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B4FFF-09D8-354D-8D62-E9B2801B3CFE}"/>
              </a:ext>
            </a:extLst>
          </p:cNvPr>
          <p:cNvGrpSpPr/>
          <p:nvPr/>
        </p:nvGrpSpPr>
        <p:grpSpPr>
          <a:xfrm>
            <a:off x="2617934" y="1843909"/>
            <a:ext cx="1313180" cy="377096"/>
            <a:chOff x="2582582" y="1774194"/>
            <a:chExt cx="1313180" cy="377096"/>
          </a:xfrm>
        </p:grpSpPr>
        <p:cxnSp>
          <p:nvCxnSpPr>
            <p:cNvPr id="23" name="Straight Arrow Connector 22"/>
            <p:cNvCxnSpPr/>
            <p:nvPr/>
          </p:nvCxnSpPr>
          <p:spPr bwMode="auto">
            <a:xfrm flipH="1" flipV="1">
              <a:off x="2682291" y="2144928"/>
              <a:ext cx="1019207" cy="6362"/>
            </a:xfrm>
            <a:prstGeom prst="straightConnector1">
              <a:avLst/>
            </a:prstGeom>
            <a:solidFill>
              <a:srgbClr val="0183B7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2582582" y="1774194"/>
              <a:ext cx="1313180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600" dirty="0"/>
                <a:t>back-pointer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276130-4374-AB4A-A87F-282B156F8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68</a:t>
            </a:fld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764523-BA75-4644-B060-C4D696EE62FA}"/>
              </a:ext>
            </a:extLst>
          </p:cNvPr>
          <p:cNvGrpSpPr/>
          <p:nvPr/>
        </p:nvGrpSpPr>
        <p:grpSpPr>
          <a:xfrm>
            <a:off x="3589841" y="3561963"/>
            <a:ext cx="1848583" cy="840874"/>
            <a:chOff x="3642518" y="3784230"/>
            <a:chExt cx="1848583" cy="840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25BF41D-B015-C448-BEB7-CF91CD891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38844" y="3784230"/>
              <a:ext cx="542995" cy="54299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E00DF3-624D-074D-BCCD-A82533AADFEF}"/>
                </a:ext>
              </a:extLst>
            </p:cNvPr>
            <p:cNvSpPr txBox="1"/>
            <p:nvPr/>
          </p:nvSpPr>
          <p:spPr>
            <a:xfrm>
              <a:off x="3642518" y="4286550"/>
              <a:ext cx="18485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+mn-lt"/>
                </a:rPr>
                <a:t>nso</a:t>
              </a:r>
              <a:r>
                <a:rPr lang="en-US" sz="1600" dirty="0">
                  <a:latin typeface="+mn-lt"/>
                </a:rPr>
                <a:t> device model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2B55A1-90F5-204F-88CA-3329866AFCEF}"/>
              </a:ext>
            </a:extLst>
          </p:cNvPr>
          <p:cNvGrpSpPr/>
          <p:nvPr/>
        </p:nvGrpSpPr>
        <p:grpSpPr>
          <a:xfrm>
            <a:off x="658083" y="2571749"/>
            <a:ext cx="1335622" cy="917795"/>
            <a:chOff x="658083" y="2571749"/>
            <a:chExt cx="1335622" cy="917795"/>
          </a:xfrm>
        </p:grpSpPr>
        <p:sp>
          <p:nvSpPr>
            <p:cNvPr id="10" name="TextBox 9"/>
            <p:cNvSpPr txBox="1"/>
            <p:nvPr/>
          </p:nvSpPr>
          <p:spPr>
            <a:xfrm>
              <a:off x="658083" y="3175612"/>
              <a:ext cx="1335622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600" dirty="0">
                  <a:solidFill>
                    <a:schemeClr val="bg1"/>
                  </a:solidFill>
                </a:rPr>
                <a:t>NSO service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F1C240B-46FE-0C47-B25A-0D069F6D7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097219" y="2571749"/>
              <a:ext cx="576303" cy="576303"/>
            </a:xfrm>
            <a:prstGeom prst="rect">
              <a:avLst/>
            </a:prstGeom>
          </p:spPr>
        </p:pic>
      </p:grpSp>
      <p:sp>
        <p:nvSpPr>
          <p:cNvPr id="3" name="Triangle 2"/>
          <p:cNvSpPr/>
          <p:nvPr/>
        </p:nvSpPr>
        <p:spPr bwMode="auto">
          <a:xfrm>
            <a:off x="3447333" y="1299424"/>
            <a:ext cx="2133600" cy="1905000"/>
          </a:xfrm>
          <a:prstGeom prst="triangle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r>
              <a:rPr lang="en-US" sz="1400" dirty="0">
                <a:solidFill>
                  <a:schemeClr val="bg1"/>
                </a:solidFill>
                <a:ea typeface="Arial" pitchFamily="-107" charset="0"/>
                <a:cs typeface="Arial" pitchFamily="-107" charset="0"/>
                <a:sym typeface="Arial" pitchFamily="-107" charset="0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4329824" y="2060413"/>
            <a:ext cx="25255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dirty="0">
                <a:highlight>
                  <a:srgbClr val="86DBF2"/>
                </a:highlight>
              </a:rPr>
              <a:t>2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C50A30-5B42-DA4A-BDD7-EC008C3D0B61}"/>
              </a:ext>
            </a:extLst>
          </p:cNvPr>
          <p:cNvCxnSpPr/>
          <p:nvPr/>
        </p:nvCxnSpPr>
        <p:spPr bwMode="auto">
          <a:xfrm>
            <a:off x="4952535" y="2168142"/>
            <a:ext cx="2082026" cy="1368327"/>
          </a:xfrm>
          <a:prstGeom prst="bentConnector3">
            <a:avLst>
              <a:gd name="adj1" fmla="val 100641"/>
            </a:avLst>
          </a:prstGeom>
          <a:solidFill>
            <a:srgbClr val="0183B7"/>
          </a:solidFill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524BC49-6378-3842-AADF-A7DABB3D6638}"/>
              </a:ext>
            </a:extLst>
          </p:cNvPr>
          <p:cNvSpPr txBox="1"/>
          <p:nvPr/>
        </p:nvSpPr>
        <p:spPr>
          <a:xfrm>
            <a:off x="5536208" y="1629514"/>
            <a:ext cx="1609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Reference count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0DB7E8-B93B-8045-88F6-0498563EFF21}"/>
              </a:ext>
            </a:extLst>
          </p:cNvPr>
          <p:cNvCxnSpPr>
            <a:cxnSpLocks/>
          </p:cNvCxnSpPr>
          <p:nvPr/>
        </p:nvCxnSpPr>
        <p:spPr>
          <a:xfrm flipH="1">
            <a:off x="4644974" y="1881407"/>
            <a:ext cx="763812" cy="3186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1604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5ECCD40-F84B-2A49-9B1C-72230B8EAFD2}"/>
              </a:ext>
            </a:extLst>
          </p:cNvPr>
          <p:cNvGrpSpPr/>
          <p:nvPr/>
        </p:nvGrpSpPr>
        <p:grpSpPr>
          <a:xfrm>
            <a:off x="982162" y="1980317"/>
            <a:ext cx="1667750" cy="749505"/>
            <a:chOff x="982162" y="1980317"/>
            <a:chExt cx="1667750" cy="749505"/>
          </a:xfrm>
        </p:grpSpPr>
        <p:sp>
          <p:nvSpPr>
            <p:cNvPr id="12" name="TextBox 11"/>
            <p:cNvSpPr txBox="1"/>
            <p:nvPr/>
          </p:nvSpPr>
          <p:spPr>
            <a:xfrm>
              <a:off x="1385370" y="1980317"/>
              <a:ext cx="736581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600" dirty="0">
                  <a:solidFill>
                    <a:schemeClr val="bg1"/>
                  </a:solidFill>
                </a:rPr>
                <a:t>svc-B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113AA7C-E6E2-0246-8BAF-D3E6D53B9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2162" y="2339720"/>
              <a:ext cx="1667750" cy="39010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EC84083-E53B-C344-884D-60D02701D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51" y="3376259"/>
            <a:ext cx="1219202" cy="9144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Solution: Reset the Reference Count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43996" y="1200554"/>
            <a:ext cx="4285166" cy="643355"/>
          </a:xfrm>
        </p:spPr>
        <p:txBody>
          <a:bodyPr/>
          <a:lstStyle/>
          <a:p>
            <a:r>
              <a:rPr lang="en-US" dirty="0"/>
              <a:t>Brown field – after reset</a:t>
            </a:r>
          </a:p>
          <a:p>
            <a:r>
              <a:rPr lang="en-US" dirty="0">
                <a:solidFill>
                  <a:schemeClr val="accent1"/>
                </a:solidFill>
              </a:rPr>
              <a:t>NSO is managing B</a:t>
            </a:r>
          </a:p>
        </p:txBody>
      </p:sp>
      <p:sp>
        <p:nvSpPr>
          <p:cNvPr id="25" name="Triangle 24"/>
          <p:cNvSpPr/>
          <p:nvPr/>
        </p:nvSpPr>
        <p:spPr bwMode="auto">
          <a:xfrm>
            <a:off x="6770693" y="3651189"/>
            <a:ext cx="578336" cy="455384"/>
          </a:xfrm>
          <a:prstGeom prst="triangle">
            <a:avLst/>
          </a:prstGeom>
          <a:solidFill>
            <a:schemeClr val="accent5">
              <a:lumMod val="75000"/>
            </a:schemeClr>
          </a:solidFill>
          <a:ln w="12700" cap="flat">
            <a:solidFill>
              <a:schemeClr val="accent5">
                <a:lumMod val="75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r>
              <a:rPr lang="en-US" sz="1400" dirty="0">
                <a:solidFill>
                  <a:schemeClr val="bg1"/>
                </a:solidFill>
                <a:ea typeface="Arial" pitchFamily="-107" charset="0"/>
                <a:cs typeface="Arial" pitchFamily="-107" charset="0"/>
                <a:sym typeface="Arial" pitchFamily="-107" charset="0"/>
              </a:rPr>
              <a:t>B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B4FFF-09D8-354D-8D62-E9B2801B3CFE}"/>
              </a:ext>
            </a:extLst>
          </p:cNvPr>
          <p:cNvGrpSpPr/>
          <p:nvPr/>
        </p:nvGrpSpPr>
        <p:grpSpPr>
          <a:xfrm>
            <a:off x="2582582" y="1896742"/>
            <a:ext cx="1313180" cy="377096"/>
            <a:chOff x="2582582" y="1774194"/>
            <a:chExt cx="1313180" cy="377096"/>
          </a:xfrm>
        </p:grpSpPr>
        <p:cxnSp>
          <p:nvCxnSpPr>
            <p:cNvPr id="23" name="Straight Arrow Connector 22"/>
            <p:cNvCxnSpPr/>
            <p:nvPr/>
          </p:nvCxnSpPr>
          <p:spPr bwMode="auto">
            <a:xfrm flipH="1" flipV="1">
              <a:off x="2682291" y="2144928"/>
              <a:ext cx="1019207" cy="6362"/>
            </a:xfrm>
            <a:prstGeom prst="straightConnector1">
              <a:avLst/>
            </a:prstGeom>
            <a:solidFill>
              <a:srgbClr val="0183B7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2582582" y="1774194"/>
              <a:ext cx="1313180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600" dirty="0"/>
                <a:t>back-pointer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276130-4374-AB4A-A87F-282B156F8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69</a:t>
            </a:fld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764523-BA75-4644-B060-C4D696EE62FA}"/>
              </a:ext>
            </a:extLst>
          </p:cNvPr>
          <p:cNvGrpSpPr/>
          <p:nvPr/>
        </p:nvGrpSpPr>
        <p:grpSpPr>
          <a:xfrm>
            <a:off x="3589841" y="3561963"/>
            <a:ext cx="1848583" cy="840874"/>
            <a:chOff x="3642518" y="3784230"/>
            <a:chExt cx="1848583" cy="840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25BF41D-B015-C448-BEB7-CF91CD891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38844" y="3784230"/>
              <a:ext cx="542995" cy="54299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E00DF3-624D-074D-BCCD-A82533AADFEF}"/>
                </a:ext>
              </a:extLst>
            </p:cNvPr>
            <p:cNvSpPr txBox="1"/>
            <p:nvPr/>
          </p:nvSpPr>
          <p:spPr>
            <a:xfrm>
              <a:off x="3642518" y="4286550"/>
              <a:ext cx="18485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+mn-lt"/>
                </a:rPr>
                <a:t>nso</a:t>
              </a:r>
              <a:r>
                <a:rPr lang="en-US" sz="1600" dirty="0">
                  <a:latin typeface="+mn-lt"/>
                </a:rPr>
                <a:t> device model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2B55A1-90F5-204F-88CA-3329866AFCEF}"/>
              </a:ext>
            </a:extLst>
          </p:cNvPr>
          <p:cNvGrpSpPr/>
          <p:nvPr/>
        </p:nvGrpSpPr>
        <p:grpSpPr>
          <a:xfrm>
            <a:off x="658083" y="2571749"/>
            <a:ext cx="1335622" cy="917795"/>
            <a:chOff x="658083" y="2571749"/>
            <a:chExt cx="1335622" cy="917795"/>
          </a:xfrm>
        </p:grpSpPr>
        <p:sp>
          <p:nvSpPr>
            <p:cNvPr id="10" name="TextBox 9"/>
            <p:cNvSpPr txBox="1"/>
            <p:nvPr/>
          </p:nvSpPr>
          <p:spPr>
            <a:xfrm>
              <a:off x="658083" y="3175612"/>
              <a:ext cx="1335622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600" dirty="0">
                  <a:solidFill>
                    <a:schemeClr val="bg1"/>
                  </a:solidFill>
                </a:rPr>
                <a:t>NSO service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F1C240B-46FE-0C47-B25A-0D069F6D7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097219" y="2571749"/>
              <a:ext cx="576303" cy="576303"/>
            </a:xfrm>
            <a:prstGeom prst="rect">
              <a:avLst/>
            </a:prstGeom>
          </p:spPr>
        </p:pic>
      </p:grpSp>
      <p:sp>
        <p:nvSpPr>
          <p:cNvPr id="3" name="Triangle 2"/>
          <p:cNvSpPr/>
          <p:nvPr/>
        </p:nvSpPr>
        <p:spPr bwMode="auto">
          <a:xfrm>
            <a:off x="3447333" y="1299424"/>
            <a:ext cx="2133600" cy="1905000"/>
          </a:xfrm>
          <a:prstGeom prst="triangle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r>
              <a:rPr lang="en-US" sz="1400" dirty="0">
                <a:solidFill>
                  <a:schemeClr val="bg1"/>
                </a:solidFill>
                <a:ea typeface="Arial" pitchFamily="-107" charset="0"/>
                <a:cs typeface="Arial" pitchFamily="-107" charset="0"/>
                <a:sym typeface="Arial" pitchFamily="-107" charset="0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4329824" y="2060413"/>
            <a:ext cx="25255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D80359-C0AF-CA49-A12A-C2542A9A4872}"/>
              </a:ext>
            </a:extLst>
          </p:cNvPr>
          <p:cNvSpPr txBox="1"/>
          <p:nvPr/>
        </p:nvSpPr>
        <p:spPr>
          <a:xfrm>
            <a:off x="5536208" y="1629514"/>
            <a:ext cx="1609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Reference count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5D5C161-B6ED-7F4D-A6FF-312C822511AA}"/>
              </a:ext>
            </a:extLst>
          </p:cNvPr>
          <p:cNvCxnSpPr>
            <a:cxnSpLocks/>
          </p:cNvCxnSpPr>
          <p:nvPr/>
        </p:nvCxnSpPr>
        <p:spPr>
          <a:xfrm flipH="1">
            <a:off x="4644974" y="1881407"/>
            <a:ext cx="763812" cy="3186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47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BF1B4-9B87-5842-87CD-FCF0B5900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The act of finding something that had not been known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DF4796-EF5E-3643-A311-D01976831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440" y="1356127"/>
            <a:ext cx="3440710" cy="229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7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5ECCD40-F84B-2A49-9B1C-72230B8EAFD2}"/>
              </a:ext>
            </a:extLst>
          </p:cNvPr>
          <p:cNvGrpSpPr/>
          <p:nvPr/>
        </p:nvGrpSpPr>
        <p:grpSpPr>
          <a:xfrm>
            <a:off x="982162" y="1980317"/>
            <a:ext cx="1667750" cy="749505"/>
            <a:chOff x="982162" y="1980317"/>
            <a:chExt cx="1667750" cy="749505"/>
          </a:xfrm>
        </p:grpSpPr>
        <p:sp>
          <p:nvSpPr>
            <p:cNvPr id="12" name="TextBox 11"/>
            <p:cNvSpPr txBox="1"/>
            <p:nvPr/>
          </p:nvSpPr>
          <p:spPr>
            <a:xfrm>
              <a:off x="1385370" y="1980317"/>
              <a:ext cx="736581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600" dirty="0">
                  <a:solidFill>
                    <a:schemeClr val="bg1"/>
                  </a:solidFill>
                </a:rPr>
                <a:t>svc-B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113AA7C-E6E2-0246-8BAF-D3E6D53B9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2162" y="2339720"/>
              <a:ext cx="1667750" cy="39010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EC84083-E53B-C344-884D-60D02701D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51" y="3376259"/>
            <a:ext cx="1219202" cy="9144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Solution: Reset the Reference Count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43996" y="1200554"/>
            <a:ext cx="4285166" cy="643355"/>
          </a:xfrm>
        </p:spPr>
        <p:txBody>
          <a:bodyPr/>
          <a:lstStyle/>
          <a:p>
            <a:r>
              <a:rPr lang="en-US" dirty="0"/>
              <a:t>Brown field – decommission svc-B after reconcile</a:t>
            </a:r>
          </a:p>
        </p:txBody>
      </p:sp>
      <p:sp>
        <p:nvSpPr>
          <p:cNvPr id="25" name="Triangle 24"/>
          <p:cNvSpPr/>
          <p:nvPr/>
        </p:nvSpPr>
        <p:spPr bwMode="auto">
          <a:xfrm>
            <a:off x="6770693" y="3651189"/>
            <a:ext cx="578336" cy="455384"/>
          </a:xfrm>
          <a:prstGeom prst="triangle">
            <a:avLst/>
          </a:prstGeom>
          <a:solidFill>
            <a:schemeClr val="accent5">
              <a:lumMod val="75000"/>
            </a:schemeClr>
          </a:solidFill>
          <a:ln w="12700" cap="flat">
            <a:solidFill>
              <a:schemeClr val="accent5">
                <a:lumMod val="75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r>
              <a:rPr lang="en-US" sz="1400" dirty="0">
                <a:solidFill>
                  <a:schemeClr val="bg1"/>
                </a:solidFill>
                <a:ea typeface="Arial" pitchFamily="-107" charset="0"/>
                <a:cs typeface="Arial" pitchFamily="-107" charset="0"/>
                <a:sym typeface="Arial" pitchFamily="-107" charset="0"/>
              </a:rPr>
              <a:t>B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B4FFF-09D8-354D-8D62-E9B2801B3CFE}"/>
              </a:ext>
            </a:extLst>
          </p:cNvPr>
          <p:cNvGrpSpPr/>
          <p:nvPr/>
        </p:nvGrpSpPr>
        <p:grpSpPr>
          <a:xfrm>
            <a:off x="2649912" y="1864476"/>
            <a:ext cx="1313180" cy="377096"/>
            <a:chOff x="2582582" y="1774194"/>
            <a:chExt cx="1313180" cy="377096"/>
          </a:xfrm>
        </p:grpSpPr>
        <p:cxnSp>
          <p:nvCxnSpPr>
            <p:cNvPr id="23" name="Straight Arrow Connector 22"/>
            <p:cNvCxnSpPr/>
            <p:nvPr/>
          </p:nvCxnSpPr>
          <p:spPr bwMode="auto">
            <a:xfrm flipH="1" flipV="1">
              <a:off x="2682291" y="2144928"/>
              <a:ext cx="1019207" cy="6362"/>
            </a:xfrm>
            <a:prstGeom prst="straightConnector1">
              <a:avLst/>
            </a:prstGeom>
            <a:solidFill>
              <a:srgbClr val="0183B7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2582582" y="1774194"/>
              <a:ext cx="1313180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600" dirty="0"/>
                <a:t>back-pointer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276130-4374-AB4A-A87F-282B156F8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70</a:t>
            </a:fld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764523-BA75-4644-B060-C4D696EE62FA}"/>
              </a:ext>
            </a:extLst>
          </p:cNvPr>
          <p:cNvGrpSpPr/>
          <p:nvPr/>
        </p:nvGrpSpPr>
        <p:grpSpPr>
          <a:xfrm>
            <a:off x="3589841" y="3561963"/>
            <a:ext cx="1848583" cy="840874"/>
            <a:chOff x="3642518" y="3784230"/>
            <a:chExt cx="1848583" cy="840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25BF41D-B015-C448-BEB7-CF91CD891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38844" y="3784230"/>
              <a:ext cx="542995" cy="54299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E00DF3-624D-074D-BCCD-A82533AADFEF}"/>
                </a:ext>
              </a:extLst>
            </p:cNvPr>
            <p:cNvSpPr txBox="1"/>
            <p:nvPr/>
          </p:nvSpPr>
          <p:spPr>
            <a:xfrm>
              <a:off x="3642518" y="4286550"/>
              <a:ext cx="18485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+mn-lt"/>
                </a:rPr>
                <a:t>nso</a:t>
              </a:r>
              <a:r>
                <a:rPr lang="en-US" sz="1600" dirty="0">
                  <a:latin typeface="+mn-lt"/>
                </a:rPr>
                <a:t> device model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2B55A1-90F5-204F-88CA-3329866AFCEF}"/>
              </a:ext>
            </a:extLst>
          </p:cNvPr>
          <p:cNvGrpSpPr/>
          <p:nvPr/>
        </p:nvGrpSpPr>
        <p:grpSpPr>
          <a:xfrm>
            <a:off x="658083" y="2571749"/>
            <a:ext cx="1335622" cy="917795"/>
            <a:chOff x="658083" y="2571749"/>
            <a:chExt cx="1335622" cy="917795"/>
          </a:xfrm>
        </p:grpSpPr>
        <p:sp>
          <p:nvSpPr>
            <p:cNvPr id="10" name="TextBox 9"/>
            <p:cNvSpPr txBox="1"/>
            <p:nvPr/>
          </p:nvSpPr>
          <p:spPr>
            <a:xfrm>
              <a:off x="658083" y="3175612"/>
              <a:ext cx="1335622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600" dirty="0">
                  <a:solidFill>
                    <a:schemeClr val="bg1"/>
                  </a:solidFill>
                </a:rPr>
                <a:t>NSO service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F1C240B-46FE-0C47-B25A-0D069F6D7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097219" y="2571749"/>
              <a:ext cx="576303" cy="576303"/>
            </a:xfrm>
            <a:prstGeom prst="rect">
              <a:avLst/>
            </a:prstGeom>
          </p:spPr>
        </p:pic>
      </p:grpSp>
      <p:sp>
        <p:nvSpPr>
          <p:cNvPr id="3" name="Triangle 2"/>
          <p:cNvSpPr/>
          <p:nvPr/>
        </p:nvSpPr>
        <p:spPr bwMode="auto">
          <a:xfrm>
            <a:off x="3447333" y="1299424"/>
            <a:ext cx="2133600" cy="1905000"/>
          </a:xfrm>
          <a:prstGeom prst="triangle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r>
              <a:rPr lang="en-US" sz="1400" dirty="0">
                <a:solidFill>
                  <a:schemeClr val="bg1"/>
                </a:solidFill>
                <a:ea typeface="Arial" pitchFamily="-107" charset="0"/>
                <a:cs typeface="Arial" pitchFamily="-107" charset="0"/>
                <a:sym typeface="Arial" pitchFamily="-107" charset="0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4329824" y="2060413"/>
            <a:ext cx="25255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535F14-7FA1-6540-8894-901CFFFB52E5}"/>
              </a:ext>
            </a:extLst>
          </p:cNvPr>
          <p:cNvSpPr txBox="1"/>
          <p:nvPr/>
        </p:nvSpPr>
        <p:spPr>
          <a:xfrm>
            <a:off x="5536208" y="1629514"/>
            <a:ext cx="1609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Reference count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99A286-15D6-9E45-90CD-7DCD9E3B4CB5}"/>
              </a:ext>
            </a:extLst>
          </p:cNvPr>
          <p:cNvCxnSpPr>
            <a:cxnSpLocks/>
          </p:cNvCxnSpPr>
          <p:nvPr/>
        </p:nvCxnSpPr>
        <p:spPr>
          <a:xfrm flipH="1">
            <a:off x="4644974" y="1881407"/>
            <a:ext cx="763812" cy="3186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74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" grpId="0" animBg="1"/>
      <p:bldP spid="19" grpId="0"/>
      <p:bldP spid="2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Reconcile Services Through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ncs_cli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43997" y="1197864"/>
            <a:ext cx="8257032" cy="3392424"/>
          </a:xfrm>
        </p:spPr>
        <p:txBody>
          <a:bodyPr/>
          <a:lstStyle/>
          <a:p>
            <a:r>
              <a:rPr lang="en-US" dirty="0"/>
              <a:t>Display reference count and back-pointers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admin@ncs% show devices device asr9k1 config cisco-ios-xr:interface Bundle-Ether-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subinterface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Bundle-Ether| display service-meta-data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/* Refcount: </a:t>
            </a:r>
            <a:r>
              <a:rPr lang="en-US" sz="1400" dirty="0">
                <a:highlight>
                  <a:srgbClr val="FBAB17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/* Backpointer: [ /ncs:services/L2Vpn:L2Vpn[L2Vpn:sr-name='</a:t>
            </a:r>
            <a:r>
              <a:rPr lang="en-US" sz="1400" dirty="0">
                <a:highlight>
                  <a:srgbClr val="FBAB17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demotest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'] ] */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Bundle-Ether 100.276 {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/* Refcount: 2 */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/* Originalvalue: l2transport */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………</a:t>
            </a:r>
            <a:endParaRPr lang="en-GB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F2A9F-87ED-4C42-83E9-0C1927895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71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95372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Reconcile Services Through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ncs_cli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43997" y="1197864"/>
            <a:ext cx="8257032" cy="3392424"/>
          </a:xfrm>
        </p:spPr>
        <p:txBody>
          <a:bodyPr/>
          <a:lstStyle/>
          <a:p>
            <a:r>
              <a:rPr lang="en-US" dirty="0"/>
              <a:t>Reset reference count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admin@ncs% request services L2Vpn </a:t>
            </a:r>
            <a:r>
              <a:rPr lang="en-US" sz="1400" dirty="0">
                <a:highlight>
                  <a:srgbClr val="FBAB17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demotest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re-deploy reconcile 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admin@ncs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% show devices device asr9k1 config cisco-ios-xr:interface Bundle-Ether-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subinterface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Bundle-Ether| display service-meta-data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Refcount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dirty="0">
                <a:highlight>
                  <a:srgbClr val="FBAB17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Backpointer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[ 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ncs:services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/L2Vpn:L2Vpn[L2Vpn:sr-name='</a:t>
            </a:r>
            <a:r>
              <a:rPr lang="en-US" sz="1400" dirty="0" err="1">
                <a:highlight>
                  <a:srgbClr val="FBAB17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demotest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'] ] */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Bundle-Ether 100.276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F2A9F-87ED-4C42-83E9-0C1927895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72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0946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DA1EFC2A-6B0A-6F41-9DF8-9366686C52D3}"/>
              </a:ext>
            </a:extLst>
          </p:cNvPr>
          <p:cNvGrpSpPr/>
          <p:nvPr/>
        </p:nvGrpSpPr>
        <p:grpSpPr>
          <a:xfrm>
            <a:off x="2500708" y="1690725"/>
            <a:ext cx="1376284" cy="1235048"/>
            <a:chOff x="1835568" y="1990583"/>
            <a:chExt cx="1376284" cy="123504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1CA0740-2A6C-6B49-AC39-AB634498E7E9}"/>
                </a:ext>
              </a:extLst>
            </p:cNvPr>
            <p:cNvGrpSpPr/>
            <p:nvPr/>
          </p:nvGrpSpPr>
          <p:grpSpPr>
            <a:xfrm>
              <a:off x="1835568" y="1990583"/>
              <a:ext cx="1376284" cy="1235048"/>
              <a:chOff x="577630" y="947216"/>
              <a:chExt cx="4275372" cy="2771073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3DD286E3-2D6F-2847-B8ED-B43EE270C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77630" y="947216"/>
                <a:ext cx="4275372" cy="2771073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FBC1125D-4FE3-9C42-A449-FFF969783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4000"/>
              </a:blip>
              <a:stretch>
                <a:fillRect/>
              </a:stretch>
            </p:blipFill>
            <p:spPr>
              <a:xfrm rot="805170">
                <a:off x="2207515" y="1811362"/>
                <a:ext cx="1270869" cy="803912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2703975D-08DA-4245-8FE1-A00E21641215}"/>
                  </a:ext>
                </a:extLst>
              </p:cNvPr>
              <p:cNvPicPr/>
              <p:nvPr/>
            </p:nvPicPr>
            <p:blipFill>
              <a:blip r:embed="rId5">
                <a:alphaModFix amt="72000"/>
              </a:blip>
              <a:stretch>
                <a:fillRect/>
              </a:stretch>
            </p:blipFill>
            <p:spPr>
              <a:xfrm>
                <a:off x="3117127" y="1530492"/>
                <a:ext cx="434681" cy="853484"/>
              </a:xfrm>
              <a:prstGeom prst="rect">
                <a:avLst/>
              </a:prstGeom>
            </p:spPr>
          </p:pic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9E0C605-5D01-4844-B36D-F62675CD9367}"/>
                </a:ext>
              </a:extLst>
            </p:cNvPr>
            <p:cNvSpPr/>
            <p:nvPr/>
          </p:nvSpPr>
          <p:spPr>
            <a:xfrm>
              <a:off x="2122102" y="2428139"/>
              <a:ext cx="717640" cy="71764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iscoSansTT Light" panose="020B0503020201020303" pitchFamily="34" charset="0"/>
                </a:rPr>
                <a:t>model</a:t>
              </a:r>
            </a:p>
          </p:txBody>
        </p:sp>
      </p:grpSp>
      <p:pic>
        <p:nvPicPr>
          <p:cNvPr id="130" name="Picture 27" descr="C:\Users\ecoffey\AppData\Local\Temp\Rar$DRa0.324\30072_Device_server_unreachable_64.png">
            <a:extLst>
              <a:ext uri="{FF2B5EF4-FFF2-40B4-BE49-F238E27FC236}">
                <a16:creationId xmlns:a16="http://schemas.microsoft.com/office/drawing/2014/main" id="{BDFCAF6F-A3E5-E741-8374-17A37DD68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814" y="1097380"/>
            <a:ext cx="829008" cy="82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Title 146">
            <a:extLst>
              <a:ext uri="{FF2B5EF4-FFF2-40B4-BE49-F238E27FC236}">
                <a16:creationId xmlns:a16="http://schemas.microsoft.com/office/drawing/2014/main" id="{F81B62B4-A043-904E-82AE-4A98D6C4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NSO Service Discovery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319C1-1993-A74B-A2D9-976B44179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73</a:t>
            </a:fld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7F16A3-1479-7C43-AC25-D790E83ADCE8}"/>
              </a:ext>
            </a:extLst>
          </p:cNvPr>
          <p:cNvSpPr txBox="1"/>
          <p:nvPr/>
        </p:nvSpPr>
        <p:spPr>
          <a:xfrm>
            <a:off x="4480220" y="1510317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NSO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4F9535F-227C-D142-80F7-A08B48A53EE3}"/>
              </a:ext>
            </a:extLst>
          </p:cNvPr>
          <p:cNvSpPr/>
          <p:nvPr/>
        </p:nvSpPr>
        <p:spPr>
          <a:xfrm>
            <a:off x="3943086" y="2080981"/>
            <a:ext cx="717640" cy="71764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iscoSansTT Light" panose="020B0503020201020303" pitchFamily="34" charset="0"/>
              </a:rPr>
              <a:t>instance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2E26DF-54F5-764C-B63D-483F455BB784}"/>
              </a:ext>
            </a:extLst>
          </p:cNvPr>
          <p:cNvSpPr/>
          <p:nvPr/>
        </p:nvSpPr>
        <p:spPr>
          <a:xfrm>
            <a:off x="2839534" y="3413450"/>
            <a:ext cx="717640" cy="71764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iscoSansTT Light" panose="020B0503020201020303" pitchFamily="34" charset="0"/>
              </a:rPr>
              <a:t>validate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A6821A9-A232-7843-9B91-8B62EEBBC7E4}"/>
              </a:ext>
            </a:extLst>
          </p:cNvPr>
          <p:cNvSpPr/>
          <p:nvPr/>
        </p:nvSpPr>
        <p:spPr>
          <a:xfrm>
            <a:off x="4434782" y="3423403"/>
            <a:ext cx="717640" cy="71764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iscoSansTT Light" panose="020B0503020201020303" pitchFamily="34" charset="0"/>
              </a:rPr>
              <a:t>commit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5976E0-5355-0C4E-B1BD-59D20EEE4B7D}"/>
              </a:ext>
            </a:extLst>
          </p:cNvPr>
          <p:cNvCxnSpPr>
            <a:cxnSpLocks/>
            <a:stCxn id="24" idx="4"/>
            <a:endCxn id="25" idx="7"/>
          </p:cNvCxnSpPr>
          <p:nvPr/>
        </p:nvCxnSpPr>
        <p:spPr>
          <a:xfrm flipH="1">
            <a:off x="3452078" y="2798621"/>
            <a:ext cx="849828" cy="719925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C7C8F6-A122-F949-880E-7864355CA97A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3542131" y="2439801"/>
            <a:ext cx="400955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1D4F6A2-0F2C-AE44-ABF7-3596D3A80428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>
            <a:off x="3557174" y="3772270"/>
            <a:ext cx="877608" cy="9953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82937D-2669-4941-8791-877593B58A58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3183311" y="2798621"/>
            <a:ext cx="15043" cy="614829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EF39901-76E2-454B-AD5E-7EB5D313EA94}"/>
              </a:ext>
            </a:extLst>
          </p:cNvPr>
          <p:cNvSpPr/>
          <p:nvPr/>
        </p:nvSpPr>
        <p:spPr>
          <a:xfrm>
            <a:off x="5288218" y="2653036"/>
            <a:ext cx="717640" cy="71764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iscoSansTT Light" panose="020B0503020201020303" pitchFamily="34" charset="0"/>
              </a:rPr>
              <a:t>reconcile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70C808B-A273-2F4C-9977-165AEBD385DF}"/>
              </a:ext>
            </a:extLst>
          </p:cNvPr>
          <p:cNvSpPr/>
          <p:nvPr/>
        </p:nvSpPr>
        <p:spPr>
          <a:xfrm>
            <a:off x="2766890" y="1081133"/>
            <a:ext cx="717640" cy="71764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iscoSansTT Light" panose="020B0503020201020303" pitchFamily="34" charset="0"/>
              </a:rPr>
              <a:t>sync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FB61FE3-F380-F542-88C2-6F9053F96580}"/>
              </a:ext>
            </a:extLst>
          </p:cNvPr>
          <p:cNvCxnSpPr>
            <a:cxnSpLocks/>
          </p:cNvCxnSpPr>
          <p:nvPr/>
        </p:nvCxnSpPr>
        <p:spPr>
          <a:xfrm flipH="1">
            <a:off x="3557174" y="1433020"/>
            <a:ext cx="8224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C57431D-F23C-4546-8D0C-19D2CDE22CEA}"/>
              </a:ext>
            </a:extLst>
          </p:cNvPr>
          <p:cNvCxnSpPr>
            <a:stCxn id="26" idx="6"/>
            <a:endCxn id="36" idx="4"/>
          </p:cNvCxnSpPr>
          <p:nvPr/>
        </p:nvCxnSpPr>
        <p:spPr>
          <a:xfrm flipV="1">
            <a:off x="5152422" y="3370676"/>
            <a:ext cx="494616" cy="411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5738AC6-7876-5E4E-9338-4D80F6541067}"/>
              </a:ext>
            </a:extLst>
          </p:cNvPr>
          <p:cNvCxnSpPr>
            <a:stCxn id="36" idx="0"/>
          </p:cNvCxnSpPr>
          <p:nvPr/>
        </p:nvCxnSpPr>
        <p:spPr>
          <a:xfrm flipH="1" flipV="1">
            <a:off x="4914450" y="1926388"/>
            <a:ext cx="732588" cy="726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Picture 143">
            <a:extLst>
              <a:ext uri="{FF2B5EF4-FFF2-40B4-BE49-F238E27FC236}">
                <a16:creationId xmlns:a16="http://schemas.microsoft.com/office/drawing/2014/main" id="{2F7F7FA1-ABA7-044B-9376-C957E88CB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8322" y="1046456"/>
            <a:ext cx="1857792" cy="139334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974C842-5A13-4F4A-960E-5D4F8102ABD4}"/>
              </a:ext>
            </a:extLst>
          </p:cNvPr>
          <p:cNvGrpSpPr/>
          <p:nvPr/>
        </p:nvGrpSpPr>
        <p:grpSpPr>
          <a:xfrm>
            <a:off x="5115073" y="1156021"/>
            <a:ext cx="1063930" cy="331292"/>
            <a:chOff x="4257943" y="1205448"/>
            <a:chExt cx="1063930" cy="331292"/>
          </a:xfrm>
        </p:grpSpPr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DE5B9B41-BD75-3849-A56D-E17BFB69B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7943" y="1535174"/>
              <a:ext cx="1063930" cy="1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81B474A-BBA6-6C42-BE63-7DF6CF54C67F}"/>
                </a:ext>
              </a:extLst>
            </p:cNvPr>
            <p:cNvSpPr txBox="1"/>
            <p:nvPr/>
          </p:nvSpPr>
          <p:spPr>
            <a:xfrm>
              <a:off x="4324692" y="1205448"/>
              <a:ext cx="750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n-lt"/>
                </a:rPr>
                <a:t>manage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9F7B72-4723-E544-9CD8-6C58BF5B542D}"/>
              </a:ext>
            </a:extLst>
          </p:cNvPr>
          <p:cNvGrpSpPr/>
          <p:nvPr/>
        </p:nvGrpSpPr>
        <p:grpSpPr>
          <a:xfrm>
            <a:off x="841490" y="2198980"/>
            <a:ext cx="1205779" cy="896844"/>
            <a:chOff x="814639" y="2576591"/>
            <a:chExt cx="1205779" cy="89684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18C8A6-E132-E44D-AEC1-732F14416BCF}"/>
                </a:ext>
              </a:extLst>
            </p:cNvPr>
            <p:cNvSpPr txBox="1"/>
            <p:nvPr/>
          </p:nvSpPr>
          <p:spPr>
            <a:xfrm>
              <a:off x="814639" y="3187203"/>
              <a:ext cx="1205779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NSO service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114DC44-37F4-AB42-8A6F-6662EF8C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1102060" y="2576591"/>
              <a:ext cx="571461" cy="57146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5A5E95-D4EC-7445-9F11-3B2962FD2207}"/>
              </a:ext>
            </a:extLst>
          </p:cNvPr>
          <p:cNvGrpSpPr/>
          <p:nvPr/>
        </p:nvGrpSpPr>
        <p:grpSpPr>
          <a:xfrm>
            <a:off x="855469" y="1108605"/>
            <a:ext cx="1160895" cy="850772"/>
            <a:chOff x="3951422" y="3784230"/>
            <a:chExt cx="1160895" cy="85077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4042FA-7F44-8D46-B470-3E1B07AE4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8844" y="3784230"/>
              <a:ext cx="542995" cy="542995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AE9879-FB9E-824A-BDCD-25F6B3B23D18}"/>
                </a:ext>
              </a:extLst>
            </p:cNvPr>
            <p:cNvSpPr txBox="1"/>
            <p:nvPr/>
          </p:nvSpPr>
          <p:spPr>
            <a:xfrm>
              <a:off x="3951422" y="4327225"/>
              <a:ext cx="11608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NSO device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13327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DA1EFC2A-6B0A-6F41-9DF8-9366686C52D3}"/>
              </a:ext>
            </a:extLst>
          </p:cNvPr>
          <p:cNvGrpSpPr/>
          <p:nvPr/>
        </p:nvGrpSpPr>
        <p:grpSpPr>
          <a:xfrm>
            <a:off x="2500708" y="1690725"/>
            <a:ext cx="1376284" cy="1235048"/>
            <a:chOff x="1835568" y="1990583"/>
            <a:chExt cx="1376284" cy="123504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1CA0740-2A6C-6B49-AC39-AB634498E7E9}"/>
                </a:ext>
              </a:extLst>
            </p:cNvPr>
            <p:cNvGrpSpPr/>
            <p:nvPr/>
          </p:nvGrpSpPr>
          <p:grpSpPr>
            <a:xfrm>
              <a:off x="1835568" y="1990583"/>
              <a:ext cx="1376284" cy="1235048"/>
              <a:chOff x="577630" y="947216"/>
              <a:chExt cx="4275372" cy="2771073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3DD286E3-2D6F-2847-B8ED-B43EE270C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77630" y="947216"/>
                <a:ext cx="4275372" cy="2771073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FBC1125D-4FE3-9C42-A449-FFF969783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4000"/>
              </a:blip>
              <a:stretch>
                <a:fillRect/>
              </a:stretch>
            </p:blipFill>
            <p:spPr>
              <a:xfrm rot="805170">
                <a:off x="2207515" y="1811362"/>
                <a:ext cx="1270869" cy="803912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2703975D-08DA-4245-8FE1-A00E21641215}"/>
                  </a:ext>
                </a:extLst>
              </p:cNvPr>
              <p:cNvPicPr/>
              <p:nvPr/>
            </p:nvPicPr>
            <p:blipFill>
              <a:blip r:embed="rId5">
                <a:alphaModFix amt="72000"/>
              </a:blip>
              <a:stretch>
                <a:fillRect/>
              </a:stretch>
            </p:blipFill>
            <p:spPr>
              <a:xfrm>
                <a:off x="3117127" y="1530492"/>
                <a:ext cx="434681" cy="853484"/>
              </a:xfrm>
              <a:prstGeom prst="rect">
                <a:avLst/>
              </a:prstGeom>
            </p:spPr>
          </p:pic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9E0C605-5D01-4844-B36D-F62675CD9367}"/>
                </a:ext>
              </a:extLst>
            </p:cNvPr>
            <p:cNvSpPr/>
            <p:nvPr/>
          </p:nvSpPr>
          <p:spPr>
            <a:xfrm>
              <a:off x="2122102" y="2428139"/>
              <a:ext cx="717640" cy="71764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iscoSansTT Light" panose="020B0503020201020303" pitchFamily="34" charset="0"/>
                </a:rPr>
                <a:t>model</a:t>
              </a:r>
            </a:p>
          </p:txBody>
        </p:sp>
      </p:grpSp>
      <p:pic>
        <p:nvPicPr>
          <p:cNvPr id="130" name="Picture 27" descr="C:\Users\ecoffey\AppData\Local\Temp\Rar$DRa0.324\30072_Device_server_unreachable_64.png">
            <a:extLst>
              <a:ext uri="{FF2B5EF4-FFF2-40B4-BE49-F238E27FC236}">
                <a16:creationId xmlns:a16="http://schemas.microsoft.com/office/drawing/2014/main" id="{BDFCAF6F-A3E5-E741-8374-17A37DD68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814" y="1097380"/>
            <a:ext cx="829008" cy="82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Title 146">
            <a:extLst>
              <a:ext uri="{FF2B5EF4-FFF2-40B4-BE49-F238E27FC236}">
                <a16:creationId xmlns:a16="http://schemas.microsoft.com/office/drawing/2014/main" id="{F81B62B4-A043-904E-82AE-4A98D6C4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It be Generalized?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319C1-1993-A74B-A2D9-976B44179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74</a:t>
            </a:fld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7F16A3-1479-7C43-AC25-D790E83ADCE8}"/>
              </a:ext>
            </a:extLst>
          </p:cNvPr>
          <p:cNvSpPr txBox="1"/>
          <p:nvPr/>
        </p:nvSpPr>
        <p:spPr>
          <a:xfrm>
            <a:off x="4480220" y="1510317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NSO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4F9535F-227C-D142-80F7-A08B48A53EE3}"/>
              </a:ext>
            </a:extLst>
          </p:cNvPr>
          <p:cNvSpPr/>
          <p:nvPr/>
        </p:nvSpPr>
        <p:spPr>
          <a:xfrm>
            <a:off x="3943086" y="2080981"/>
            <a:ext cx="717640" cy="71764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iscoSansTT Light" panose="020B0503020201020303" pitchFamily="34" charset="0"/>
              </a:rPr>
              <a:t>instance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2E26DF-54F5-764C-B63D-483F455BB784}"/>
              </a:ext>
            </a:extLst>
          </p:cNvPr>
          <p:cNvSpPr/>
          <p:nvPr/>
        </p:nvSpPr>
        <p:spPr>
          <a:xfrm>
            <a:off x="2839534" y="3413450"/>
            <a:ext cx="717640" cy="71764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iscoSansTT Light" panose="020B0503020201020303" pitchFamily="34" charset="0"/>
              </a:rPr>
              <a:t>validate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A6821A9-A232-7843-9B91-8B62EEBBC7E4}"/>
              </a:ext>
            </a:extLst>
          </p:cNvPr>
          <p:cNvSpPr/>
          <p:nvPr/>
        </p:nvSpPr>
        <p:spPr>
          <a:xfrm>
            <a:off x="4434782" y="3423403"/>
            <a:ext cx="717640" cy="71764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iscoSansTT Light" panose="020B0503020201020303" pitchFamily="34" charset="0"/>
              </a:rPr>
              <a:t>commit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5976E0-5355-0C4E-B1BD-59D20EEE4B7D}"/>
              </a:ext>
            </a:extLst>
          </p:cNvPr>
          <p:cNvCxnSpPr>
            <a:cxnSpLocks/>
            <a:stCxn id="24" idx="4"/>
            <a:endCxn id="25" idx="7"/>
          </p:cNvCxnSpPr>
          <p:nvPr/>
        </p:nvCxnSpPr>
        <p:spPr>
          <a:xfrm flipH="1">
            <a:off x="3452078" y="2798621"/>
            <a:ext cx="849828" cy="719925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C7C8F6-A122-F949-880E-7864355CA97A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3542131" y="2439801"/>
            <a:ext cx="400955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1D4F6A2-0F2C-AE44-ABF7-3596D3A80428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>
            <a:off x="3557174" y="3772270"/>
            <a:ext cx="877608" cy="9953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82937D-2669-4941-8791-877593B58A58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3183311" y="2798621"/>
            <a:ext cx="15043" cy="614829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EF39901-76E2-454B-AD5E-7EB5D313EA94}"/>
              </a:ext>
            </a:extLst>
          </p:cNvPr>
          <p:cNvSpPr/>
          <p:nvPr/>
        </p:nvSpPr>
        <p:spPr>
          <a:xfrm>
            <a:off x="5288218" y="2653036"/>
            <a:ext cx="717640" cy="71764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iscoSansTT Light" panose="020B0503020201020303" pitchFamily="34" charset="0"/>
              </a:rPr>
              <a:t>reconcile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70C808B-A273-2F4C-9977-165AEBD385DF}"/>
              </a:ext>
            </a:extLst>
          </p:cNvPr>
          <p:cNvSpPr/>
          <p:nvPr/>
        </p:nvSpPr>
        <p:spPr>
          <a:xfrm>
            <a:off x="2766890" y="1081133"/>
            <a:ext cx="717640" cy="71764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iscoSansTT Light" panose="020B0503020201020303" pitchFamily="34" charset="0"/>
              </a:rPr>
              <a:t>sync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FB61FE3-F380-F542-88C2-6F9053F96580}"/>
              </a:ext>
            </a:extLst>
          </p:cNvPr>
          <p:cNvCxnSpPr>
            <a:cxnSpLocks/>
          </p:cNvCxnSpPr>
          <p:nvPr/>
        </p:nvCxnSpPr>
        <p:spPr>
          <a:xfrm flipH="1">
            <a:off x="3557174" y="1433020"/>
            <a:ext cx="8224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C57431D-F23C-4546-8D0C-19D2CDE22CEA}"/>
              </a:ext>
            </a:extLst>
          </p:cNvPr>
          <p:cNvCxnSpPr>
            <a:stCxn id="26" idx="6"/>
            <a:endCxn id="36" idx="4"/>
          </p:cNvCxnSpPr>
          <p:nvPr/>
        </p:nvCxnSpPr>
        <p:spPr>
          <a:xfrm flipV="1">
            <a:off x="5152422" y="3370676"/>
            <a:ext cx="494616" cy="411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5738AC6-7876-5E4E-9338-4D80F6541067}"/>
              </a:ext>
            </a:extLst>
          </p:cNvPr>
          <p:cNvCxnSpPr>
            <a:stCxn id="36" idx="0"/>
          </p:cNvCxnSpPr>
          <p:nvPr/>
        </p:nvCxnSpPr>
        <p:spPr>
          <a:xfrm flipH="1" flipV="1">
            <a:off x="4914450" y="1926388"/>
            <a:ext cx="732588" cy="726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Picture 143">
            <a:extLst>
              <a:ext uri="{FF2B5EF4-FFF2-40B4-BE49-F238E27FC236}">
                <a16:creationId xmlns:a16="http://schemas.microsoft.com/office/drawing/2014/main" id="{2F7F7FA1-ABA7-044B-9376-C957E88CB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8322" y="1046456"/>
            <a:ext cx="1857792" cy="139334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974C842-5A13-4F4A-960E-5D4F8102ABD4}"/>
              </a:ext>
            </a:extLst>
          </p:cNvPr>
          <p:cNvGrpSpPr/>
          <p:nvPr/>
        </p:nvGrpSpPr>
        <p:grpSpPr>
          <a:xfrm>
            <a:off x="5115073" y="1156021"/>
            <a:ext cx="1063930" cy="331292"/>
            <a:chOff x="4257943" y="1205448"/>
            <a:chExt cx="1063930" cy="331292"/>
          </a:xfrm>
        </p:grpSpPr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DE5B9B41-BD75-3849-A56D-E17BFB69B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7943" y="1535174"/>
              <a:ext cx="1063930" cy="1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81B474A-BBA6-6C42-BE63-7DF6CF54C67F}"/>
                </a:ext>
              </a:extLst>
            </p:cNvPr>
            <p:cNvSpPr txBox="1"/>
            <p:nvPr/>
          </p:nvSpPr>
          <p:spPr>
            <a:xfrm>
              <a:off x="4324692" y="1205448"/>
              <a:ext cx="750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n-lt"/>
                </a:rPr>
                <a:t>manage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9F7B72-4723-E544-9CD8-6C58BF5B542D}"/>
              </a:ext>
            </a:extLst>
          </p:cNvPr>
          <p:cNvGrpSpPr/>
          <p:nvPr/>
        </p:nvGrpSpPr>
        <p:grpSpPr>
          <a:xfrm>
            <a:off x="841490" y="2198980"/>
            <a:ext cx="1205779" cy="896844"/>
            <a:chOff x="814639" y="2576591"/>
            <a:chExt cx="1205779" cy="89684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18C8A6-E132-E44D-AEC1-732F14416BCF}"/>
                </a:ext>
              </a:extLst>
            </p:cNvPr>
            <p:cNvSpPr txBox="1"/>
            <p:nvPr/>
          </p:nvSpPr>
          <p:spPr>
            <a:xfrm>
              <a:off x="814639" y="3187203"/>
              <a:ext cx="1205779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NSO service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114DC44-37F4-AB42-8A6F-6662EF8C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1102060" y="2576591"/>
              <a:ext cx="571461" cy="57146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5A5E95-D4EC-7445-9F11-3B2962FD2207}"/>
              </a:ext>
            </a:extLst>
          </p:cNvPr>
          <p:cNvGrpSpPr/>
          <p:nvPr/>
        </p:nvGrpSpPr>
        <p:grpSpPr>
          <a:xfrm>
            <a:off x="855469" y="1108605"/>
            <a:ext cx="1160895" cy="850772"/>
            <a:chOff x="3951422" y="3784230"/>
            <a:chExt cx="1160895" cy="85077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4042FA-7F44-8D46-B470-3E1B07AE4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8844" y="3784230"/>
              <a:ext cx="542995" cy="542995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AE9879-FB9E-824A-BDCD-25F6B3B23D18}"/>
                </a:ext>
              </a:extLst>
            </p:cNvPr>
            <p:cNvSpPr txBox="1"/>
            <p:nvPr/>
          </p:nvSpPr>
          <p:spPr>
            <a:xfrm>
              <a:off x="3951422" y="4327225"/>
              <a:ext cx="11608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NSO device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23295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DA1EFC2A-6B0A-6F41-9DF8-9366686C52D3}"/>
              </a:ext>
            </a:extLst>
          </p:cNvPr>
          <p:cNvGrpSpPr/>
          <p:nvPr/>
        </p:nvGrpSpPr>
        <p:grpSpPr>
          <a:xfrm>
            <a:off x="2500708" y="1690725"/>
            <a:ext cx="1376284" cy="1235048"/>
            <a:chOff x="1835568" y="1990583"/>
            <a:chExt cx="1376284" cy="123504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1CA0740-2A6C-6B49-AC39-AB634498E7E9}"/>
                </a:ext>
              </a:extLst>
            </p:cNvPr>
            <p:cNvGrpSpPr/>
            <p:nvPr/>
          </p:nvGrpSpPr>
          <p:grpSpPr>
            <a:xfrm>
              <a:off x="1835568" y="1990583"/>
              <a:ext cx="1376284" cy="1235048"/>
              <a:chOff x="577630" y="947216"/>
              <a:chExt cx="4275372" cy="2771073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3DD286E3-2D6F-2847-B8ED-B43EE270C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77630" y="947216"/>
                <a:ext cx="4275372" cy="2771073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FBC1125D-4FE3-9C42-A449-FFF969783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4000"/>
              </a:blip>
              <a:stretch>
                <a:fillRect/>
              </a:stretch>
            </p:blipFill>
            <p:spPr>
              <a:xfrm rot="805170">
                <a:off x="2207515" y="1811362"/>
                <a:ext cx="1270869" cy="803912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2703975D-08DA-4245-8FE1-A00E21641215}"/>
                  </a:ext>
                </a:extLst>
              </p:cNvPr>
              <p:cNvPicPr/>
              <p:nvPr/>
            </p:nvPicPr>
            <p:blipFill>
              <a:blip r:embed="rId5">
                <a:alphaModFix amt="72000"/>
              </a:blip>
              <a:stretch>
                <a:fillRect/>
              </a:stretch>
            </p:blipFill>
            <p:spPr>
              <a:xfrm>
                <a:off x="3117127" y="1530492"/>
                <a:ext cx="434681" cy="853484"/>
              </a:xfrm>
              <a:prstGeom prst="rect">
                <a:avLst/>
              </a:prstGeom>
            </p:spPr>
          </p:pic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9E0C605-5D01-4844-B36D-F62675CD9367}"/>
                </a:ext>
              </a:extLst>
            </p:cNvPr>
            <p:cNvSpPr/>
            <p:nvPr/>
          </p:nvSpPr>
          <p:spPr>
            <a:xfrm>
              <a:off x="2122102" y="2428139"/>
              <a:ext cx="717640" cy="71764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iscoSansTT Light" panose="020B0503020201020303" pitchFamily="34" charset="0"/>
                </a:rPr>
                <a:t>model</a:t>
              </a:r>
            </a:p>
          </p:txBody>
        </p:sp>
      </p:grpSp>
      <p:pic>
        <p:nvPicPr>
          <p:cNvPr id="130" name="Picture 27" descr="C:\Users\ecoffey\AppData\Local\Temp\Rar$DRa0.324\30072_Device_server_unreachable_64.png">
            <a:extLst>
              <a:ext uri="{FF2B5EF4-FFF2-40B4-BE49-F238E27FC236}">
                <a16:creationId xmlns:a16="http://schemas.microsoft.com/office/drawing/2014/main" id="{BDFCAF6F-A3E5-E741-8374-17A37DD68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814" y="1097380"/>
            <a:ext cx="829008" cy="82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Title 146">
            <a:extLst>
              <a:ext uri="{FF2B5EF4-FFF2-40B4-BE49-F238E27FC236}">
                <a16:creationId xmlns:a16="http://schemas.microsoft.com/office/drawing/2014/main" id="{F81B62B4-A043-904E-82AE-4A98D6C4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It be Generalized?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319C1-1993-A74B-A2D9-976B44179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75</a:t>
            </a:fld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7F16A3-1479-7C43-AC25-D790E83ADCE8}"/>
              </a:ext>
            </a:extLst>
          </p:cNvPr>
          <p:cNvSpPr txBox="1"/>
          <p:nvPr/>
        </p:nvSpPr>
        <p:spPr>
          <a:xfrm>
            <a:off x="4480220" y="1510317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NSO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4F9535F-227C-D142-80F7-A08B48A53EE3}"/>
              </a:ext>
            </a:extLst>
          </p:cNvPr>
          <p:cNvSpPr/>
          <p:nvPr/>
        </p:nvSpPr>
        <p:spPr>
          <a:xfrm>
            <a:off x="3943086" y="2080981"/>
            <a:ext cx="717640" cy="7176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iscoSansTT Light" panose="020B0503020201020303" pitchFamily="34" charset="0"/>
              </a:rPr>
              <a:t>instance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2E26DF-54F5-764C-B63D-483F455BB784}"/>
              </a:ext>
            </a:extLst>
          </p:cNvPr>
          <p:cNvSpPr/>
          <p:nvPr/>
        </p:nvSpPr>
        <p:spPr>
          <a:xfrm>
            <a:off x="2839534" y="3413450"/>
            <a:ext cx="717640" cy="7176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iscoSansTT Light" panose="020B0503020201020303" pitchFamily="34" charset="0"/>
              </a:rPr>
              <a:t>validate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A6821A9-A232-7843-9B91-8B62EEBBC7E4}"/>
              </a:ext>
            </a:extLst>
          </p:cNvPr>
          <p:cNvSpPr/>
          <p:nvPr/>
        </p:nvSpPr>
        <p:spPr>
          <a:xfrm>
            <a:off x="4434782" y="3423403"/>
            <a:ext cx="717640" cy="7176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iscoSansTT Light" panose="020B0503020201020303" pitchFamily="34" charset="0"/>
              </a:rPr>
              <a:t>commit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5976E0-5355-0C4E-B1BD-59D20EEE4B7D}"/>
              </a:ext>
            </a:extLst>
          </p:cNvPr>
          <p:cNvCxnSpPr>
            <a:cxnSpLocks/>
            <a:stCxn id="24" idx="4"/>
            <a:endCxn id="25" idx="7"/>
          </p:cNvCxnSpPr>
          <p:nvPr/>
        </p:nvCxnSpPr>
        <p:spPr>
          <a:xfrm flipH="1">
            <a:off x="3452078" y="2798621"/>
            <a:ext cx="849828" cy="719925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C7C8F6-A122-F949-880E-7864355CA97A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3542131" y="2439801"/>
            <a:ext cx="400955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1D4F6A2-0F2C-AE44-ABF7-3596D3A80428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>
            <a:off x="3557174" y="3772270"/>
            <a:ext cx="877608" cy="9953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82937D-2669-4941-8791-877593B58A58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3183311" y="2798621"/>
            <a:ext cx="15043" cy="614829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EF39901-76E2-454B-AD5E-7EB5D313EA94}"/>
              </a:ext>
            </a:extLst>
          </p:cNvPr>
          <p:cNvSpPr/>
          <p:nvPr/>
        </p:nvSpPr>
        <p:spPr>
          <a:xfrm>
            <a:off x="5288218" y="2653036"/>
            <a:ext cx="717640" cy="7176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iscoSansTT Light" panose="020B0503020201020303" pitchFamily="34" charset="0"/>
              </a:rPr>
              <a:t>reconcile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70C808B-A273-2F4C-9977-165AEBD385DF}"/>
              </a:ext>
            </a:extLst>
          </p:cNvPr>
          <p:cNvSpPr/>
          <p:nvPr/>
        </p:nvSpPr>
        <p:spPr>
          <a:xfrm>
            <a:off x="2766890" y="1081133"/>
            <a:ext cx="717640" cy="7176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iscoSansTT Light" panose="020B0503020201020303" pitchFamily="34" charset="0"/>
              </a:rPr>
              <a:t>sync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FB61FE3-F380-F542-88C2-6F9053F96580}"/>
              </a:ext>
            </a:extLst>
          </p:cNvPr>
          <p:cNvCxnSpPr>
            <a:cxnSpLocks/>
          </p:cNvCxnSpPr>
          <p:nvPr/>
        </p:nvCxnSpPr>
        <p:spPr>
          <a:xfrm flipH="1">
            <a:off x="3557174" y="1433020"/>
            <a:ext cx="8224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C57431D-F23C-4546-8D0C-19D2CDE22CEA}"/>
              </a:ext>
            </a:extLst>
          </p:cNvPr>
          <p:cNvCxnSpPr>
            <a:stCxn id="26" idx="6"/>
            <a:endCxn id="36" idx="4"/>
          </p:cNvCxnSpPr>
          <p:nvPr/>
        </p:nvCxnSpPr>
        <p:spPr>
          <a:xfrm flipV="1">
            <a:off x="5152422" y="3370676"/>
            <a:ext cx="494616" cy="411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5738AC6-7876-5E4E-9338-4D80F6541067}"/>
              </a:ext>
            </a:extLst>
          </p:cNvPr>
          <p:cNvCxnSpPr>
            <a:stCxn id="36" idx="0"/>
          </p:cNvCxnSpPr>
          <p:nvPr/>
        </p:nvCxnSpPr>
        <p:spPr>
          <a:xfrm flipH="1" flipV="1">
            <a:off x="4914450" y="1926388"/>
            <a:ext cx="732588" cy="726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Picture 143">
            <a:extLst>
              <a:ext uri="{FF2B5EF4-FFF2-40B4-BE49-F238E27FC236}">
                <a16:creationId xmlns:a16="http://schemas.microsoft.com/office/drawing/2014/main" id="{2F7F7FA1-ABA7-044B-9376-C957E88CB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8322" y="1046456"/>
            <a:ext cx="1857792" cy="139334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974C842-5A13-4F4A-960E-5D4F8102ABD4}"/>
              </a:ext>
            </a:extLst>
          </p:cNvPr>
          <p:cNvGrpSpPr/>
          <p:nvPr/>
        </p:nvGrpSpPr>
        <p:grpSpPr>
          <a:xfrm>
            <a:off x="5115073" y="1156021"/>
            <a:ext cx="1063930" cy="331292"/>
            <a:chOff x="4257943" y="1205448"/>
            <a:chExt cx="1063930" cy="331292"/>
          </a:xfrm>
        </p:grpSpPr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DE5B9B41-BD75-3849-A56D-E17BFB69B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7943" y="1535174"/>
              <a:ext cx="1063930" cy="1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81B474A-BBA6-6C42-BE63-7DF6CF54C67F}"/>
                </a:ext>
              </a:extLst>
            </p:cNvPr>
            <p:cNvSpPr txBox="1"/>
            <p:nvPr/>
          </p:nvSpPr>
          <p:spPr>
            <a:xfrm>
              <a:off x="4324692" y="1205448"/>
              <a:ext cx="750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n-lt"/>
                </a:rPr>
                <a:t>manage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9F7B72-4723-E544-9CD8-6C58BF5B542D}"/>
              </a:ext>
            </a:extLst>
          </p:cNvPr>
          <p:cNvGrpSpPr/>
          <p:nvPr/>
        </p:nvGrpSpPr>
        <p:grpSpPr>
          <a:xfrm>
            <a:off x="841490" y="2198980"/>
            <a:ext cx="1205779" cy="896844"/>
            <a:chOff x="814639" y="2576591"/>
            <a:chExt cx="1205779" cy="89684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18C8A6-E132-E44D-AEC1-732F14416BCF}"/>
                </a:ext>
              </a:extLst>
            </p:cNvPr>
            <p:cNvSpPr txBox="1"/>
            <p:nvPr/>
          </p:nvSpPr>
          <p:spPr>
            <a:xfrm>
              <a:off x="814639" y="3187203"/>
              <a:ext cx="1205779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NSO service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114DC44-37F4-AB42-8A6F-6662EF8C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1102060" y="2576591"/>
              <a:ext cx="571461" cy="57146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5A5E95-D4EC-7445-9F11-3B2962FD2207}"/>
              </a:ext>
            </a:extLst>
          </p:cNvPr>
          <p:cNvGrpSpPr/>
          <p:nvPr/>
        </p:nvGrpSpPr>
        <p:grpSpPr>
          <a:xfrm>
            <a:off x="855469" y="1108605"/>
            <a:ext cx="1160895" cy="850772"/>
            <a:chOff x="3951422" y="3784230"/>
            <a:chExt cx="1160895" cy="85077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4042FA-7F44-8D46-B470-3E1B07AE4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8844" y="3784230"/>
              <a:ext cx="542995" cy="542995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AE9879-FB9E-824A-BDCD-25F6B3B23D18}"/>
                </a:ext>
              </a:extLst>
            </p:cNvPr>
            <p:cNvSpPr txBox="1"/>
            <p:nvPr/>
          </p:nvSpPr>
          <p:spPr>
            <a:xfrm>
              <a:off x="3951422" y="4327225"/>
              <a:ext cx="11608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NSO device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87921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F75A3B-9295-5142-9482-C344634D392C}"/>
              </a:ext>
            </a:extLst>
          </p:cNvPr>
          <p:cNvSpPr/>
          <p:nvPr/>
        </p:nvSpPr>
        <p:spPr>
          <a:xfrm>
            <a:off x="2316892" y="1138785"/>
            <a:ext cx="4510216" cy="330996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743200" rtlCol="0" anchor="ctr"/>
          <a:lstStyle/>
          <a:p>
            <a:pPr algn="ctr"/>
            <a:r>
              <a:rPr lang="en-US" sz="1600" dirty="0"/>
              <a:t>discovery framework</a:t>
            </a:r>
          </a:p>
        </p:txBody>
      </p:sp>
      <p:sp>
        <p:nvSpPr>
          <p:cNvPr id="147" name="Title 146">
            <a:extLst>
              <a:ext uri="{FF2B5EF4-FFF2-40B4-BE49-F238E27FC236}">
                <a16:creationId xmlns:a16="http://schemas.microsoft.com/office/drawing/2014/main" id="{F81B62B4-A043-904E-82AE-4A98D6C4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 Service Discovery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319C1-1993-A74B-A2D9-976B44179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76</a:t>
            </a:fld>
            <a:endParaRPr lang="en-GB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06E5D48-E391-9A48-9FF1-99FC144AD3EF}"/>
              </a:ext>
            </a:extLst>
          </p:cNvPr>
          <p:cNvGrpSpPr/>
          <p:nvPr/>
        </p:nvGrpSpPr>
        <p:grpSpPr>
          <a:xfrm>
            <a:off x="867704" y="1543797"/>
            <a:ext cx="1955985" cy="1117656"/>
            <a:chOff x="443997" y="1568511"/>
            <a:chExt cx="1955985" cy="111765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F412E9E-0DEA-D040-A09F-2A7692617FB0}"/>
                </a:ext>
              </a:extLst>
            </p:cNvPr>
            <p:cNvGrpSpPr/>
            <p:nvPr/>
          </p:nvGrpSpPr>
          <p:grpSpPr>
            <a:xfrm>
              <a:off x="443997" y="1568511"/>
              <a:ext cx="1955985" cy="1117656"/>
              <a:chOff x="5900209" y="1033971"/>
              <a:chExt cx="1955985" cy="1117656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B7DC7CAB-2EE3-4F4D-9F96-872333BE75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2925" y="1361026"/>
                <a:ext cx="790601" cy="790601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83B7927-CD2F-7848-944B-687EAB880ABD}"/>
                  </a:ext>
                </a:extLst>
              </p:cNvPr>
              <p:cNvSpPr txBox="1"/>
              <p:nvPr/>
            </p:nvSpPr>
            <p:spPr>
              <a:xfrm>
                <a:off x="5900209" y="1033971"/>
                <a:ext cx="19559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discovery parameters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1A6943-60AB-9546-A433-A2B32E5754CE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>
              <a:off x="1607314" y="2290867"/>
              <a:ext cx="4054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906844D9-819D-2945-947E-7271F423498A}"/>
              </a:ext>
            </a:extLst>
          </p:cNvPr>
          <p:cNvSpPr/>
          <p:nvPr/>
        </p:nvSpPr>
        <p:spPr>
          <a:xfrm>
            <a:off x="5105476" y="1543798"/>
            <a:ext cx="1457277" cy="14885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iscoSansTT Light" panose="020B0503020201020303" pitchFamily="34" charset="0"/>
              </a:rPr>
              <a:t>create instance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2EC4C77-D972-3D40-8D2A-1E1910723261}"/>
              </a:ext>
            </a:extLst>
          </p:cNvPr>
          <p:cNvSpPr/>
          <p:nvPr/>
        </p:nvSpPr>
        <p:spPr>
          <a:xfrm>
            <a:off x="5558402" y="3584270"/>
            <a:ext cx="717640" cy="7176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iscoSansTT Light" panose="020B0503020201020303" pitchFamily="34" charset="0"/>
              </a:rPr>
              <a:t>reconcile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87329AC-A2F7-FE4F-B22B-A9C829F7E395}"/>
              </a:ext>
            </a:extLst>
          </p:cNvPr>
          <p:cNvSpPr/>
          <p:nvPr/>
        </p:nvSpPr>
        <p:spPr>
          <a:xfrm>
            <a:off x="3130369" y="1548512"/>
            <a:ext cx="717640" cy="7176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iscoSansTT Light" panose="020B0503020201020303" pitchFamily="34" charset="0"/>
              </a:rPr>
              <a:t>sync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5FBAA9B-0E86-D645-94EE-F75F32C7600B}"/>
              </a:ext>
            </a:extLst>
          </p:cNvPr>
          <p:cNvCxnSpPr>
            <a:cxnSpLocks/>
            <a:stCxn id="52" idx="6"/>
            <a:endCxn id="44" idx="2"/>
          </p:cNvCxnSpPr>
          <p:nvPr/>
        </p:nvCxnSpPr>
        <p:spPr>
          <a:xfrm>
            <a:off x="3848009" y="1907332"/>
            <a:ext cx="1257467" cy="380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DF50BE5-6CD3-214C-83F6-27FC041EB192}"/>
              </a:ext>
            </a:extLst>
          </p:cNvPr>
          <p:cNvCxnSpPr>
            <a:cxnSpLocks/>
            <a:endCxn id="88" idx="6"/>
          </p:cNvCxnSpPr>
          <p:nvPr/>
        </p:nvCxnSpPr>
        <p:spPr>
          <a:xfrm flipH="1">
            <a:off x="3848009" y="2734121"/>
            <a:ext cx="1502410" cy="358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53B63AE5-A0CE-D044-9F91-9A7494E5BEA8}"/>
              </a:ext>
            </a:extLst>
          </p:cNvPr>
          <p:cNvSpPr/>
          <p:nvPr/>
        </p:nvSpPr>
        <p:spPr>
          <a:xfrm>
            <a:off x="3130369" y="2734120"/>
            <a:ext cx="717640" cy="7176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iscoSansTT Light" panose="020B0503020201020303" pitchFamily="34" charset="0"/>
              </a:rPr>
              <a:t>validate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9C201FE-6F85-7D4E-B246-585DD3A6B78A}"/>
              </a:ext>
            </a:extLst>
          </p:cNvPr>
          <p:cNvSpPr/>
          <p:nvPr/>
        </p:nvSpPr>
        <p:spPr>
          <a:xfrm>
            <a:off x="3798089" y="3596467"/>
            <a:ext cx="717640" cy="7176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iscoSansTT Light" panose="020B0503020201020303" pitchFamily="34" charset="0"/>
              </a:rPr>
              <a:t>commit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37FED5B-E233-F045-B389-443AD9DCD62F}"/>
              </a:ext>
            </a:extLst>
          </p:cNvPr>
          <p:cNvCxnSpPr>
            <a:cxnSpLocks/>
            <a:stCxn id="88" idx="4"/>
            <a:endCxn id="89" idx="1"/>
          </p:cNvCxnSpPr>
          <p:nvPr/>
        </p:nvCxnSpPr>
        <p:spPr>
          <a:xfrm>
            <a:off x="3489189" y="3451760"/>
            <a:ext cx="413996" cy="249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958EDDF-EEE0-B94C-AC98-DF54718E94A5}"/>
              </a:ext>
            </a:extLst>
          </p:cNvPr>
          <p:cNvCxnSpPr>
            <a:cxnSpLocks/>
            <a:stCxn id="89" idx="6"/>
            <a:endCxn id="51" idx="2"/>
          </p:cNvCxnSpPr>
          <p:nvPr/>
        </p:nvCxnSpPr>
        <p:spPr>
          <a:xfrm flipV="1">
            <a:off x="4515729" y="3943090"/>
            <a:ext cx="1042673" cy="12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6FCCBE30-855F-054F-AF03-CCDB3F09979C}"/>
              </a:ext>
            </a:extLst>
          </p:cNvPr>
          <p:cNvCxnSpPr>
            <a:cxnSpLocks/>
          </p:cNvCxnSpPr>
          <p:nvPr/>
        </p:nvCxnSpPr>
        <p:spPr>
          <a:xfrm>
            <a:off x="3489189" y="1025610"/>
            <a:ext cx="0" cy="518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E15FEA5-39C6-CB43-8AC0-F59E2ED47664}"/>
              </a:ext>
            </a:extLst>
          </p:cNvPr>
          <p:cNvGrpSpPr/>
          <p:nvPr/>
        </p:nvGrpSpPr>
        <p:grpSpPr>
          <a:xfrm>
            <a:off x="6472882" y="1835282"/>
            <a:ext cx="1917900" cy="659674"/>
            <a:chOff x="6521613" y="1653624"/>
            <a:chExt cx="1917900" cy="659674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A72D5BFA-D1DE-E049-84F2-1A0BD3B622A4}"/>
                </a:ext>
              </a:extLst>
            </p:cNvPr>
            <p:cNvSpPr txBox="1"/>
            <p:nvPr/>
          </p:nvSpPr>
          <p:spPr>
            <a:xfrm>
              <a:off x="6829777" y="1653624"/>
              <a:ext cx="16097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device navigation</a:t>
              </a:r>
            </a:p>
          </p:txBody>
        </p:sp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CF6CFECF-113C-B245-A868-B8989BEB0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1613" y="1847202"/>
              <a:ext cx="466096" cy="466096"/>
            </a:xfrm>
            <a:prstGeom prst="rect">
              <a:avLst/>
            </a:prstGeom>
          </p:spPr>
        </p:pic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841B055A-A36A-0249-BAFF-699BDBAF4CA8}"/>
              </a:ext>
            </a:extLst>
          </p:cNvPr>
          <p:cNvGrpSpPr/>
          <p:nvPr/>
        </p:nvGrpSpPr>
        <p:grpSpPr>
          <a:xfrm>
            <a:off x="6316171" y="2522427"/>
            <a:ext cx="1593616" cy="538608"/>
            <a:chOff x="6548850" y="1432183"/>
            <a:chExt cx="1593616" cy="538608"/>
          </a:xfrm>
        </p:grpSpPr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433CAA4C-CE30-3D48-A9E4-81F2DBFE2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8850" y="1462849"/>
              <a:ext cx="507942" cy="507942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05851C3A-656B-124D-AFE9-43D6E6653ACF}"/>
                </a:ext>
              </a:extLst>
            </p:cNvPr>
            <p:cNvSpPr txBox="1"/>
            <p:nvPr/>
          </p:nvSpPr>
          <p:spPr>
            <a:xfrm>
              <a:off x="7071339" y="1432183"/>
              <a:ext cx="10711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style sheet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97BB66A-E94E-724F-B853-6E7EC6FBA1B2}"/>
              </a:ext>
            </a:extLst>
          </p:cNvPr>
          <p:cNvGrpSpPr/>
          <p:nvPr/>
        </p:nvGrpSpPr>
        <p:grpSpPr>
          <a:xfrm>
            <a:off x="6276042" y="1226068"/>
            <a:ext cx="1871427" cy="690846"/>
            <a:chOff x="6676093" y="1500697"/>
            <a:chExt cx="1871427" cy="690846"/>
          </a:xfrm>
        </p:grpSpPr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82051E69-0A19-F34F-9495-F85AAE5A1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6093" y="1734886"/>
              <a:ext cx="456657" cy="456657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1245FEDD-1088-C541-8700-158D25E24F9B}"/>
                </a:ext>
              </a:extLst>
            </p:cNvPr>
            <p:cNvSpPr txBox="1"/>
            <p:nvPr/>
          </p:nvSpPr>
          <p:spPr>
            <a:xfrm>
              <a:off x="6958623" y="1500697"/>
              <a:ext cx="1588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service attributes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498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198CF-C9CC-8E43-B9D0-BE5C9DF6D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10" y="1378676"/>
            <a:ext cx="4754880" cy="2560320"/>
          </a:xfrm>
        </p:spPr>
        <p:txBody>
          <a:bodyPr/>
          <a:lstStyle/>
          <a:p>
            <a:pPr lvl="1"/>
            <a:r>
              <a:rPr lang="en-US" sz="1600" dirty="0">
                <a:solidFill>
                  <a:srgbClr val="282828"/>
                </a:solidFill>
              </a:rPr>
              <a:t>Introduction</a:t>
            </a:r>
            <a:br>
              <a:rPr lang="en-US" sz="1600">
                <a:solidFill>
                  <a:srgbClr val="005073">
                    <a:lumMod val="75000"/>
                  </a:srgbClr>
                </a:solidFill>
              </a:rPr>
            </a:br>
            <a:r>
              <a:rPr lang="en-US" sz="1600">
                <a:solidFill>
                  <a:srgbClr val="005073">
                    <a:lumMod val="75000"/>
                  </a:srgbClr>
                </a:solidFill>
              </a:rPr>
              <a:t>Service Discovery Challenges</a:t>
            </a:r>
            <a:br>
              <a:rPr lang="en-US" sz="1600">
                <a:solidFill>
                  <a:srgbClr val="005073">
                    <a:lumMod val="75000"/>
                  </a:srgbClr>
                </a:solidFill>
              </a:rPr>
            </a:br>
            <a:r>
              <a:rPr lang="en-US" sz="1600">
                <a:solidFill>
                  <a:srgbClr val="005073">
                    <a:lumMod val="75000"/>
                  </a:srgbClr>
                </a:solidFill>
              </a:rPr>
              <a:t>Capabilities of NSO</a:t>
            </a:r>
            <a:br>
              <a:rPr lang="en-US" sz="1600">
                <a:solidFill>
                  <a:srgbClr val="005073">
                    <a:lumMod val="75000"/>
                  </a:srgbClr>
                </a:solidFill>
              </a:rPr>
            </a:br>
            <a:r>
              <a:rPr lang="en-US" sz="1600">
                <a:solidFill>
                  <a:srgbClr val="005073">
                    <a:lumMod val="75000"/>
                  </a:srgbClr>
                </a:solidFill>
              </a:rPr>
              <a:t>NSO Service Discovery </a:t>
            </a:r>
            <a:r>
              <a:rPr lang="en-US" sz="1600">
                <a:solidFill>
                  <a:srgbClr val="282828"/>
                </a:solidFill>
              </a:rPr>
              <a:t>NSO </a:t>
            </a:r>
            <a:r>
              <a:rPr lang="en-US" sz="1600" dirty="0">
                <a:solidFill>
                  <a:srgbClr val="282828"/>
                </a:solidFill>
              </a:rPr>
              <a:t>Service Discovery and Reconciliation</a:t>
            </a:r>
            <a:br>
              <a:rPr lang="en-US" sz="1600" dirty="0">
                <a:solidFill>
                  <a:srgbClr val="005073">
                    <a:lumMod val="75000"/>
                  </a:srgbClr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602120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B4A9C0A7-413E-F84A-8EE6-ADBCD416D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706" y="2424449"/>
            <a:ext cx="2404277" cy="18032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Demo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D6F7F-3D29-9F4D-BDE0-BF53A1790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78</a:t>
            </a:fld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45200" y="1132114"/>
            <a:ext cx="4958968" cy="3145992"/>
          </a:xfrm>
        </p:spPr>
        <p:txBody>
          <a:bodyPr/>
          <a:lstStyle/>
          <a:p>
            <a:r>
              <a:rPr lang="en-GB" sz="2000" dirty="0"/>
              <a:t>Network contains legacy L2VPN  services</a:t>
            </a:r>
            <a:endParaRPr lang="en-GB" dirty="0"/>
          </a:p>
          <a:p>
            <a:pPr marL="0" indent="0">
              <a:buNone/>
            </a:pPr>
            <a:r>
              <a:rPr lang="en-GB" sz="2000" dirty="0"/>
              <a:t> </a:t>
            </a:r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76A2C-4F54-E642-B620-8A8AE0D43805}"/>
              </a:ext>
            </a:extLst>
          </p:cNvPr>
          <p:cNvGrpSpPr/>
          <p:nvPr/>
        </p:nvGrpSpPr>
        <p:grpSpPr>
          <a:xfrm>
            <a:off x="4711080" y="1573811"/>
            <a:ext cx="3408699" cy="1694829"/>
            <a:chOff x="4890302" y="1530637"/>
            <a:chExt cx="3408699" cy="169482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CFE59EB-2083-AF4B-92D5-592BB6BA7A64}"/>
                </a:ext>
              </a:extLst>
            </p:cNvPr>
            <p:cNvGrpSpPr/>
            <p:nvPr/>
          </p:nvGrpSpPr>
          <p:grpSpPr>
            <a:xfrm>
              <a:off x="5188880" y="1530637"/>
              <a:ext cx="2724127" cy="1694829"/>
              <a:chOff x="2267499" y="2922999"/>
              <a:chExt cx="4364790" cy="1952786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B79DF790-0F48-954A-BD08-A5B34B35FC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85000"/>
              </a:blip>
              <a:stretch>
                <a:fillRect/>
              </a:stretch>
            </p:blipFill>
            <p:spPr>
              <a:xfrm>
                <a:off x="3452585" y="3548144"/>
                <a:ext cx="2403533" cy="1327641"/>
              </a:xfrm>
              <a:prstGeom prst="rect">
                <a:avLst/>
              </a:prstGeom>
            </p:spPr>
          </p:pic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E3BAA3B-7140-5549-997F-25366144BAE7}"/>
                  </a:ext>
                </a:extLst>
              </p:cNvPr>
              <p:cNvCxnSpPr/>
              <p:nvPr/>
            </p:nvCxnSpPr>
            <p:spPr>
              <a:xfrm>
                <a:off x="2267499" y="3293680"/>
                <a:ext cx="849416" cy="65575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4F0474-2913-3C47-B0A6-A319C71EC3E5}"/>
                  </a:ext>
                </a:extLst>
              </p:cNvPr>
              <p:cNvSpPr txBox="1"/>
              <p:nvPr/>
            </p:nvSpPr>
            <p:spPr>
              <a:xfrm>
                <a:off x="3848373" y="2922999"/>
                <a:ext cx="958544" cy="345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l2vpn</a:t>
                </a: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D05CC39-D923-0E44-8E01-46FB0ACC8DD5}"/>
                  </a:ext>
                </a:extLst>
              </p:cNvPr>
              <p:cNvCxnSpPr/>
              <p:nvPr/>
            </p:nvCxnSpPr>
            <p:spPr>
              <a:xfrm flipH="1">
                <a:off x="6372571" y="3794423"/>
                <a:ext cx="259718" cy="34022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0E88D2E-D327-224E-9D38-E10AC8D90056}"/>
                </a:ext>
              </a:extLst>
            </p:cNvPr>
            <p:cNvGrpSpPr/>
            <p:nvPr/>
          </p:nvGrpSpPr>
          <p:grpSpPr>
            <a:xfrm>
              <a:off x="5542515" y="2262164"/>
              <a:ext cx="640053" cy="640053"/>
              <a:chOff x="6216267" y="495942"/>
              <a:chExt cx="640053" cy="640053"/>
            </a:xfrm>
          </p:grpSpPr>
          <p:pic>
            <p:nvPicPr>
              <p:cNvPr id="38" name="Picture 27" descr="C:\Users\ecoffey\AppData\Local\Temp\Rar$DRa0.386\30067_Device_router_unreachable_64.png">
                <a:extLst>
                  <a:ext uri="{FF2B5EF4-FFF2-40B4-BE49-F238E27FC236}">
                    <a16:creationId xmlns:a16="http://schemas.microsoft.com/office/drawing/2014/main" id="{863FA832-FD90-0949-9EDB-2A95FFE50F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prstClr val="black"/>
                  <a:srgbClr val="69C4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6267" y="495942"/>
                <a:ext cx="640053" cy="640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48901-E2BF-3F41-AA2A-7A5301E6AC7F}"/>
                  </a:ext>
                </a:extLst>
              </p:cNvPr>
              <p:cNvSpPr txBox="1"/>
              <p:nvPr/>
            </p:nvSpPr>
            <p:spPr>
              <a:xfrm>
                <a:off x="6297285" y="752770"/>
                <a:ext cx="46198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+mn-lt"/>
                  </a:rPr>
                  <a:t>PE1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07807B9-60A1-B44F-A1A9-BB1D563DCEB3}"/>
                </a:ext>
              </a:extLst>
            </p:cNvPr>
            <p:cNvGrpSpPr/>
            <p:nvPr/>
          </p:nvGrpSpPr>
          <p:grpSpPr>
            <a:xfrm>
              <a:off x="7658948" y="1743188"/>
              <a:ext cx="640053" cy="640053"/>
              <a:chOff x="6216267" y="495942"/>
              <a:chExt cx="640053" cy="640053"/>
            </a:xfrm>
          </p:grpSpPr>
          <p:pic>
            <p:nvPicPr>
              <p:cNvPr id="36" name="Picture 27" descr="C:\Users\ecoffey\AppData\Local\Temp\Rar$DRa0.386\30067_Device_router_unreachable_64.png">
                <a:extLst>
                  <a:ext uri="{FF2B5EF4-FFF2-40B4-BE49-F238E27FC236}">
                    <a16:creationId xmlns:a16="http://schemas.microsoft.com/office/drawing/2014/main" id="{A6A117C6-D499-C642-96F2-9A404EDC7A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prstClr val="black"/>
                  <a:srgbClr val="69C4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6267" y="495942"/>
                <a:ext cx="640053" cy="640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C81FBC-CAC1-6F43-887C-0577B8F103F5}"/>
                  </a:ext>
                </a:extLst>
              </p:cNvPr>
              <p:cNvSpPr txBox="1"/>
              <p:nvPr/>
            </p:nvSpPr>
            <p:spPr>
              <a:xfrm>
                <a:off x="6297285" y="752770"/>
                <a:ext cx="47801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+mn-lt"/>
                  </a:rPr>
                  <a:t>CE2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17C9269-7FA3-8A4C-BE81-70A844B43F33}"/>
                </a:ext>
              </a:extLst>
            </p:cNvPr>
            <p:cNvGrpSpPr/>
            <p:nvPr/>
          </p:nvGrpSpPr>
          <p:grpSpPr>
            <a:xfrm>
              <a:off x="4890302" y="1559645"/>
              <a:ext cx="640053" cy="640053"/>
              <a:chOff x="6216267" y="495942"/>
              <a:chExt cx="640053" cy="640053"/>
            </a:xfrm>
          </p:grpSpPr>
          <p:pic>
            <p:nvPicPr>
              <p:cNvPr id="34" name="Picture 27" descr="C:\Users\ecoffey\AppData\Local\Temp\Rar$DRa0.386\30067_Device_router_unreachable_64.png">
                <a:extLst>
                  <a:ext uri="{FF2B5EF4-FFF2-40B4-BE49-F238E27FC236}">
                    <a16:creationId xmlns:a16="http://schemas.microsoft.com/office/drawing/2014/main" id="{8B40E741-DAD0-C548-A413-6B80C4E011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prstClr val="black"/>
                  <a:srgbClr val="69C4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6267" y="495942"/>
                <a:ext cx="640053" cy="640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772A3BB-B592-8747-B30A-B641A95EE0C1}"/>
                  </a:ext>
                </a:extLst>
              </p:cNvPr>
              <p:cNvSpPr txBox="1"/>
              <p:nvPr/>
            </p:nvSpPr>
            <p:spPr>
              <a:xfrm>
                <a:off x="6297285" y="752770"/>
                <a:ext cx="47801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+mn-lt"/>
                  </a:rPr>
                  <a:t>CE1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6AF1D77-FE87-984F-A63F-B557836A6B91}"/>
                </a:ext>
              </a:extLst>
            </p:cNvPr>
            <p:cNvGrpSpPr/>
            <p:nvPr/>
          </p:nvGrpSpPr>
          <p:grpSpPr>
            <a:xfrm>
              <a:off x="7218209" y="2440233"/>
              <a:ext cx="640053" cy="640053"/>
              <a:chOff x="6216267" y="495942"/>
              <a:chExt cx="640053" cy="640053"/>
            </a:xfrm>
          </p:grpSpPr>
          <p:pic>
            <p:nvPicPr>
              <p:cNvPr id="32" name="Picture 27" descr="C:\Users\ecoffey\AppData\Local\Temp\Rar$DRa0.386\30067_Device_router_unreachable_64.png">
                <a:extLst>
                  <a:ext uri="{FF2B5EF4-FFF2-40B4-BE49-F238E27FC236}">
                    <a16:creationId xmlns:a16="http://schemas.microsoft.com/office/drawing/2014/main" id="{967F6D6A-71C0-E54E-9980-1BC4459A99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prstClr val="black"/>
                  <a:srgbClr val="69C4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6267" y="495942"/>
                <a:ext cx="640053" cy="640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8C9B40-71DA-294C-A30C-0819931DA6E3}"/>
                  </a:ext>
                </a:extLst>
              </p:cNvPr>
              <p:cNvSpPr txBox="1"/>
              <p:nvPr/>
            </p:nvSpPr>
            <p:spPr>
              <a:xfrm>
                <a:off x="6297285" y="752770"/>
                <a:ext cx="46198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+mn-lt"/>
                  </a:rPr>
                  <a:t>PE2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58378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E500A-A538-244C-80D0-5240DEE64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25C763-F366-0E47-9038-FEB25F98F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79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71DA45-4E8E-EB46-B873-6237DA70C72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8893" y="1227909"/>
            <a:ext cx="4478867" cy="322304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Service package (L2Vpn creation)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A83736-8BC3-D547-89AF-8B291E0E4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50" y="1850751"/>
            <a:ext cx="4380410" cy="2064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A6118B-A7FA-AE4C-9E2B-B85D4DAB6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222" y="1830571"/>
            <a:ext cx="3204753" cy="208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32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7FF43FB-BF38-2C44-8A32-FE8F7AB72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174" y="1799384"/>
            <a:ext cx="2059642" cy="15447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Discovery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BF1B4-9B87-5842-87CD-FCF0B5900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43997" y="1122947"/>
            <a:ext cx="6560322" cy="346734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cs typeface="CiscoSansTT Light" panose="020B0503020201020303" pitchFamily="34" charset="0"/>
              </a:rPr>
              <a:t>A not very good definition! </a:t>
            </a:r>
          </a:p>
          <a:p>
            <a:pPr marL="0" indent="0">
              <a:buClr>
                <a:srgbClr val="282828"/>
              </a:buClr>
              <a:buNone/>
            </a:pPr>
            <a:r>
              <a:rPr lang="en-US" sz="3600" i="1" dirty="0">
                <a:solidFill>
                  <a:srgbClr val="005073">
                    <a:lumMod val="75000"/>
                  </a:srgbClr>
                </a:solidFill>
              </a:rPr>
              <a:t>“</a:t>
            </a:r>
            <a:r>
              <a:rPr lang="en-US" sz="3200" i="1" dirty="0">
                <a:solidFill>
                  <a:srgbClr val="282828"/>
                </a:solidFill>
              </a:rPr>
              <a:t>The process through which computers and network devices are able to find each other</a:t>
            </a:r>
            <a:endParaRPr lang="en-US" sz="3200" i="1" dirty="0">
              <a:solidFill>
                <a:srgbClr val="282828"/>
              </a:solidFill>
              <a:cs typeface="CiscoSansTT Light" panose="020B0503020201020303" pitchFamily="34" charset="0"/>
            </a:endParaRPr>
          </a:p>
          <a:p>
            <a:pPr marL="0" indent="0">
              <a:buNone/>
            </a:pPr>
            <a:r>
              <a:rPr lang="en-US" sz="3400" i="1" dirty="0">
                <a:solidFill>
                  <a:srgbClr val="005073">
                    <a:lumMod val="75000"/>
                  </a:srgbClr>
                </a:solidFill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cs typeface="CiscoSansTT Light" panose="020B0503020201020303" pitchFamily="34" charset="0"/>
                <a:hlinkClick r:id="rId4"/>
              </a:rPr>
              <a:t>https://www.techopedia.com/definition/29965/network-discovery</a:t>
            </a:r>
            <a:endParaRPr lang="en-US" sz="2000" dirty="0">
              <a:cs typeface="CiscoSansTT Light" panose="020B0503020201020303" pitchFamily="34" charset="0"/>
            </a:endParaRPr>
          </a:p>
          <a:p>
            <a:pPr marL="0" indent="0">
              <a:buNone/>
            </a:pPr>
            <a:endParaRPr lang="en-US" sz="2000" dirty="0">
              <a:cs typeface="CiscoSansTT Light" panose="020B05030202010203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351C069-8570-8046-8EB3-2CB1F44EA10F}"/>
              </a:ext>
            </a:extLst>
          </p:cNvPr>
          <p:cNvGrpSpPr/>
          <p:nvPr/>
        </p:nvGrpSpPr>
        <p:grpSpPr>
          <a:xfrm>
            <a:off x="7004319" y="1959476"/>
            <a:ext cx="1263576" cy="1682279"/>
            <a:chOff x="7175035" y="1992046"/>
            <a:chExt cx="1410799" cy="187560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A53FFBF-BA6F-054F-999E-436F4DAA368F}"/>
                </a:ext>
              </a:extLst>
            </p:cNvPr>
            <p:cNvSpPr/>
            <p:nvPr/>
          </p:nvSpPr>
          <p:spPr>
            <a:xfrm>
              <a:off x="7175035" y="1992046"/>
              <a:ext cx="1410799" cy="1326514"/>
            </a:xfrm>
            <a:prstGeom prst="ellipse">
              <a:avLst/>
            </a:prstGeom>
            <a:solidFill>
              <a:schemeClr val="accent1">
                <a:alpha val="2000"/>
              </a:schemeClr>
            </a:solidFill>
            <a:ln w="5080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AED9D2-053D-8A4E-A0C3-3B75F7323CC7}"/>
                </a:ext>
              </a:extLst>
            </p:cNvPr>
            <p:cNvCxnSpPr>
              <a:cxnSpLocks/>
            </p:cNvCxnSpPr>
            <p:nvPr/>
          </p:nvCxnSpPr>
          <p:spPr>
            <a:xfrm>
              <a:off x="8146852" y="3138064"/>
              <a:ext cx="420277" cy="729586"/>
            </a:xfrm>
            <a:prstGeom prst="line">
              <a:avLst/>
            </a:prstGeom>
            <a:ln w="1682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605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E500A-A538-244C-80D0-5240DEE64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25C763-F366-0E47-9038-FEB25F98F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80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71DA45-4E8E-EB46-B873-6237DA70C72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3997" y="1097280"/>
            <a:ext cx="4478867" cy="322304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Service reconciliation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879AA-B905-6448-B099-2C7582EB4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11" y="1881050"/>
            <a:ext cx="3784726" cy="1742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0028C6-CE5B-1946-869C-4200A8085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734" y="1881050"/>
            <a:ext cx="3713871" cy="177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715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E500A-A538-244C-80D0-5240DEE64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25C763-F366-0E47-9038-FEB25F98F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81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71DA45-4E8E-EB46-B873-6237DA70C72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8893" y="1227909"/>
            <a:ext cx="4478867" cy="322304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Automate L2Vpn service discovery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20C07-9436-D24B-95DF-AD039961D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40" y="1620008"/>
            <a:ext cx="5730240" cy="27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739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198CF-C9CC-8E43-B9D0-BE5C9DF6D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10" y="1378676"/>
            <a:ext cx="4754880" cy="2560320"/>
          </a:xfrm>
        </p:spPr>
        <p:txBody>
          <a:bodyPr/>
          <a:lstStyle/>
          <a:p>
            <a:pPr lvl="1"/>
            <a:r>
              <a:rPr lang="en-US" dirty="0">
                <a:solidFill>
                  <a:srgbClr val="282828"/>
                </a:solidFill>
              </a:rPr>
              <a:t>Session Summary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0060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the Take Away?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B2B9B-A320-DE4E-B1E0-157A1B26C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83</a:t>
            </a:fld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sz="2000" dirty="0"/>
              <a:t>Network service discovery is a journey starts from service design</a:t>
            </a:r>
          </a:p>
          <a:p>
            <a:r>
              <a:rPr lang="en-GB" sz="2000" dirty="0"/>
              <a:t>NSO provides capabilities to automate service activation and service discovery</a:t>
            </a:r>
          </a:p>
          <a:p>
            <a:r>
              <a:rPr lang="en-GB" sz="2000" dirty="0"/>
              <a:t>NSO service discovery can be generalized through service discovery framework package</a:t>
            </a:r>
          </a:p>
          <a:p>
            <a:pPr marL="0" indent="0">
              <a:buNone/>
            </a:pPr>
            <a:endParaRPr lang="en-GB" sz="2000" dirty="0"/>
          </a:p>
          <a:p>
            <a:pPr marL="341312" lvl="2" indent="0">
              <a:buNone/>
            </a:pPr>
            <a:endParaRPr lang="en-GB" sz="1800" dirty="0"/>
          </a:p>
          <a:p>
            <a:pPr lvl="1"/>
            <a:endParaRPr lang="en-GB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89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5198F28-AF37-D246-A189-F175325F443A}"/>
              </a:ext>
            </a:extLst>
          </p:cNvPr>
          <p:cNvSpPr txBox="1">
            <a:spLocks/>
          </p:cNvSpPr>
          <p:nvPr/>
        </p:nvSpPr>
        <p:spPr>
          <a:xfrm>
            <a:off x="218182" y="1331328"/>
            <a:ext cx="7972248" cy="2278837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indent="-402336">
              <a:lnSpc>
                <a:spcPct val="90000"/>
              </a:lnSpc>
            </a:pPr>
            <a:endParaRPr lang="en-US" dirty="0"/>
          </a:p>
          <a:p>
            <a:pPr indent="-402336">
              <a:lnSpc>
                <a:spcPct val="90000"/>
              </a:lnSpc>
            </a:pPr>
            <a:r>
              <a:rPr lang="en-US" dirty="0"/>
              <a:t>“</a:t>
            </a:r>
            <a:r>
              <a:rPr lang="en-US" sz="3200" i="1" dirty="0"/>
              <a:t>There are a lot of services trying to solve the information discovery problem, and no one has got it right yet .”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151D480-3877-6E4E-8494-8CD3C8704AA5}"/>
              </a:ext>
            </a:extLst>
          </p:cNvPr>
          <p:cNvSpPr txBox="1">
            <a:spLocks/>
          </p:cNvSpPr>
          <p:nvPr/>
        </p:nvSpPr>
        <p:spPr>
          <a:xfrm>
            <a:off x="398572" y="3348489"/>
            <a:ext cx="7791858" cy="976376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STEVE CHEN</a:t>
            </a:r>
          </a:p>
          <a:p>
            <a:pPr marL="0" indent="0">
              <a:buNone/>
            </a:pPr>
            <a:r>
              <a:rPr lang="en-US" sz="2200" dirty="0"/>
              <a:t>YouTube LLC, </a:t>
            </a:r>
            <a:r>
              <a:rPr lang="en-US" sz="2200" dirty="0">
                <a:hlinkClick r:id="rId3"/>
              </a:rPr>
              <a:t>https://en.wikipedia.org/wiki/Steve_Chen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402037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198CF-C9CC-8E43-B9D0-BE5C9DF6D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10" y="1378676"/>
            <a:ext cx="4754880" cy="2560320"/>
          </a:xfrm>
        </p:spPr>
        <p:txBody>
          <a:bodyPr/>
          <a:lstStyle/>
          <a:p>
            <a:pPr lvl="1"/>
            <a:r>
              <a:rPr lang="en-US" dirty="0">
                <a:solidFill>
                  <a:srgbClr val="282828"/>
                </a:solidFill>
              </a:rPr>
              <a:t>Next Steps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9263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Other NSO or Network Management 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Introduction to Cisco Network Service Orchestrator (NSO) - LABNMS-2011  </a:t>
            </a:r>
            <a:r>
              <a:rPr lang="en-US" sz="1800" dirty="0"/>
              <a:t>WISP lab</a:t>
            </a:r>
          </a:p>
          <a:p>
            <a:r>
              <a:rPr lang="en-US" dirty="0"/>
              <a:t>Cross-domain Orchestration using Cisco NSO - BRKNMS-2470</a:t>
            </a:r>
          </a:p>
          <a:p>
            <a:pPr marL="169863" lvl="1" indent="0">
              <a:buNone/>
            </a:pPr>
            <a:r>
              <a:rPr lang="en-US" dirty="0"/>
              <a:t>Wednesday, Jan 30, 2:30 PM - 4:00 PM</a:t>
            </a:r>
          </a:p>
          <a:p>
            <a:r>
              <a:rPr lang="en-US" dirty="0"/>
              <a:t>DevNet Workshop - NetDevOps Development Environments with Vagrant, VIRL and Cisco NSO - DEVWKS-2680</a:t>
            </a:r>
          </a:p>
          <a:p>
            <a:pPr marL="171450" lvl="1" indent="0">
              <a:buNone/>
            </a:pPr>
            <a:r>
              <a:rPr lang="en-US" dirty="0"/>
              <a:t>Wednesday, Jan 30, 1:00 PM - 1:45 PM</a:t>
            </a:r>
          </a:p>
          <a:p>
            <a:r>
              <a:rPr lang="en-US" dirty="0" err="1"/>
              <a:t>DevNet</a:t>
            </a:r>
            <a:r>
              <a:rPr lang="en-US" dirty="0"/>
              <a:t> Workshop - Python for Automation with Cisco Network Service Orchestrator (NSO) - DEVWKS-2059</a:t>
            </a:r>
          </a:p>
          <a:p>
            <a:pPr marL="171450" lvl="1" indent="0">
              <a:buNone/>
            </a:pPr>
            <a:r>
              <a:rPr lang="en-US" dirty="0"/>
              <a:t>Thursday, Jan 31, 5:00 PM - 5:45 PM</a:t>
            </a:r>
          </a:p>
          <a:p>
            <a:pPr marL="171450" lvl="1" indent="0">
              <a:buNone/>
            </a:pPr>
            <a:endParaRPr lang="en-US" dirty="0"/>
          </a:p>
          <a:p>
            <a:pPr lvl="1"/>
            <a:endParaRPr lang="en-GB" sz="18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B2B9B-A320-DE4E-B1E0-157A1B26C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86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1724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F9DCFC8-D37D-2B49-AD9B-E250CF72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cs.co/ciscolivebot#BRKNMS-2805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0B1F8-6162-3A42-AB7E-DBE6999BE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7396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74014F-158A-B740-9D21-593CD5CAE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9511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72F0A-3D43-414F-A30B-FA8203DA95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89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6408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cs typeface="CiscoSansTT Light" panose="020B0503020201020303" pitchFamily="34" charset="0"/>
              </a:rPr>
              <a:t>Network Discovery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BF1B4-9B87-5842-87CD-FCF0B5900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43997" y="1122947"/>
            <a:ext cx="5972845" cy="346734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cs typeface="CiscoSansTT Light" panose="020B0503020201020303" pitchFamily="34" charset="0"/>
              </a:rPr>
              <a:t>Network discovery types</a:t>
            </a:r>
          </a:p>
          <a:p>
            <a:pPr lvl="1"/>
            <a:r>
              <a:rPr lang="en-US" sz="2000" dirty="0">
                <a:cs typeface="CiscoSansTT Light" panose="020B0503020201020303" pitchFamily="34" charset="0"/>
              </a:rPr>
              <a:t>Inventory discovery</a:t>
            </a:r>
          </a:p>
          <a:p>
            <a:pPr marL="333375" lvl="3" indent="0">
              <a:buNone/>
            </a:pPr>
            <a:r>
              <a:rPr lang="en-US" dirty="0">
                <a:cs typeface="CiscoSansTT Light" panose="020B0503020201020303" pitchFamily="34" charset="0"/>
              </a:rPr>
              <a:t>Physical record of network elements</a:t>
            </a:r>
          </a:p>
          <a:p>
            <a:pPr marL="333375" lvl="3" indent="0">
              <a:buNone/>
            </a:pPr>
            <a:endParaRPr lang="en-US" dirty="0">
              <a:cs typeface="CiscoSansTT Light" panose="020B0503020201020303" pitchFamily="34" charset="0"/>
            </a:endParaRPr>
          </a:p>
          <a:p>
            <a:pPr lvl="1"/>
            <a:r>
              <a:rPr lang="en-US" sz="2000" dirty="0">
                <a:cs typeface="CiscoSansTT Light" panose="020B0503020201020303" pitchFamily="34" charset="0"/>
              </a:rPr>
              <a:t>Topology  discovery</a:t>
            </a:r>
          </a:p>
          <a:p>
            <a:pPr marL="339725" lvl="2" indent="0">
              <a:buNone/>
            </a:pPr>
            <a:r>
              <a:rPr lang="en-US" sz="1800" dirty="0">
                <a:cs typeface="CiscoSansTT Light" panose="020B0503020201020303" pitchFamily="34" charset="0"/>
              </a:rPr>
              <a:t>Network devices and links, both physical and logical</a:t>
            </a:r>
          </a:p>
          <a:p>
            <a:pPr marL="339725" lvl="2" indent="0">
              <a:buNone/>
            </a:pPr>
            <a:endParaRPr lang="en-US" sz="2000" dirty="0">
              <a:cs typeface="CiscoSansTT Light" panose="020B0503020201020303" pitchFamily="34" charset="0"/>
            </a:endParaRPr>
          </a:p>
          <a:p>
            <a:pPr lvl="1"/>
            <a:r>
              <a:rPr lang="en-US" sz="2000" dirty="0">
                <a:solidFill>
                  <a:schemeClr val="accent1"/>
                </a:solidFill>
                <a:cs typeface="CiscoSansTT Light" panose="020B0503020201020303" pitchFamily="34" charset="0"/>
              </a:rPr>
              <a:t>Service discovery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80C3E4-4229-6B48-A9BB-055D46A42774}"/>
              </a:ext>
            </a:extLst>
          </p:cNvPr>
          <p:cNvGrpSpPr/>
          <p:nvPr/>
        </p:nvGrpSpPr>
        <p:grpSpPr>
          <a:xfrm>
            <a:off x="6640361" y="1689656"/>
            <a:ext cx="2059642" cy="1842371"/>
            <a:chOff x="6640361" y="1689656"/>
            <a:chExt cx="2059642" cy="18423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6814EBA-CC2E-7A4D-A640-DB66C1FC9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0361" y="1689656"/>
              <a:ext cx="2059642" cy="1544732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F90997C-DF10-784E-A88B-5AA139F02E07}"/>
                </a:ext>
              </a:extLst>
            </p:cNvPr>
            <p:cNvGrpSpPr/>
            <p:nvPr/>
          </p:nvGrpSpPr>
          <p:grpSpPr>
            <a:xfrm>
              <a:off x="6974506" y="1849748"/>
              <a:ext cx="1263576" cy="1682279"/>
              <a:chOff x="7175035" y="1992046"/>
              <a:chExt cx="1410799" cy="1875604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741370E-4BCA-D548-AE97-804FEC1B1749}"/>
                  </a:ext>
                </a:extLst>
              </p:cNvPr>
              <p:cNvSpPr/>
              <p:nvPr/>
            </p:nvSpPr>
            <p:spPr>
              <a:xfrm>
                <a:off x="7175035" y="1992046"/>
                <a:ext cx="1410799" cy="1326514"/>
              </a:xfrm>
              <a:prstGeom prst="ellipse">
                <a:avLst/>
              </a:prstGeom>
              <a:solidFill>
                <a:schemeClr val="accent1">
                  <a:alpha val="2000"/>
                </a:schemeClr>
              </a:solidFill>
              <a:ln w="50800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AFBE0BC-BFED-DC43-83B1-B841941C35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6852" y="3138064"/>
                <a:ext cx="420277" cy="729586"/>
              </a:xfrm>
              <a:prstGeom prst="line">
                <a:avLst/>
              </a:prstGeom>
              <a:ln w="1682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2786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EBC05-0FFB-EB4C-B349-AC8DED141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Steps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989F51-252F-444D-9E47-060407082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90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A5F22-F9E7-FE45-AC67-1DBA537C2B9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Go through LABNMS-2500: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https://github.com/weiganghuang/labnms-2500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Develop, deploy, and test an activation service pack</a:t>
            </a:r>
          </a:p>
          <a:p>
            <a:pPr lvl="1"/>
            <a:r>
              <a:rPr lang="en-US" dirty="0"/>
              <a:t>Observe service discovery issues</a:t>
            </a:r>
          </a:p>
          <a:p>
            <a:pPr lvl="1"/>
            <a:r>
              <a:rPr lang="en-US" dirty="0"/>
              <a:t>Develop, deploy, and test a discovery service pack</a:t>
            </a:r>
          </a:p>
          <a:p>
            <a:r>
              <a:rPr lang="en-US"/>
              <a:t>Pick </a:t>
            </a:r>
            <a:r>
              <a:rPr lang="en-US" dirty="0"/>
              <a:t>your own use case for service activation and discovery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543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002&quot;&gt;&lt;object type=&quot;3&quot; unique_id=&quot;184153&quot;&gt;&lt;property id=&quot;20148&quot; value=&quot;5&quot;/&gt;&lt;property id=&quot;20300&quot; value=&quot;Slide 6 - &amp;quot;Use this slide for transitions&amp;quot;&quot;/&gt;&lt;property id=&quot;20307&quot; value=&quot;257&quot;/&gt;&lt;/object&gt;&lt;object type=&quot;3&quot; unique_id=&quot;184154&quot;&gt;&lt;property id=&quot;20148&quot; value=&quot;5&quot;/&gt;&lt;property id=&quot;20300&quot; value=&quot;Slide 25 - &amp;quot;Color palette&amp;quot;&quot;/&gt;&lt;property id=&quot;20307&quot; value=&quot;258&quot;/&gt;&lt;/object&gt;&lt;object type=&quot;3&quot; unique_id=&quot;184155&quot;&gt;&lt;property id=&quot;20148&quot; value=&quot;5&quot;/&gt;&lt;property id=&quot;20300&quot; value=&quot;Slide 13 - &amp;quot;Two-column layout&amp;quot;&quot;/&gt;&lt;property id=&quot;20307&quot; value=&quot;259&quot;/&gt;&lt;/object&gt;&lt;object type=&quot;3&quot; unique_id=&quot;184156&quot;&gt;&lt;property id=&quot;20148&quot; value=&quot;5&quot;/&gt;&lt;property id=&quot;20300&quot; value=&quot;Slide 19 - &amp;quot;This is a sample headline&amp;quot;&quot;/&gt;&lt;property id=&quot;20307&quot; value=&quot;260&quot;/&gt;&lt;/object&gt;&lt;object type=&quot;3&quot; unique_id=&quot;184157&quot;&gt;&lt;property id=&quot;20148&quot; value=&quot;5&quot;/&gt;&lt;property id=&quot;20300&quot; value=&quot;Slide 20 - &amp;quot;Slide title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4 - &amp;quot;This is a sample headline&amp;quot;&quot;/&gt;&lt;property id=&quot;20307&quot; value=&quot;265&quot;/&gt;&lt;/object&gt;&lt;object type=&quot;3&quot; unique_id=&quot;184162&quot;&gt;&lt;property id=&quot;20148&quot; value=&quot;5&quot;/&gt;&lt;property id=&quot;20300&quot; value=&quot;Slide 15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6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21 - &amp;quot;Use this layout when pairing words with a picture.&amp;quot;&quot;/&gt;&lt;property id=&quot;20307&quot; value=&quot;268&quot;/&gt;&lt;/object&gt;&lt;object type=&quot;3&quot; unique_id=&quot;184165&quot;&gt;&lt;property id=&quot;20148&quot; value=&quot;5&quot;/&gt;&lt;property id=&quot;20300&quot; value=&quot;Slide 22 - &amp;quot;Use this layout when pairing words with a picture.&amp;quot;&quot;/&gt;&lt;property id=&quot;20307&quot; value=&quot;269&quot;/&gt;&lt;/object&gt;&lt;object type=&quot;3&quot; unique_id=&quot;184166&quot;&gt;&lt;property id=&quot;20148&quot; value=&quot;5&quot;/&gt;&lt;property id=&quot;20300&quot; value=&quot;Slide 23&quot;/&gt;&lt;property id=&quot;20307&quot; value=&quot;270&quot;/&gt;&lt;/object&gt;&lt;object type=&quot;3&quot; unique_id=&quot;198815&quot;&gt;&lt;property id=&quot;20148&quot; value=&quot;5&quot;/&gt;&lt;property id=&quot;20300&quot; value=&quot;Slide 24 - &amp;quot;Best practices&amp;quot;&quot;/&gt;&lt;property id=&quot;20307&quot; value=&quot;286&quot;/&gt;&lt;/object&gt;&lt;object type=&quot;3&quot; unique_id=&quot;198816&quot;&gt;&lt;property id=&quot;20148&quot; value=&quot;5&quot;/&gt;&lt;property id=&quot;20300&quot; value=&quot;Slide 26 - &amp;quot;Only use the themes provided&amp;quot;&quot;/&gt;&lt;property id=&quot;20307&quot; value=&quot;287&quot;/&gt;&lt;/object&gt;&lt;object type=&quot;3&quot; unique_id=&quot;198998&quot;&gt;&lt;property id=&quot;20148&quot; value=&quot;5&quot;/&gt;&lt;property id=&quot;20300&quot; value=&quot;Slide 27 - &amp;quot;Seven tips for better presentations&amp;quot;&quot;/&gt;&lt;property id=&quot;20307&quot; value=&quot;288&quot;/&gt;&lt;/object&gt;&lt;object type=&quot;3&quot; unique_id=&quot;199061&quot;&gt;&lt;property id=&quot;20148&quot; value=&quot;5&quot;/&gt;&lt;property id=&quot;20300&quot; value=&quot;Slide 1 - &amp;quot;Please read&amp;quot;&quot;/&gt;&lt;property id=&quot;20307&quot; value=&quot;303&quot;/&gt;&lt;/object&gt;&lt;object type=&quot;3&quot; unique_id=&quot;199062&quot;&gt;&lt;property id=&quot;20148&quot; value=&quot;5&quot;/&gt;&lt;property id=&quot;20300&quot; value=&quot;Slide 2 - &amp;quot;Everyone is responsible  for security&amp;quot;&quot;/&gt;&lt;property id=&quot;20307&quot; value=&quot;443&quot;/&gt;&lt;/object&gt;&lt;object type=&quot;3&quot; unique_id=&quot;199063&quot;&gt;&lt;property id=&quot;20148&quot; value=&quot;5&quot;/&gt;&lt;property id=&quot;20300&quot; value=&quot;Slide 3 - &amp;quot;Please read&amp;quot;&quot;/&gt;&lt;property id=&quot;20307&quot; value=&quot;444&quot;/&gt;&lt;/object&gt;&lt;object type=&quot;3&quot; unique_id=&quot;199064&quot;&gt;&lt;property id=&quot;20148&quot; value=&quot;5&quot;/&gt;&lt;property id=&quot;20300&quot; value=&quot;Slide 4 - &amp;quot;Color themes&amp;quot;&quot;/&gt;&lt;property id=&quot;20307&quot; value=&quot;445&quot;/&gt;&lt;/object&gt;&lt;object type=&quot;3&quot; unique_id=&quot;199065&quot;&gt;&lt;property id=&quot;20148&quot; value=&quot;5&quot;/&gt;&lt;property id=&quot;20300&quot; value=&quot;Slide 5 - &amp;quot;Presentation Title Goes Here&amp;quot;&quot;/&gt;&lt;property id=&quot;20307&quot; value=&quot;256&quot;/&gt;&lt;/object&gt;&lt;object type=&quot;3&quot; unique_id=&quot;199066&quot;&gt;&lt;property id=&quot;20148&quot; value=&quot;5&quot;/&gt;&lt;property id=&quot;20300&quot; value=&quot;Slide 7 - &amp;quot;Use this slide for transitions&amp;quot;&quot;/&gt;&lt;property id=&quot;20307&quot; value=&quot;302&quot;/&gt;&lt;/object&gt;&lt;object type=&quot;3&quot; unique_id=&quot;199067&quot;&gt;&lt;property id=&quot;20148&quot; value=&quot;5&quot;/&gt;&lt;property id=&quot;20300&quot; value=&quot;Slide 8 - &amp;quot;“Design is the silent  ambassador of your brand.”&amp;quot;&quot;/&gt;&lt;property id=&quot;20307&quot; value=&quot;293&quot;/&gt;&lt;/object&gt;&lt;object type=&quot;3&quot; unique_id=&quot;199068&quot;&gt;&lt;property id=&quot;20148&quot; value=&quot;5&quot;/&gt;&lt;property id=&quot;20300&quot; value=&quot;Slide 9 - &amp;quot;“Design is the silent  ambassador of your brand.”&amp;quot;&quot;/&gt;&lt;property id=&quot;20307&quot; value=&quot;301&quot;/&gt;&lt;/object&gt;&lt;object type=&quot;3&quot; unique_id=&quot;199069&quot;&gt;&lt;property id=&quot;20148&quot; value=&quot;5&quot;/&gt;&lt;property id=&quot;20300&quot; value=&quot;Slide 17 - &amp;quot;Bar charts&amp;quot;&quot;/&gt;&lt;property id=&quot;20307&quot; value=&quot;298&quot;/&gt;&lt;/object&gt;&lt;object type=&quot;3&quot; unique_id=&quot;199070&quot;&gt;&lt;property id=&quot;20148&quot; value=&quot;5&quot;/&gt;&lt;property id=&quot;20300&quot; value=&quot;Slide 18 - &amp;quot;Line charts&amp;quot;&quot;/&gt;&lt;property id=&quot;20307&quot; value=&quot;300&quot;/&gt;&lt;/object&gt;&lt;object type=&quot;3&quot; unique_id=&quot;199071&quot;&gt;&lt;property id=&quot;20148&quot; value=&quot;5&quot;/&gt;&lt;property id=&quot;20300&quot; value=&quot;Slide 28&quot;/&gt;&lt;property id=&quot;20307&quot; value=&quot;290&quot;/&gt;&lt;/object&gt;&lt;/object&gt;&lt;object type=&quot;8&quot; unique_id=&quot;1026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Csco Live 2018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ustom 3">
      <a:majorFont>
        <a:latin typeface="CiscoSansTT 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Live-2019-EMEA-PPT-Speaker Template Final 13" id="{E5B4BDE3-D2BC-4DE7-B694-39B1E2A3033B}" vid="{85F251CF-35E7-44C3-AAAF-C45184211C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Csco Live 2018</Template>
  <TotalTime>0</TotalTime>
  <Words>2987</Words>
  <Application>Microsoft Macintosh PowerPoint</Application>
  <PresentationFormat>On-screen Show (16:9)</PresentationFormat>
  <Paragraphs>925</Paragraphs>
  <Slides>90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5" baseType="lpstr">
      <vt:lpstr>Arial</vt:lpstr>
      <vt:lpstr>CiscoSansTT Light</vt:lpstr>
      <vt:lpstr>Courier</vt:lpstr>
      <vt:lpstr>Courier New</vt:lpstr>
      <vt:lpstr>Csco Live 2018</vt:lpstr>
      <vt:lpstr>PowerPoint Presentation</vt:lpstr>
      <vt:lpstr>Overview of Service Discovery with Cisco Network Service Orchestrator </vt:lpstr>
      <vt:lpstr>PowerPoint Presentation</vt:lpstr>
      <vt:lpstr>About This Session</vt:lpstr>
      <vt:lpstr>Introduction Service Discovery Challenge NSO Capabilities NSO Service Discovery Demo</vt:lpstr>
      <vt:lpstr>Greenfield and Brownfield</vt:lpstr>
      <vt:lpstr>Discovery</vt:lpstr>
      <vt:lpstr>Network Discovery</vt:lpstr>
      <vt:lpstr>Network Discovery</vt:lpstr>
      <vt:lpstr>Network Service</vt:lpstr>
      <vt:lpstr>Introduction Service Discovery Challenges Capabilities of NSO NSO Service Discovery Demo</vt:lpstr>
      <vt:lpstr>Why Service Discovery?</vt:lpstr>
      <vt:lpstr>Service Discovery Challenges</vt:lpstr>
      <vt:lpstr>Service Discovery Challenges</vt:lpstr>
      <vt:lpstr>The Journey Starts From Service Design</vt:lpstr>
      <vt:lpstr>NSO and Service Discovery</vt:lpstr>
      <vt:lpstr>Introduction Service Discovery Challenges Capabilities of NSO NSO Service Discovery Demo</vt:lpstr>
      <vt:lpstr>NSO Overview</vt:lpstr>
      <vt:lpstr>NSO Capabilities</vt:lpstr>
      <vt:lpstr>Service Modeling, Service Activation and Service Discovery</vt:lpstr>
      <vt:lpstr>Introduction Service Discovery and Challenge Capabilities of NSO NSO Service Discovery Demo</vt:lpstr>
      <vt:lpstr>NSO Service Discovery Flow</vt:lpstr>
      <vt:lpstr>Introduction Service Discovery and Challenges Capabilities of NSO NSO Service Discovery Discovery Flow  Service Package Development   Service Instance Creation   Service Validation   Service Reconciliation Demo</vt:lpstr>
      <vt:lpstr>What Makes an NSO Service Package </vt:lpstr>
      <vt:lpstr>Modeling: Analyze Service Activation Requirements</vt:lpstr>
      <vt:lpstr>Parametrize CLI’s to Create Service Attributes</vt:lpstr>
      <vt:lpstr>Attributes to Service Model – YANG</vt:lpstr>
      <vt:lpstr>Mapping: Service Attributes to Device Attributes</vt:lpstr>
      <vt:lpstr>Deploy Service Packages</vt:lpstr>
      <vt:lpstr>Activate Services</vt:lpstr>
      <vt:lpstr>Discover Services</vt:lpstr>
      <vt:lpstr>Introduction Service Discovery Challenges Capabilities of NSO NSO Service Discovery Discovery Flow  Service Package Development  Service Instance Creation  Service Validation  Service Reconciliation  Demo</vt:lpstr>
      <vt:lpstr>User Story A</vt:lpstr>
      <vt:lpstr>User Story A</vt:lpstr>
      <vt:lpstr>User Story A</vt:lpstr>
      <vt:lpstr>Create Services From Legacy Service Data</vt:lpstr>
      <vt:lpstr>User Story B</vt:lpstr>
      <vt:lpstr>User Story B</vt:lpstr>
      <vt:lpstr>User Story B: Service Instances from DB Data?</vt:lpstr>
      <vt:lpstr>User Story B: A Different Approach</vt:lpstr>
      <vt:lpstr>User Story B</vt:lpstr>
      <vt:lpstr>Device Config of L2VPN Service </vt:lpstr>
      <vt:lpstr>Navigate Device Config using Maagic API</vt:lpstr>
      <vt:lpstr>Navigate Device Config using Maggic API</vt:lpstr>
      <vt:lpstr>User Story C</vt:lpstr>
      <vt:lpstr>User Story C</vt:lpstr>
      <vt:lpstr>User Story C: Create Service Instances</vt:lpstr>
      <vt:lpstr>XSLT Stylesheet for L2VPN Services</vt:lpstr>
      <vt:lpstr>Create Legacy Services - Summary</vt:lpstr>
      <vt:lpstr>Create Legacy Services - Comparison</vt:lpstr>
      <vt:lpstr>PowerPoint Presentation</vt:lpstr>
      <vt:lpstr>Introduction Service Discovery Challenges Capabilities of NSO NSO Service Discovery Discovery Flow  Service Package Development  Service Instance Creation  Service Validation  Service Reconciliation Demo</vt:lpstr>
      <vt:lpstr>Validate the Created Service Instances </vt:lpstr>
      <vt:lpstr>Check Service Instances for L2VPN Services</vt:lpstr>
      <vt:lpstr>What if the CLI is Not Empty</vt:lpstr>
      <vt:lpstr>Service Instances Are Committed </vt:lpstr>
      <vt:lpstr>Introduction Service Discovery Challenges Capabilities of NSO NSO Service Discovery  Discovery Flow  Service Package Development  Service Instance Creation  Service Validation  Service Reconciliation Demo</vt:lpstr>
      <vt:lpstr>NSO Service Discovery Flow</vt:lpstr>
      <vt:lpstr>Configuration Ownership </vt:lpstr>
      <vt:lpstr>Configuration Ownership </vt:lpstr>
      <vt:lpstr>Reconcile: Transfer Configuration Ownership</vt:lpstr>
      <vt:lpstr>Why Reconcile? </vt:lpstr>
      <vt:lpstr>Why Reconcile? </vt:lpstr>
      <vt:lpstr>Why Reconcile? </vt:lpstr>
      <vt:lpstr>Why Reconcile? </vt:lpstr>
      <vt:lpstr>Why Reconcile? </vt:lpstr>
      <vt:lpstr>Why Reconcile? </vt:lpstr>
      <vt:lpstr>Reconcile to Reset the Reference Count</vt:lpstr>
      <vt:lpstr>Solution: Reset the Reference Count</vt:lpstr>
      <vt:lpstr>Solution: Reset the Reference Count</vt:lpstr>
      <vt:lpstr>Reconcile Services Through ncs_cli</vt:lpstr>
      <vt:lpstr>Reconcile Services Through ncs_cli</vt:lpstr>
      <vt:lpstr>NSO Service Discovery Flow</vt:lpstr>
      <vt:lpstr>Can It be Generalized?</vt:lpstr>
      <vt:lpstr>Can It be Generalized?</vt:lpstr>
      <vt:lpstr>Generalize Service Discovery</vt:lpstr>
      <vt:lpstr>Introduction Service Discovery Challenges Capabilities of NSO NSO Service Discovery NSO Service Discovery and Reconciliation Demo</vt:lpstr>
      <vt:lpstr>Demo Case</vt:lpstr>
      <vt:lpstr>Demo -1</vt:lpstr>
      <vt:lpstr>Demo -2</vt:lpstr>
      <vt:lpstr>Demo - 3</vt:lpstr>
      <vt:lpstr>Session Summary</vt:lpstr>
      <vt:lpstr>What is the Take Away?</vt:lpstr>
      <vt:lpstr>PowerPoint Presentation</vt:lpstr>
      <vt:lpstr>Next Steps</vt:lpstr>
      <vt:lpstr>Other NSO or Network Management Sessions</vt:lpstr>
      <vt:lpstr>cs.co/ciscolivebot#BRKNMS-2805</vt:lpstr>
      <vt:lpstr>PowerPoint Presentation</vt:lpstr>
      <vt:lpstr>PowerPoint Presentation</vt:lpstr>
      <vt:lpstr>Action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2019-01-24T04:34:16Z</cp:lastPrinted>
  <dcterms:created xsi:type="dcterms:W3CDTF">2018-11-26T17:34:57Z</dcterms:created>
  <dcterms:modified xsi:type="dcterms:W3CDTF">2019-01-30T08:30:54Z</dcterms:modified>
</cp:coreProperties>
</file>